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embeddedFontLst>
    <p:embeddedFont>
      <p:font typeface="Garamond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giVsCiXTsKllWdqU17eZWDNMQv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regular.fntdata"/><Relationship Id="rId11" Type="http://schemas.openxmlformats.org/officeDocument/2006/relationships/slide" Target="slides/slide6.xml"/><Relationship Id="rId22" Type="http://schemas.openxmlformats.org/officeDocument/2006/relationships/font" Target="fonts/Garamond-italic.fntdata"/><Relationship Id="rId10" Type="http://schemas.openxmlformats.org/officeDocument/2006/relationships/slide" Target="slides/slide5.xml"/><Relationship Id="rId21" Type="http://schemas.openxmlformats.org/officeDocument/2006/relationships/font" Target="fonts/Garamond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Garamon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16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descr="SD-PanelTitle-R1.png" id="18" name="Google Shape;18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16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Title-UniformTrim.png" id="20" name="Google Shape;20;p16"/>
            <p:cNvPicPr preferRelativeResize="0"/>
            <p:nvPr/>
          </p:nvPicPr>
          <p:blipFill rotWithShape="1">
            <a:blip r:embed="rId3">
              <a:alphaModFix/>
            </a:blip>
            <a:srcRect b="0" l="-2" r="47958" t="0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21" name="Google Shape;21;p16"/>
            <p:cNvPicPr preferRelativeResize="0"/>
            <p:nvPr/>
          </p:nvPicPr>
          <p:blipFill rotWithShape="1">
            <a:blip r:embed="rId3">
              <a:alphaModFix/>
            </a:blip>
            <a:srcRect b="0" l="-2" r="47958" t="0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16"/>
          <p:cNvSpPr txBox="1"/>
          <p:nvPr>
            <p:ph type="ctrTitle"/>
          </p:nvPr>
        </p:nvSpPr>
        <p:spPr>
          <a:xfrm>
            <a:off x="1921934" y="1811863"/>
            <a:ext cx="5308866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subTitle"/>
          </p:nvPr>
        </p:nvSpPr>
        <p:spPr>
          <a:xfrm>
            <a:off x="1921934" y="3598327"/>
            <a:ext cx="5308866" cy="1377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6065417" y="5054602"/>
            <a:ext cx="673276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1921934" y="5054602"/>
            <a:ext cx="406486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6817317" y="5054602"/>
            <a:ext cx="4134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cxnSp>
        <p:nvCxnSpPr>
          <p:cNvPr id="27" name="Google Shape;27;p16"/>
          <p:cNvCxnSpPr/>
          <p:nvPr/>
        </p:nvCxnSpPr>
        <p:spPr>
          <a:xfrm>
            <a:off x="2019825" y="3471329"/>
            <a:ext cx="511308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panorámica con descripción">
  <p:cSld name="Imagen panorámica con descripció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 txBox="1"/>
          <p:nvPr>
            <p:ph type="title"/>
          </p:nvPr>
        </p:nvSpPr>
        <p:spPr>
          <a:xfrm>
            <a:off x="1176866" y="4815415"/>
            <a:ext cx="6798734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5"/>
          <p:cNvSpPr/>
          <p:nvPr>
            <p:ph idx="2" type="pic"/>
          </p:nvPr>
        </p:nvSpPr>
        <p:spPr>
          <a:xfrm>
            <a:off x="1026260" y="1032933"/>
            <a:ext cx="7091482" cy="33612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25"/>
          <p:cNvSpPr txBox="1"/>
          <p:nvPr>
            <p:ph idx="1" type="body"/>
          </p:nvPr>
        </p:nvSpPr>
        <p:spPr>
          <a:xfrm>
            <a:off x="1176866" y="5382153"/>
            <a:ext cx="6798734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9" name="Google Shape;89;p25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>
  <p:cSld name="Título y descripció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/>
          <p:nvPr>
            <p:ph type="title"/>
          </p:nvPr>
        </p:nvSpPr>
        <p:spPr>
          <a:xfrm>
            <a:off x="1176866" y="906873"/>
            <a:ext cx="6798734" cy="30978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6"/>
          <p:cNvSpPr txBox="1"/>
          <p:nvPr>
            <p:ph idx="1" type="body"/>
          </p:nvPr>
        </p:nvSpPr>
        <p:spPr>
          <a:xfrm>
            <a:off x="1176865" y="4275666"/>
            <a:ext cx="6798736" cy="1600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5" name="Google Shape;95;p26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6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6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cxnSp>
        <p:nvCxnSpPr>
          <p:cNvPr id="98" name="Google Shape;98;p26"/>
          <p:cNvCxnSpPr/>
          <p:nvPr/>
        </p:nvCxnSpPr>
        <p:spPr>
          <a:xfrm>
            <a:off x="1278465" y="4140199"/>
            <a:ext cx="6606425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>
  <p:cSld name="Cita con descripció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 txBox="1"/>
          <p:nvPr>
            <p:ph type="title"/>
          </p:nvPr>
        </p:nvSpPr>
        <p:spPr>
          <a:xfrm>
            <a:off x="1334333" y="982132"/>
            <a:ext cx="6400250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7"/>
          <p:cNvSpPr txBox="1"/>
          <p:nvPr>
            <p:ph idx="1" type="body"/>
          </p:nvPr>
        </p:nvSpPr>
        <p:spPr>
          <a:xfrm>
            <a:off x="1600200" y="3352799"/>
            <a:ext cx="5892798" cy="6519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360"/>
              </a:spcBef>
              <a:spcAft>
                <a:spcPts val="0"/>
              </a:spcAft>
              <a:buSzPts val="2070"/>
              <a:buFont typeface="Garamond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02" name="Google Shape;102;p27"/>
          <p:cNvSpPr txBox="1"/>
          <p:nvPr>
            <p:ph idx="2" type="body"/>
          </p:nvPr>
        </p:nvSpPr>
        <p:spPr>
          <a:xfrm>
            <a:off x="1176863" y="4343400"/>
            <a:ext cx="6798738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3" name="Google Shape;103;p27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7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7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106" name="Google Shape;106;p27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7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07" name="Google Shape;107;p27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7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8" name="Google Shape;108;p27"/>
          <p:cNvCxnSpPr/>
          <p:nvPr/>
        </p:nvCxnSpPr>
        <p:spPr>
          <a:xfrm>
            <a:off x="1278466" y="4140199"/>
            <a:ext cx="659553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>
  <p:cSld name="Tarjeta de nombr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8"/>
          <p:cNvSpPr txBox="1"/>
          <p:nvPr>
            <p:ph type="title"/>
          </p:nvPr>
        </p:nvSpPr>
        <p:spPr>
          <a:xfrm>
            <a:off x="1176869" y="3308581"/>
            <a:ext cx="679872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1" type="body"/>
          </p:nvPr>
        </p:nvSpPr>
        <p:spPr>
          <a:xfrm>
            <a:off x="1176868" y="4777381"/>
            <a:ext cx="679873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28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8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8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r la tarjeta de nombre">
  <p:cSld name="Citar la tarjeta de nombr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/>
          <p:nvPr>
            <p:ph type="title"/>
          </p:nvPr>
        </p:nvSpPr>
        <p:spPr>
          <a:xfrm>
            <a:off x="1409416" y="982132"/>
            <a:ext cx="632516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9"/>
          <p:cNvSpPr txBox="1"/>
          <p:nvPr>
            <p:ph idx="1" type="body"/>
          </p:nvPr>
        </p:nvSpPr>
        <p:spPr>
          <a:xfrm>
            <a:off x="1176868" y="3639312"/>
            <a:ext cx="6798730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8" name="Google Shape;118;p29"/>
          <p:cNvSpPr txBox="1"/>
          <p:nvPr>
            <p:ph idx="2" type="body"/>
          </p:nvPr>
        </p:nvSpPr>
        <p:spPr>
          <a:xfrm>
            <a:off x="1176865" y="4529667"/>
            <a:ext cx="6798736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84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29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9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122" name="Google Shape;122;p29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3" name="Google Shape;123;p29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4" name="Google Shape;124;p29"/>
          <p:cNvCxnSpPr/>
          <p:nvPr/>
        </p:nvCxnSpPr>
        <p:spPr>
          <a:xfrm>
            <a:off x="1278466" y="3429000"/>
            <a:ext cx="659553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adero o falso">
  <p:cSld name="Verdadero o falso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/>
          <p:nvPr>
            <p:ph type="title"/>
          </p:nvPr>
        </p:nvSpPr>
        <p:spPr>
          <a:xfrm>
            <a:off x="1176865" y="982131"/>
            <a:ext cx="6798734" cy="2294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0"/>
          <p:cNvSpPr txBox="1"/>
          <p:nvPr>
            <p:ph idx="1" type="body"/>
          </p:nvPr>
        </p:nvSpPr>
        <p:spPr>
          <a:xfrm>
            <a:off x="1176868" y="3566160"/>
            <a:ext cx="6798730" cy="905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30"/>
          <p:cNvSpPr txBox="1"/>
          <p:nvPr>
            <p:ph idx="2" type="body"/>
          </p:nvPr>
        </p:nvSpPr>
        <p:spPr>
          <a:xfrm>
            <a:off x="1176866" y="4470400"/>
            <a:ext cx="6798734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84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9" name="Google Shape;129;p30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0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0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cxnSp>
        <p:nvCxnSpPr>
          <p:cNvPr id="132" name="Google Shape;132;p30"/>
          <p:cNvCxnSpPr/>
          <p:nvPr/>
        </p:nvCxnSpPr>
        <p:spPr>
          <a:xfrm>
            <a:off x="1278469" y="3429000"/>
            <a:ext cx="6606421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1"/>
          <p:cNvSpPr txBox="1"/>
          <p:nvPr>
            <p:ph idx="1" type="body"/>
          </p:nvPr>
        </p:nvSpPr>
        <p:spPr>
          <a:xfrm rot="5400000">
            <a:off x="2883366" y="783633"/>
            <a:ext cx="3385733" cy="6798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36" name="Google Shape;136;p31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1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1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cxnSp>
        <p:nvCxnSpPr>
          <p:cNvPr id="139" name="Google Shape;139;p31"/>
          <p:cNvCxnSpPr/>
          <p:nvPr/>
        </p:nvCxnSpPr>
        <p:spPr>
          <a:xfrm>
            <a:off x="1278466" y="2354670"/>
            <a:ext cx="660642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"/>
          <p:cNvSpPr txBox="1"/>
          <p:nvPr>
            <p:ph type="title"/>
          </p:nvPr>
        </p:nvSpPr>
        <p:spPr>
          <a:xfrm rot="5400000">
            <a:off x="4681635" y="2581906"/>
            <a:ext cx="4968995" cy="16189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2"/>
          <p:cNvSpPr txBox="1"/>
          <p:nvPr>
            <p:ph idx="1" type="body"/>
          </p:nvPr>
        </p:nvSpPr>
        <p:spPr>
          <a:xfrm rot="5400000">
            <a:off x="1150125" y="933615"/>
            <a:ext cx="4968993" cy="4915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43" name="Google Shape;143;p32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2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2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cxnSp>
        <p:nvCxnSpPr>
          <p:cNvPr id="146" name="Google Shape;146;p32"/>
          <p:cNvCxnSpPr/>
          <p:nvPr/>
        </p:nvCxnSpPr>
        <p:spPr>
          <a:xfrm>
            <a:off x="6245512" y="906873"/>
            <a:ext cx="0" cy="4968993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17"/>
          <p:cNvCxnSpPr/>
          <p:nvPr/>
        </p:nvCxnSpPr>
        <p:spPr>
          <a:xfrm>
            <a:off x="1278465" y="2356260"/>
            <a:ext cx="659553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17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 txBox="1"/>
          <p:nvPr>
            <p:ph type="title"/>
          </p:nvPr>
        </p:nvSpPr>
        <p:spPr>
          <a:xfrm>
            <a:off x="1278465" y="1641413"/>
            <a:ext cx="6595534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" type="body"/>
          </p:nvPr>
        </p:nvSpPr>
        <p:spPr>
          <a:xfrm>
            <a:off x="1278465" y="3734859"/>
            <a:ext cx="6595534" cy="1090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19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cxnSp>
        <p:nvCxnSpPr>
          <p:cNvPr id="45" name="Google Shape;45;p19"/>
          <p:cNvCxnSpPr/>
          <p:nvPr/>
        </p:nvCxnSpPr>
        <p:spPr>
          <a:xfrm>
            <a:off x="1278466" y="3599392"/>
            <a:ext cx="659553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20"/>
          <p:cNvCxnSpPr/>
          <p:nvPr/>
        </p:nvCxnSpPr>
        <p:spPr>
          <a:xfrm>
            <a:off x="1278465" y="2356260"/>
            <a:ext cx="659553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20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" type="body"/>
          </p:nvPr>
        </p:nvSpPr>
        <p:spPr>
          <a:xfrm>
            <a:off x="1176866" y="2487168"/>
            <a:ext cx="3337560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2" type="body"/>
          </p:nvPr>
        </p:nvSpPr>
        <p:spPr>
          <a:xfrm>
            <a:off x="4645152" y="2487168"/>
            <a:ext cx="3337560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1176868" y="2658533"/>
            <a:ext cx="333756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76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1176868" y="3243263"/>
            <a:ext cx="3337560" cy="270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3" type="body"/>
          </p:nvPr>
        </p:nvSpPr>
        <p:spPr>
          <a:xfrm>
            <a:off x="4641832" y="2658533"/>
            <a:ext cx="333756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76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59" name="Google Shape;59;p21"/>
          <p:cNvSpPr txBox="1"/>
          <p:nvPr>
            <p:ph idx="4" type="body"/>
          </p:nvPr>
        </p:nvSpPr>
        <p:spPr>
          <a:xfrm>
            <a:off x="4641832" y="3243263"/>
            <a:ext cx="3337560" cy="270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cxnSp>
        <p:nvCxnSpPr>
          <p:cNvPr id="63" name="Google Shape;63;p21"/>
          <p:cNvCxnSpPr/>
          <p:nvPr/>
        </p:nvCxnSpPr>
        <p:spPr>
          <a:xfrm>
            <a:off x="1278466" y="2354670"/>
            <a:ext cx="659553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 txBox="1"/>
          <p:nvPr>
            <p:ph type="title"/>
          </p:nvPr>
        </p:nvSpPr>
        <p:spPr>
          <a:xfrm>
            <a:off x="1176865" y="915337"/>
            <a:ext cx="6798735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2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cxnSp>
        <p:nvCxnSpPr>
          <p:cNvPr id="69" name="Google Shape;69;p22"/>
          <p:cNvCxnSpPr/>
          <p:nvPr/>
        </p:nvCxnSpPr>
        <p:spPr>
          <a:xfrm>
            <a:off x="1278466" y="2354670"/>
            <a:ext cx="659553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/>
          <p:nvPr>
            <p:ph type="title"/>
          </p:nvPr>
        </p:nvSpPr>
        <p:spPr>
          <a:xfrm>
            <a:off x="1176865" y="1388534"/>
            <a:ext cx="253679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" type="body"/>
          </p:nvPr>
        </p:nvSpPr>
        <p:spPr>
          <a:xfrm>
            <a:off x="4120062" y="982132"/>
            <a:ext cx="3855539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2" type="body"/>
          </p:nvPr>
        </p:nvSpPr>
        <p:spPr>
          <a:xfrm>
            <a:off x="1176865" y="3031065"/>
            <a:ext cx="2536798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74" name="Google Shape;74;p23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cxnSp>
        <p:nvCxnSpPr>
          <p:cNvPr id="77" name="Google Shape;77;p23"/>
          <p:cNvCxnSpPr/>
          <p:nvPr/>
        </p:nvCxnSpPr>
        <p:spPr>
          <a:xfrm>
            <a:off x="1278466" y="2912533"/>
            <a:ext cx="233359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>
            <a:off x="1176865" y="1883832"/>
            <a:ext cx="363220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/>
          <p:nvPr>
            <p:ph idx="2" type="pic"/>
          </p:nvPr>
        </p:nvSpPr>
        <p:spPr>
          <a:xfrm>
            <a:off x="5183069" y="1032933"/>
            <a:ext cx="2929463" cy="4792136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24"/>
          <p:cNvSpPr txBox="1"/>
          <p:nvPr>
            <p:ph idx="1" type="body"/>
          </p:nvPr>
        </p:nvSpPr>
        <p:spPr>
          <a:xfrm>
            <a:off x="1176865" y="3255432"/>
            <a:ext cx="363220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2" name="Google Shape;82;p24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5.jpg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5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descr="SD-PanelContent.png" id="7" name="Google Shape;7;p1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15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9" name="Google Shape;9;p15"/>
            <p:cNvPicPr preferRelativeResize="0"/>
            <p:nvPr/>
          </p:nvPicPr>
          <p:blipFill rotWithShape="1">
            <a:blip r:embed="rId3">
              <a:alphaModFix/>
            </a:blip>
            <a:srcRect b="0" l="1" r="14240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0" name="Google Shape;10;p15"/>
            <p:cNvPicPr preferRelativeResize="0"/>
            <p:nvPr/>
          </p:nvPicPr>
          <p:blipFill rotWithShape="1">
            <a:blip r:embed="rId3">
              <a:alphaModFix/>
            </a:blip>
            <a:srcRect b="0" l="1" r="14240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15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" type="body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" name="Google Shape;15;p15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/>
          <p:nvPr>
            <p:ph type="ctrTitle"/>
          </p:nvPr>
        </p:nvSpPr>
        <p:spPr>
          <a:xfrm>
            <a:off x="683568" y="69269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rPr lang="es-CL"/>
              <a:t>Ciclo menstrual </a:t>
            </a:r>
            <a:endParaRPr/>
          </a:p>
        </p:txBody>
      </p:sp>
      <p:sp>
        <p:nvSpPr>
          <p:cNvPr id="152" name="Google Shape;152;p1"/>
          <p:cNvSpPr txBox="1"/>
          <p:nvPr>
            <p:ph idx="1" type="subTitle"/>
          </p:nvPr>
        </p:nvSpPr>
        <p:spPr>
          <a:xfrm>
            <a:off x="1763688" y="3886200"/>
            <a:ext cx="619268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s-CL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Objetivos: </a:t>
            </a:r>
            <a:r>
              <a:rPr lang="es-CL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Comprender las fases del ciclo ovárico y las hormonas involucradas</a:t>
            </a:r>
            <a:r>
              <a:rPr lang="es-CL" sz="180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620688"/>
            <a:ext cx="7848872" cy="561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692696"/>
            <a:ext cx="8876721" cy="432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es-CL"/>
              <a:t>Practiquemos: </a:t>
            </a:r>
            <a:endParaRPr/>
          </a:p>
        </p:txBody>
      </p:sp>
      <p:sp>
        <p:nvSpPr>
          <p:cNvPr id="213" name="Google Shape;213;p12"/>
          <p:cNvSpPr txBox="1"/>
          <p:nvPr>
            <p:ph idx="1" type="body"/>
          </p:nvPr>
        </p:nvSpPr>
        <p:spPr>
          <a:xfrm>
            <a:off x="457200" y="1268760"/>
            <a:ext cx="8363272" cy="5328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15000"/>
              <a:buNone/>
            </a:pPr>
            <a:r>
              <a:rPr lang="es-CL"/>
              <a:t>Escribe en cada uno de los espacios si las afirmaciones corresponden a eventos que ocurren antes o después de la ovulación.</a:t>
            </a:r>
            <a:endParaRPr/>
          </a:p>
          <a:p>
            <a:pPr indent="0" lvl="0" marL="0" rtl="0" algn="l">
              <a:spcBef>
                <a:spcPts val="972"/>
              </a:spcBef>
              <a:spcAft>
                <a:spcPts val="0"/>
              </a:spcAft>
              <a:buSzPct val="11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972"/>
              </a:spcBef>
              <a:spcAft>
                <a:spcPts val="0"/>
              </a:spcAft>
              <a:buSzPct val="115000"/>
              <a:buNone/>
            </a:pPr>
            <a:r>
              <a:rPr lang="es-CL"/>
              <a:t>a. Aumento de hormona LH          </a:t>
            </a:r>
            <a:endParaRPr/>
          </a:p>
          <a:p>
            <a:pPr indent="0" lvl="0" marL="0" rtl="0" algn="l">
              <a:spcBef>
                <a:spcPts val="972"/>
              </a:spcBef>
              <a:spcAft>
                <a:spcPts val="0"/>
              </a:spcAft>
              <a:buSzPct val="115000"/>
              <a:buNone/>
            </a:pPr>
            <a:r>
              <a:rPr b="1" lang="es-CL">
                <a:solidFill>
                  <a:srgbClr val="C00000"/>
                </a:solidFill>
              </a:rPr>
              <a:t>                     Antes</a:t>
            </a:r>
            <a:endParaRPr/>
          </a:p>
          <a:p>
            <a:pPr indent="0" lvl="0" marL="0" rtl="0" algn="l">
              <a:spcBef>
                <a:spcPts val="972"/>
              </a:spcBef>
              <a:spcAft>
                <a:spcPts val="0"/>
              </a:spcAft>
              <a:buSzPct val="115000"/>
              <a:buNone/>
            </a:pPr>
            <a:r>
              <a:rPr lang="es-CL"/>
              <a:t>b. Disminución de hormona FSH </a:t>
            </a:r>
            <a:endParaRPr/>
          </a:p>
          <a:p>
            <a:pPr indent="0" lvl="0" marL="0" rtl="0" algn="l">
              <a:spcBef>
                <a:spcPts val="972"/>
              </a:spcBef>
              <a:spcAft>
                <a:spcPts val="0"/>
              </a:spcAft>
              <a:buSzPct val="115000"/>
              <a:buNone/>
            </a:pPr>
            <a:r>
              <a:rPr lang="es-CL"/>
              <a:t>                    </a:t>
            </a:r>
            <a:r>
              <a:rPr b="1" lang="es-CL">
                <a:solidFill>
                  <a:srgbClr val="C00000"/>
                </a:solidFill>
              </a:rPr>
              <a:t>Después</a:t>
            </a:r>
            <a:endParaRPr/>
          </a:p>
          <a:p>
            <a:pPr indent="0" lvl="0" marL="0" rtl="0" algn="l">
              <a:spcBef>
                <a:spcPts val="972"/>
              </a:spcBef>
              <a:spcAft>
                <a:spcPts val="0"/>
              </a:spcAft>
              <a:buSzPct val="115000"/>
              <a:buNone/>
            </a:pPr>
            <a:r>
              <a:rPr lang="es-CL"/>
              <a:t>c. Aumento de la progesterona    </a:t>
            </a:r>
            <a:endParaRPr/>
          </a:p>
          <a:p>
            <a:pPr indent="0" lvl="0" marL="0" rtl="0" algn="l">
              <a:spcBef>
                <a:spcPts val="972"/>
              </a:spcBef>
              <a:spcAft>
                <a:spcPts val="0"/>
              </a:spcAft>
              <a:buSzPct val="115000"/>
              <a:buNone/>
            </a:pPr>
            <a:r>
              <a:rPr b="1" lang="es-CL">
                <a:solidFill>
                  <a:srgbClr val="C00000"/>
                </a:solidFill>
              </a:rPr>
              <a:t>                   Después</a:t>
            </a:r>
            <a:endParaRPr/>
          </a:p>
          <a:p>
            <a:pPr indent="0" lvl="0" marL="0" rtl="0" algn="l">
              <a:spcBef>
                <a:spcPts val="972"/>
              </a:spcBef>
              <a:spcAft>
                <a:spcPts val="0"/>
              </a:spcAft>
              <a:buSzPct val="115000"/>
              <a:buNone/>
            </a:pPr>
            <a:r>
              <a:rPr lang="es-CL"/>
              <a:t>d. Formación de cuerpo lúteo      </a:t>
            </a:r>
            <a:endParaRPr/>
          </a:p>
          <a:p>
            <a:pPr indent="0" lvl="0" marL="0" rtl="0" algn="l">
              <a:spcBef>
                <a:spcPts val="972"/>
              </a:spcBef>
              <a:spcAft>
                <a:spcPts val="0"/>
              </a:spcAft>
              <a:buSzPct val="115000"/>
              <a:buNone/>
            </a:pPr>
            <a:r>
              <a:rPr b="1" lang="es-CL">
                <a:solidFill>
                  <a:srgbClr val="C00000"/>
                </a:solidFill>
              </a:rPr>
              <a:t>                   Después</a:t>
            </a:r>
            <a:endParaRPr/>
          </a:p>
          <a:p>
            <a:pPr indent="0" lvl="0" marL="0" rtl="0" algn="l">
              <a:spcBef>
                <a:spcPts val="972"/>
              </a:spcBef>
              <a:spcAft>
                <a:spcPts val="0"/>
              </a:spcAft>
              <a:buSzPct val="115000"/>
              <a:buNone/>
            </a:pPr>
            <a:r>
              <a:rPr lang="es-CL"/>
              <a:t>e. Maduración del folículo            </a:t>
            </a:r>
            <a:endParaRPr/>
          </a:p>
          <a:p>
            <a:pPr indent="0" lvl="0" marL="0" rtl="0" algn="l">
              <a:spcBef>
                <a:spcPts val="972"/>
              </a:spcBef>
              <a:spcAft>
                <a:spcPts val="0"/>
              </a:spcAft>
              <a:buSzPct val="115000"/>
              <a:buNone/>
            </a:pPr>
            <a:r>
              <a:rPr b="1" lang="es-CL">
                <a:solidFill>
                  <a:srgbClr val="C00000"/>
                </a:solidFill>
              </a:rPr>
              <a:t>                    Antes</a:t>
            </a:r>
            <a:endParaRPr/>
          </a:p>
          <a:p>
            <a:pPr indent="0" lvl="0" marL="0" rtl="0" algn="l">
              <a:spcBef>
                <a:spcPts val="972"/>
              </a:spcBef>
              <a:spcAft>
                <a:spcPts val="0"/>
              </a:spcAft>
              <a:buSzPct val="115000"/>
              <a:buNone/>
            </a:pPr>
            <a:r>
              <a:rPr lang="es-CL"/>
              <a:t>f. Aumento de estrógeno </a:t>
            </a:r>
            <a:endParaRPr/>
          </a:p>
          <a:p>
            <a:pPr indent="0" lvl="0" marL="0" rtl="0" algn="l">
              <a:spcBef>
                <a:spcPts val="972"/>
              </a:spcBef>
              <a:spcAft>
                <a:spcPts val="0"/>
              </a:spcAft>
              <a:buSzPct val="115000"/>
              <a:buNone/>
            </a:pPr>
            <a:r>
              <a:rPr b="1" lang="es-CL">
                <a:solidFill>
                  <a:srgbClr val="C00000"/>
                </a:solidFill>
              </a:rPr>
              <a:t>                     Antes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"/>
          <p:cNvSpPr txBox="1"/>
          <p:nvPr>
            <p:ph idx="1" type="body"/>
          </p:nvPr>
        </p:nvSpPr>
        <p:spPr>
          <a:xfrm>
            <a:off x="0" y="116632"/>
            <a:ext cx="9036496" cy="6552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15000"/>
              <a:buNone/>
            </a:pPr>
            <a:r>
              <a:rPr lang="es-CL"/>
              <a:t>II. Reconocer. Lee las siguientes aseveraciones y escribe una V si es verdadera o una F si es falsa. Justifica las falsas.</a:t>
            </a:r>
            <a:endParaRPr/>
          </a:p>
          <a:p>
            <a:pPr indent="-514350" lvl="0" marL="514350" rtl="0" algn="l">
              <a:spcBef>
                <a:spcPts val="1008"/>
              </a:spcBef>
              <a:spcAft>
                <a:spcPts val="0"/>
              </a:spcAft>
              <a:buSzPct val="115000"/>
              <a:buAutoNum type="arabicPeriod"/>
            </a:pPr>
            <a:r>
              <a:rPr lang="es-CL"/>
              <a:t>____ La fecundación marca el inicio de la vida humana.</a:t>
            </a:r>
            <a:endParaRPr/>
          </a:p>
          <a:p>
            <a:pPr indent="-365379" lvl="0" marL="514350" rtl="0" algn="l">
              <a:spcBef>
                <a:spcPts val="1008"/>
              </a:spcBef>
              <a:spcAft>
                <a:spcPts val="0"/>
              </a:spcAft>
              <a:buSzPct val="11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8"/>
              </a:spcBef>
              <a:spcAft>
                <a:spcPts val="0"/>
              </a:spcAft>
              <a:buSzPct val="115000"/>
              <a:buNone/>
            </a:pPr>
            <a:r>
              <a:rPr lang="es-CL"/>
              <a:t>2. ____ La unión de un espermatozoide y un ovocito origina al embrión.</a:t>
            </a:r>
            <a:endParaRPr/>
          </a:p>
          <a:p>
            <a:pPr indent="0" lvl="0" marL="0" rtl="0" algn="l">
              <a:spcBef>
                <a:spcPts val="1008"/>
              </a:spcBef>
              <a:spcAft>
                <a:spcPts val="0"/>
              </a:spcAft>
              <a:buSzPct val="11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8"/>
              </a:spcBef>
              <a:spcAft>
                <a:spcPts val="0"/>
              </a:spcAft>
              <a:buSzPct val="115000"/>
              <a:buNone/>
            </a:pPr>
            <a:r>
              <a:rPr lang="es-CL"/>
              <a:t>3. ____ La fecundación se lleva a cabo en el útero.</a:t>
            </a:r>
            <a:endParaRPr/>
          </a:p>
          <a:p>
            <a:pPr indent="0" lvl="0" marL="0" rtl="0" algn="l">
              <a:spcBef>
                <a:spcPts val="1008"/>
              </a:spcBef>
              <a:spcAft>
                <a:spcPts val="0"/>
              </a:spcAft>
              <a:buSzPct val="11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8"/>
              </a:spcBef>
              <a:spcAft>
                <a:spcPts val="0"/>
              </a:spcAft>
              <a:buSzPct val="115000"/>
              <a:buNone/>
            </a:pPr>
            <a:r>
              <a:rPr lang="es-CL"/>
              <a:t>4. ____ La implantación del embrión ocurre el séptimo día después de la fecundación.</a:t>
            </a:r>
            <a:endParaRPr/>
          </a:p>
          <a:p>
            <a:pPr indent="0" lvl="0" marL="0" rtl="0" algn="l">
              <a:spcBef>
                <a:spcPts val="1008"/>
              </a:spcBef>
              <a:spcAft>
                <a:spcPts val="0"/>
              </a:spcAft>
              <a:buSzPct val="11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8"/>
              </a:spcBef>
              <a:spcAft>
                <a:spcPts val="0"/>
              </a:spcAft>
              <a:buSzPct val="115000"/>
              <a:buNone/>
            </a:pPr>
            <a:r>
              <a:rPr lang="es-CL"/>
              <a:t>5. ____ La capacidad biológica para reproducirse comienza en la pubertad.</a:t>
            </a:r>
            <a:endParaRPr/>
          </a:p>
          <a:p>
            <a:pPr indent="0" lvl="0" marL="0" rtl="0" algn="l">
              <a:spcBef>
                <a:spcPts val="1008"/>
              </a:spcBef>
              <a:spcAft>
                <a:spcPts val="0"/>
              </a:spcAft>
              <a:buSzPct val="11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8"/>
              </a:spcBef>
              <a:spcAft>
                <a:spcPts val="0"/>
              </a:spcAft>
              <a:buSzPct val="115000"/>
              <a:buNone/>
            </a:pPr>
            <a:r>
              <a:rPr lang="es-CL"/>
              <a:t>6. ____ Los métodos anticonceptivos se usan para planificar el embarazo.</a:t>
            </a:r>
            <a:endParaRPr/>
          </a:p>
          <a:p>
            <a:pPr indent="0" lvl="0" marL="0" rtl="0" algn="l">
              <a:spcBef>
                <a:spcPts val="1008"/>
              </a:spcBef>
              <a:spcAft>
                <a:spcPts val="0"/>
              </a:spcAft>
              <a:buSzPct val="11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8"/>
              </a:spcBef>
              <a:spcAft>
                <a:spcPts val="0"/>
              </a:spcAft>
              <a:buSzPct val="115000"/>
              <a:buNone/>
            </a:pPr>
            <a:r>
              <a:rPr lang="es-CL"/>
              <a:t>7. ____ El método del ritmo calendario está relacionado con el período fértil de la mujer.</a:t>
            </a:r>
            <a:endParaRPr/>
          </a:p>
          <a:p>
            <a:pPr indent="0" lvl="0" marL="0" rtl="0" algn="l">
              <a:spcBef>
                <a:spcPts val="1008"/>
              </a:spcBef>
              <a:spcAft>
                <a:spcPts val="0"/>
              </a:spcAft>
              <a:buSzPct val="11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8"/>
              </a:spcBef>
              <a:spcAft>
                <a:spcPts val="0"/>
              </a:spcAft>
              <a:buSzPct val="115000"/>
              <a:buNone/>
            </a:pPr>
            <a:r>
              <a:rPr lang="es-CL"/>
              <a:t>8. ____ La píldora anticonceptiva es el método de mayor eficacia.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" y="527205"/>
            <a:ext cx="9118848" cy="520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aramond"/>
              <a:buNone/>
            </a:pPr>
            <a:r>
              <a:rPr lang="es-CL" sz="4000">
                <a:solidFill>
                  <a:srgbClr val="000000"/>
                </a:solidFill>
              </a:rPr>
              <a:t>Hormonas relacionadas con la reproducción y el desarrollo humano.</a:t>
            </a:r>
            <a:endParaRPr/>
          </a:p>
        </p:txBody>
      </p:sp>
      <p:sp>
        <p:nvSpPr>
          <p:cNvPr id="158" name="Google Shape;158;p2"/>
          <p:cNvSpPr txBox="1"/>
          <p:nvPr>
            <p:ph idx="1" type="body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es-CL"/>
              <a:t>El crecimiento y la maduración de los órganos en el cuerpo humano están condicionados por varias hormonas. Las hormonas son sustancias químicas fabricadas en las glándulas endocrinas y son transportadas por la sangre a diferentes regiones del cuerpo, donde cumplen una función específica.</a:t>
            </a:r>
            <a:endParaRPr/>
          </a:p>
          <a:p>
            <a:pPr indent="-285750" lvl="0" marL="285750" rtl="0" algn="l"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s-CL"/>
              <a:t>Durante la pubertad, la adenohipófisis se activa y produce la hormona </a:t>
            </a:r>
            <a:r>
              <a:rPr b="1" lang="es-CL">
                <a:solidFill>
                  <a:srgbClr val="C00000"/>
                </a:solidFill>
              </a:rPr>
              <a:t>folículo-estimulante (FSH) </a:t>
            </a:r>
            <a:r>
              <a:rPr lang="es-CL"/>
              <a:t>y la hormona </a:t>
            </a:r>
            <a:r>
              <a:rPr b="1" lang="es-CL">
                <a:solidFill>
                  <a:srgbClr val="C00000"/>
                </a:solidFill>
              </a:rPr>
              <a:t>luteinizante (LH), </a:t>
            </a:r>
            <a:r>
              <a:rPr lang="es-CL"/>
              <a:t>las que viajan por la sangre hasta los ovarios o los testículos.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"/>
          <p:cNvSpPr txBox="1"/>
          <p:nvPr>
            <p:ph type="title"/>
          </p:nvPr>
        </p:nvSpPr>
        <p:spPr>
          <a:xfrm>
            <a:off x="395536" y="116632"/>
            <a:ext cx="8229600" cy="1296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</a:pPr>
            <a:r>
              <a:rPr lang="es-CL" sz="3200"/>
              <a:t>Estas hormonas, al llegar a las gónadas, estimulan la producción de las hormonas sexuales. </a:t>
            </a:r>
            <a:endParaRPr/>
          </a:p>
        </p:txBody>
      </p:sp>
      <p:pic>
        <p:nvPicPr>
          <p:cNvPr id="164" name="Google Shape;164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556792"/>
            <a:ext cx="8670947" cy="439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48" y="-1"/>
            <a:ext cx="9173188" cy="6817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 txBox="1"/>
          <p:nvPr>
            <p:ph idx="1" type="body"/>
          </p:nvPr>
        </p:nvSpPr>
        <p:spPr>
          <a:xfrm>
            <a:off x="887500" y="620700"/>
            <a:ext cx="6646200" cy="55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lang="es-CL">
                <a:latin typeface="Arial"/>
                <a:ea typeface="Arial"/>
                <a:cs typeface="Arial"/>
                <a:sym typeface="Arial"/>
              </a:rPr>
              <a:t>El ciclo ovárico básicamente consiste en la maduración del folículo (en el ovario) y expulsión del óvulo maduro al oviducto para ser fecundado. 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r>
              <a:rPr lang="es-CL">
                <a:latin typeface="Arial"/>
                <a:ea typeface="Arial"/>
                <a:cs typeface="Arial"/>
                <a:sym typeface="Arial"/>
              </a:rPr>
              <a:t>El ciclo ovárico está formado por tres fases:</a:t>
            </a:r>
            <a:endParaRPr/>
          </a:p>
          <a:p>
            <a:pPr indent="-285750" lvl="0" marL="285750" rtl="0" algn="l">
              <a:lnSpc>
                <a:spcPct val="107000"/>
              </a:lnSpc>
              <a:spcBef>
                <a:spcPts val="480"/>
              </a:spcBef>
              <a:spcAft>
                <a:spcPts val="0"/>
              </a:spcAft>
              <a:buSzPts val="2760"/>
              <a:buChar char="•"/>
            </a:pPr>
            <a:r>
              <a:rPr lang="es-CL">
                <a:latin typeface="Arial"/>
                <a:ea typeface="Arial"/>
                <a:cs typeface="Arial"/>
                <a:sym typeface="Arial"/>
              </a:rPr>
              <a:t>- Fase Folicular </a:t>
            </a:r>
            <a:endParaRPr/>
          </a:p>
          <a:p>
            <a:pPr indent="-285750" lvl="0" marL="285750" rtl="0" algn="l">
              <a:lnSpc>
                <a:spcPct val="107000"/>
              </a:lnSpc>
              <a:spcBef>
                <a:spcPts val="480"/>
              </a:spcBef>
              <a:spcAft>
                <a:spcPts val="0"/>
              </a:spcAft>
              <a:buSzPts val="2760"/>
              <a:buChar char="•"/>
            </a:pPr>
            <a:r>
              <a:rPr lang="es-CL">
                <a:latin typeface="Arial"/>
                <a:ea typeface="Arial"/>
                <a:cs typeface="Arial"/>
                <a:sym typeface="Arial"/>
              </a:rPr>
              <a:t>- Ovulación</a:t>
            </a:r>
            <a:endParaRPr/>
          </a:p>
          <a:p>
            <a:pPr indent="-285750" lvl="0" marL="285750" rtl="0" algn="l">
              <a:lnSpc>
                <a:spcPct val="107000"/>
              </a:lnSpc>
              <a:spcBef>
                <a:spcPts val="480"/>
              </a:spcBef>
              <a:spcAft>
                <a:spcPts val="0"/>
              </a:spcAft>
              <a:buSzPts val="2760"/>
              <a:buChar char="•"/>
            </a:pPr>
            <a:r>
              <a:rPr lang="es-CL">
                <a:latin typeface="Arial"/>
                <a:ea typeface="Arial"/>
                <a:cs typeface="Arial"/>
                <a:sym typeface="Arial"/>
              </a:rPr>
              <a:t>- Fase Lútea 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r>
              <a:rPr lang="es-CL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/>
          <p:nvPr>
            <p:ph idx="1" type="body"/>
          </p:nvPr>
        </p:nvSpPr>
        <p:spPr>
          <a:xfrm>
            <a:off x="457200" y="756400"/>
            <a:ext cx="8024400" cy="53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b="1" lang="es-CL" u="sng">
                <a:highlight>
                  <a:srgbClr val="FFFF00"/>
                </a:highlight>
              </a:rPr>
              <a:t>Etapa preovulatoria </a:t>
            </a:r>
            <a:r>
              <a:rPr lang="es-CL">
                <a:highlight>
                  <a:srgbClr val="FFFF00"/>
                </a:highlight>
              </a:rPr>
              <a:t>: </a:t>
            </a:r>
            <a:r>
              <a:rPr lang="es-CL">
                <a:solidFill>
                  <a:srgbClr val="C00000"/>
                </a:solidFill>
                <a:highlight>
                  <a:srgbClr val="FFFF00"/>
                </a:highlight>
              </a:rPr>
              <a:t>Debido a la acción de la FSH,</a:t>
            </a:r>
            <a:r>
              <a:rPr lang="es-CL">
                <a:highlight>
                  <a:srgbClr val="FFFF00"/>
                </a:highlight>
              </a:rPr>
              <a:t> el folículo que se encuentra al interior del ovario comienza a madurar y producir estrógenos y mínimas concentraciones de progesterona</a:t>
            </a:r>
            <a:r>
              <a:rPr lang="es-CL"/>
              <a:t>. La influencia de estas hormonas en el útero provoca una renovación del endometrio. La duración de esta etapa es variable, depende de los días de menstruación.</a:t>
            </a:r>
            <a:endParaRPr/>
          </a:p>
        </p:txBody>
      </p:sp>
      <p:pic>
        <p:nvPicPr>
          <p:cNvPr id="180" name="Google Shape;18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3825" y="3243007"/>
            <a:ext cx="2618258" cy="29462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/>
          <p:nvPr>
            <p:ph idx="1" type="body"/>
          </p:nvPr>
        </p:nvSpPr>
        <p:spPr>
          <a:xfrm>
            <a:off x="554700" y="837075"/>
            <a:ext cx="7937100" cy="57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105"/>
              <a:buChar char="•"/>
            </a:pPr>
            <a:r>
              <a:rPr b="1" lang="es-CL" sz="2700" u="sng">
                <a:solidFill>
                  <a:srgbClr val="000000"/>
                </a:solidFill>
                <a:highlight>
                  <a:srgbClr val="FFFF00"/>
                </a:highlight>
              </a:rPr>
              <a:t>Etapa de ovulación</a:t>
            </a:r>
            <a:r>
              <a:rPr lang="es-CL" sz="2700" u="sng">
                <a:solidFill>
                  <a:srgbClr val="000000"/>
                </a:solidFill>
                <a:highlight>
                  <a:srgbClr val="FFFF00"/>
                </a:highlight>
              </a:rPr>
              <a:t>: </a:t>
            </a:r>
            <a:r>
              <a:rPr lang="es-CL" sz="2700">
                <a:solidFill>
                  <a:srgbClr val="000000"/>
                </a:solidFill>
                <a:highlight>
                  <a:srgbClr val="FFFF00"/>
                </a:highlight>
              </a:rPr>
              <a:t>Aproximadamente en la mitad del ciclo, los niveles de estrógenos se elevan hasta alcanzar su máximo; esto </a:t>
            </a:r>
            <a:r>
              <a:rPr lang="es-CL" sz="2700">
                <a:solidFill>
                  <a:srgbClr val="C00000"/>
                </a:solidFill>
                <a:highlight>
                  <a:srgbClr val="FFFF00"/>
                </a:highlight>
              </a:rPr>
              <a:t>aumenta la secreción de LH y provoca la ovulación,</a:t>
            </a:r>
            <a:r>
              <a:rPr lang="es-CL" sz="2700">
                <a:solidFill>
                  <a:srgbClr val="000000"/>
                </a:solidFill>
                <a:highlight>
                  <a:srgbClr val="FFFF00"/>
                </a:highlight>
              </a:rPr>
              <a:t> es decir, la liberación de un ovocito desde uno de los ovarios hacia el oviducto. En el ovario, el folículo maduro que liberó al ovocito se transforma en el cuerpo lúteo. </a:t>
            </a:r>
            <a:r>
              <a:rPr lang="es-CL" sz="2700">
                <a:solidFill>
                  <a:srgbClr val="000000"/>
                </a:solidFill>
              </a:rPr>
              <a:t>En cada ciclo menstrual de una mujer, el día en que ocurre la ovulación es el más fértil, es decir, existe una mayor probabilidad de que ocurra un embarazo.</a:t>
            </a:r>
            <a:endParaRPr/>
          </a:p>
        </p:txBody>
      </p:sp>
      <p:pic>
        <p:nvPicPr>
          <p:cNvPr id="186" name="Google Shape;18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51236" y="2830940"/>
            <a:ext cx="2526514" cy="285293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 txBox="1"/>
          <p:nvPr>
            <p:ph idx="1" type="body"/>
          </p:nvPr>
        </p:nvSpPr>
        <p:spPr>
          <a:xfrm>
            <a:off x="584950" y="554675"/>
            <a:ext cx="7321800" cy="59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b="1" lang="es-CL" sz="2100" u="sng"/>
              <a:t>Etapa postovulatoria</a:t>
            </a:r>
            <a:r>
              <a:rPr lang="es-CL" sz="2100"/>
              <a:t>. Los niveles de progesterona aumentan considerablemente debido a que esta hormona empieza a ser secretada por el cuerpo lúteo, provocando un mayor desarrollo del endometrio. Por otro lado disminuyen los niveles de FSH y LH, con lo que baja la posibilidad de crecimiento de un nuevo folículo. </a:t>
            </a:r>
            <a:r>
              <a:rPr lang="es-CL" sz="2100">
                <a:highlight>
                  <a:srgbClr val="FFFF00"/>
                </a:highlight>
              </a:rPr>
              <a:t>Esta etapa tiene una duración aproximada de 14 días, que corresponde a la duración del cuerpo lúteo, pues si no hay embarazo el cuerpo lúteo se elimina. Esto provoca disminución en los niveles de estrógenos y progesterona, debilitando el endometrio hasta ser eliminado en forma de sangrado o menstruación.</a:t>
            </a:r>
            <a:r>
              <a:rPr lang="es-CL" sz="2100"/>
              <a:t> </a:t>
            </a:r>
            <a:endParaRPr/>
          </a:p>
        </p:txBody>
      </p:sp>
      <p:pic>
        <p:nvPicPr>
          <p:cNvPr id="192" name="Google Shape;19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5973" y="3908438"/>
            <a:ext cx="2238375" cy="24574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116632"/>
            <a:ext cx="8640960" cy="648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gánico">
  <a:themeElements>
    <a:clrScheme name="Orgánico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2019-05-23T01:25:41Z</dcterms:created>
  <dc:creator>Viviana Flores</dc:creator>
</cp:coreProperties>
</file>