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9" r:id="rId18"/>
    <p:sldId id="276" r:id="rId19"/>
    <p:sldId id="277" r:id="rId20"/>
    <p:sldId id="278" r:id="rId21"/>
    <p:sldId id="280" r:id="rId22"/>
    <p:sldId id="281" r:id="rId23"/>
    <p:sldId id="282" r:id="rId24"/>
    <p:sldId id="256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2CAF6-A267-461E-A662-8D16C12B0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6A7D46-CA80-763A-F629-87CA11DA6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2313AB-B2B3-2307-209A-F118DD5B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6C8-CE36-4060-94CC-CCD4EEABF687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1FBA93-F28C-0569-016D-A3963893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F8E43-4296-3148-7413-42F6DA8F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C17A-AC55-4709-A419-1CD4C856F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313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492E9-68C8-000B-D225-EFC7C6B4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5E0AB1-0096-7F18-A032-2BF52EF5A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CF4E3-E53F-9426-EE8E-41EA054D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6C8-CE36-4060-94CC-CCD4EEABF687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C5393-B704-73B3-867C-7275163E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F231E6-D8A8-FE87-EE2D-CB2B397E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C17A-AC55-4709-A419-1CD4C856F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453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2E6458-E165-E8AD-C310-17E59B95C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195980-8991-92EC-B87D-24D45569D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A05D51-3253-0A49-CA7F-1A909A55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6C8-CE36-4060-94CC-CCD4EEABF687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F7BF4-AEC8-35E1-B6BD-5CC684A8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911B75-D084-FE4E-671A-54644094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C17A-AC55-4709-A419-1CD4C856F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24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36612-E051-EC44-212F-75D33893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4A9165-E2E6-9880-514D-54190E625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FE70DA-88CD-A1C0-D9CF-9181BF34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6C8-CE36-4060-94CC-CCD4EEABF687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0FF8F1-8710-1104-0492-2AE802BD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36D622-A247-B750-FA76-066C1C26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C17A-AC55-4709-A419-1CD4C856F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943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A99A7-14F9-CD3E-0B07-A8B1A92A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5D0EAB-6070-34D8-3C1B-C7361726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13043C-9FD1-8D3F-5236-CBAE7658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6C8-CE36-4060-94CC-CCD4EEABF687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0731D9-F7E8-01F5-250C-7F774C02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205D2C-6C2B-30D2-94D9-87F522CF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C17A-AC55-4709-A419-1CD4C856F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244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4424B-4B02-E3A3-0FDD-4989FD72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74FCFC-2DAD-AB6A-7BB7-EBC9A55A8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E5CBB2-4F53-1EC3-0422-0334EE0CC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C5D72D-2379-F8D4-90FA-348122B9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6C8-CE36-4060-94CC-CCD4EEABF687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DD79BC-A730-C034-FF43-604C5266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C5CE0-05D9-CF2D-2BF1-00982FF3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C17A-AC55-4709-A419-1CD4C856F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3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04CB9-068F-EEB3-17E7-78EE5D82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F4C36A-DE37-8348-3F0A-CDBC7425D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006278-2C77-8823-1C0C-921CCB786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ED057D-F3D0-F2F2-B21B-EC26F6395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5D3D8E-EA7E-47B6-7A29-4B047478F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F82623-DB87-C3D7-7F94-7CE29FDE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6C8-CE36-4060-94CC-CCD4EEABF687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EBA768C-63AE-FC4C-229F-EAC01C8C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9579F2-2FAA-BAFA-2EF1-53A28A06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C17A-AC55-4709-A419-1CD4C856F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734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56FF2-7D1A-E666-F4C7-CB424F37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AEBF7D-7842-E284-5B5F-71437714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6C8-CE36-4060-94CC-CCD4EEABF687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CC42ED-994D-DDCF-0324-D44ABE89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4DC024-554F-B7D0-0084-443664CF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C17A-AC55-4709-A419-1CD4C856F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96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7D381A-8E18-AF18-4575-6A8072BA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6C8-CE36-4060-94CC-CCD4EEABF687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9EBD07-E4A7-E0F0-EEA7-77876080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BABB5A-1459-5525-979F-37E82035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C17A-AC55-4709-A419-1CD4C856F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1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82D87-958B-2C63-2762-0F37523A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53EFF9-A86E-589C-95C5-952315C04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D3B590-B3FE-A434-6C8D-E3B292503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E37144-FB12-FA43-49F1-399DD7B9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6C8-CE36-4060-94CC-CCD4EEABF687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DE26AD-4546-02CD-0689-5B40E354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61DC45-AEED-A2DC-AFA4-5900DD8B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C17A-AC55-4709-A419-1CD4C856F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358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90AC9-0941-258C-1C5D-0CECFB1D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1B6594-03CA-52A7-8B77-E2EDE1171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CAC38F-4872-CF20-7B01-20A7ED50E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87129D-C51A-AF7C-A928-92016859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6C8-CE36-4060-94CC-CCD4EEABF687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AEA305-80D8-628F-88FF-033B008D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A6B7B5-42E3-0FE8-DEB1-25C20870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C17A-AC55-4709-A419-1CD4C856F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968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41796B-095A-F07D-368C-4DCAAAC1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628D7F-CED2-6919-E706-AC676BE8F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E80901-C58D-A817-9852-A7F889288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8466C8-CE36-4060-94CC-CCD4EEABF687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1026C1-19A6-692A-7552-FE07BFC11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6EE349-7D59-F1FC-89B6-D8E83B228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1EC17A-AC55-4709-A419-1CD4C856F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16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pr7ttt1sOQ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atuaje.kulturaupice.cz/110-ideas-de-monstruos-emociones-en-2021-monstruos-emociones-monstruo-de-las-emociones/16239841028935443975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4_smLVwl9M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hmTQ1PFb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1664E5-AEAE-493D-0503-852F1D39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INTELIGENCIA EMOCIONAL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4EB188-6410-8889-6566-03E685C6F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3520" y="5224337"/>
            <a:ext cx="658970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  <a:hlinkClick r:id="rId2"/>
              </a:rPr>
              <a:t>https://www.youtube.com/watch?v=cpr7ttt1sOQ</a:t>
            </a: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201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3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0CCDB7AD-BD5F-94FA-4449-3BD2C082E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398" b="1525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267F095-0206-80EC-4B2A-C5E24FCDA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MX" sz="5200">
                <a:solidFill>
                  <a:srgbClr val="FFFFFF"/>
                </a:solidFill>
              </a:rPr>
              <a:t>LAS EMOCIONES</a:t>
            </a:r>
            <a:endParaRPr lang="es-CL" sz="5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06DD46F-41A0-40E9-9E3F-AE9CEF70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s-MX" sz="5200"/>
              <a:t>¿Qué son las emociones?</a:t>
            </a:r>
            <a:endParaRPr lang="es-CL" sz="520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408BEA1-B3BE-E9A3-46DB-A11D9DE75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s-CL" sz="2000" b="1" i="0">
                <a:effectLst/>
                <a:highlight>
                  <a:srgbClr val="FFFFFF"/>
                </a:highlight>
                <a:latin typeface="Nunito Sans" panose="020F0502020204030204" pitchFamily="2" charset="0"/>
              </a:rPr>
              <a:t>Las emociones son reacciones de nuestro organismo frente a estímulos tales como situaciones, objetos, personas, entre otros.</a:t>
            </a:r>
            <a:r>
              <a:rPr lang="es-CL" sz="2000" b="0" i="0">
                <a:effectLst/>
                <a:highlight>
                  <a:srgbClr val="FFFFFF"/>
                </a:highlight>
                <a:latin typeface="Nunito Sans" panose="020F0502020204030204" pitchFamily="2" charset="0"/>
              </a:rPr>
              <a:t> Son respuestas automáticas, espontáneas, abruptas y de corta duración, que se experimentan a través de cambios en nuestro cuerpo, pensamientos y comportamientos y se comunican a través de expresiones faciales y corporales.</a:t>
            </a:r>
            <a:endParaRPr lang="es-CL" sz="2000"/>
          </a:p>
        </p:txBody>
      </p:sp>
    </p:spTree>
    <p:extLst>
      <p:ext uri="{BB962C8B-B14F-4D97-AF65-F5344CB8AC3E}">
        <p14:creationId xmlns:p14="http://schemas.microsoft.com/office/powerpoint/2010/main" val="18709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6394A1-794B-B1C1-2AC7-3710C7B37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344"/>
            <a:ext cx="10515600" cy="5585619"/>
          </a:xfrm>
        </p:spPr>
        <p:txBody>
          <a:bodyPr>
            <a:normAutofit/>
          </a:bodyPr>
          <a:lstStyle/>
          <a:p>
            <a:r>
              <a:rPr lang="es-CL" sz="2400" b="1" i="0" dirty="0">
                <a:effectLst/>
                <a:latin typeface="Nunito Sans" pitchFamily="2" charset="0"/>
              </a:rPr>
              <a:t>Tienen una función adaptativa, pues movilizan y orientan nuestra energía y conducta para responder de manera adecuada al ambiente.</a:t>
            </a:r>
            <a:r>
              <a:rPr lang="es-CL" sz="2400" b="0" i="0" dirty="0">
                <a:effectLst/>
                <a:latin typeface="Nunito Sans" pitchFamily="2" charset="0"/>
              </a:rPr>
              <a:t> Así por ejemplo, algunas emociones nos ayudan a protegernos de estímulos riesgosos y otras, nos permiten acercarnos a estímulos agradables o placenteros.</a:t>
            </a:r>
            <a:r>
              <a:rPr lang="es-CL" sz="2400" b="1" i="0" dirty="0">
                <a:effectLst/>
                <a:latin typeface="Nunito Sans" pitchFamily="2" charset="0"/>
              </a:rPr>
              <a:t> Además tienen una función social, pues nos permiten comunicar nuestros estados afectivos a otras personas, facilitando la interacción y adaptación social.</a:t>
            </a:r>
          </a:p>
          <a:p>
            <a:pPr marL="0" indent="0">
              <a:buNone/>
            </a:pPr>
            <a:endParaRPr lang="es-CL" sz="2400" b="0" i="0" dirty="0">
              <a:effectLst/>
              <a:latin typeface="Nunito Sans" pitchFamily="2" charset="0"/>
            </a:endParaRPr>
          </a:p>
          <a:p>
            <a:r>
              <a:rPr lang="es-CL" sz="2400" b="0" i="0" dirty="0">
                <a:effectLst/>
                <a:latin typeface="Nunito Sans" pitchFamily="2" charset="0"/>
              </a:rPr>
              <a:t>Por lo anterior,</a:t>
            </a:r>
            <a:r>
              <a:rPr lang="es-CL" sz="2400" b="1" i="0" dirty="0">
                <a:effectLst/>
                <a:latin typeface="Nunito Sans" pitchFamily="2" charset="0"/>
              </a:rPr>
              <a:t> no es posible decir que las emociones sean positivas o negativas, buenas o malas, porque aun cuando podamos sentirlas de forma más agradable o desagradable, todas tienen una función y utilidad.</a:t>
            </a:r>
            <a:endParaRPr lang="es-CL" sz="2400" b="0" i="0" dirty="0">
              <a:effectLst/>
              <a:latin typeface="Nunito Sans" pitchFamily="2" charset="0"/>
            </a:endParaRPr>
          </a:p>
          <a:p>
            <a:pPr marL="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2951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9C23D3-9978-99F0-0724-C5B98B93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s-CL" sz="2800" b="1" i="0">
                <a:solidFill>
                  <a:schemeClr val="tx2"/>
                </a:solidFill>
                <a:effectLst/>
                <a:latin typeface="Nunito Sans" pitchFamily="2" charset="0"/>
              </a:rPr>
              <a:t>¿Cuál es la diferencia entre emociones y sentimientos?</a:t>
            </a:r>
            <a:br>
              <a:rPr lang="es-CL" sz="2800" b="1" i="0">
                <a:solidFill>
                  <a:schemeClr val="tx2"/>
                </a:solidFill>
                <a:effectLst/>
                <a:latin typeface="Nunito Sans" pitchFamily="2" charset="0"/>
              </a:rPr>
            </a:br>
            <a:endParaRPr lang="es-CL" sz="280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DDF10B-17F7-701B-FB2C-99722689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s-CL" sz="1800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Nunito Sans" pitchFamily="2" charset="0"/>
              </a:rPr>
              <a:t>A diferencia de las emociones, </a:t>
            </a:r>
            <a:r>
              <a:rPr lang="es-CL" sz="1800" b="1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Nunito Sans" pitchFamily="2" charset="0"/>
              </a:rPr>
              <a:t>los sentimientos son estados afectivos más duraderos, que conectan nuestras emociones con los pensamientos. </a:t>
            </a:r>
            <a:r>
              <a:rPr lang="es-CL" sz="1800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Nunito Sans" pitchFamily="2" charset="0"/>
              </a:rPr>
              <a:t>En este sentido, un sentimiento no surge de forma inmediata y abrupta, sino que pasa por un proceso de reflexión cognitiva que implica una serie de evaluaciones, interpretaciones y atribuciones respecto de lo que se siente. </a:t>
            </a:r>
            <a:endParaRPr lang="es-CL" sz="18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58F044C9-099D-1478-85E3-18ECB9A42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8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gno de interrogación en fondo de color verde pastel">
            <a:extLst>
              <a:ext uri="{FF2B5EF4-FFF2-40B4-BE49-F238E27FC236}">
                <a16:creationId xmlns:a16="http://schemas.microsoft.com/office/drawing/2014/main" id="{8D97501A-FDA8-10D4-349F-0CAEE724B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10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611CD6-DAD0-D7D3-2DFD-6D503DF2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s-MX" sz="4000"/>
              <a:t>Emociones básicas</a:t>
            </a:r>
            <a:endParaRPr lang="es-CL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9A169B-81DB-5771-D919-77D4AAD85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1900"/>
              <a:t>Alegría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900"/>
              <a:t>Tristeza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900"/>
              <a:t>Miedo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900"/>
              <a:t>Ira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900"/>
              <a:t>Sorpresa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900"/>
              <a:t>Calma</a:t>
            </a:r>
          </a:p>
          <a:p>
            <a:pPr marL="514350" indent="-514350">
              <a:buFont typeface="+mj-lt"/>
              <a:buAutoNum type="arabicPeriod"/>
            </a:pPr>
            <a:endParaRPr lang="es-MX" sz="1900"/>
          </a:p>
          <a:p>
            <a:pPr>
              <a:buFont typeface="Wingdings" panose="05000000000000000000" pitchFamily="2" charset="2"/>
              <a:buChar char="Ø"/>
            </a:pPr>
            <a:r>
              <a:rPr lang="es-MX" sz="1900"/>
              <a:t>ACTIVIDAD: Buscar y escribir la definición de las 6 emociones básicas</a:t>
            </a:r>
            <a:endParaRPr lang="es-CL" sz="1900"/>
          </a:p>
        </p:txBody>
      </p:sp>
    </p:spTree>
    <p:extLst>
      <p:ext uri="{BB962C8B-B14F-4D97-AF65-F5344CB8AC3E}">
        <p14:creationId xmlns:p14="http://schemas.microsoft.com/office/powerpoint/2010/main" val="191562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CB9A8712-33B7-2E26-5CDF-07947791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841664"/>
            <a:ext cx="4874661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EMOCIONES </a:t>
            </a:r>
            <a:b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 LOS PÁRVULOS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ED4459-D995-856E-E3E6-A2D3DF7A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4687" y="841664"/>
            <a:ext cx="4867605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https://www.youtube.com/watch?v=Q4_smLVwl9M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7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F33E1D8-4315-D2B6-142C-3F49C3F2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s-MX" sz="3200">
                <a:solidFill>
                  <a:srgbClr val="595959"/>
                </a:solidFill>
              </a:rPr>
              <a:t>Emociones en niños y niñas</a:t>
            </a:r>
            <a:endParaRPr lang="es-CL" sz="3200">
              <a:solidFill>
                <a:srgbClr val="59595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E652457-2431-C8BB-00CB-489D6A1C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768321"/>
            <a:ext cx="8959892" cy="28285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</a:rPr>
              <a:t>El rol del equipo pedagógico es fundamental en el desarrollo de la autorregulación emocional de niños y niñas, porque son las encargadas de acompañar y elaborar estrategias que ayuden y beneficien a los párvulos a ser capaces de regular sus propias emociones.</a:t>
            </a:r>
          </a:p>
        </p:txBody>
      </p:sp>
    </p:spTree>
    <p:extLst>
      <p:ext uri="{BB962C8B-B14F-4D97-AF65-F5344CB8AC3E}">
        <p14:creationId xmlns:p14="http://schemas.microsoft.com/office/powerpoint/2010/main" val="19167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3DC5D2-4B1E-77EE-9F22-85E280792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812E11F-51B6-C0A2-5848-AAA2080A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28" y="2299176"/>
            <a:ext cx="4131368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Estrategias del equipo pedagógico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5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7594D2-7A9B-BF93-143F-529315C6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rgbClr val="595959"/>
                </a:solidFill>
              </a:rPr>
              <a:t>1. Disponer de un lugar especial en el aula o en otro espacio del establecimiento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EFB213-3A40-5EBA-82F0-5F4790AF9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1335183"/>
            <a:ext cx="4110198" cy="41876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</a:rPr>
              <a:t>Que puedan ambientar junto con los niños y niñas para conversar y estar en calma. Puede tener cojines cómodos, colores cálidos y música tranquila. En este lugar se pueden trabajar las distintas estrategias de contención y regulación emocional. </a:t>
            </a:r>
          </a:p>
        </p:txBody>
      </p:sp>
    </p:spTree>
    <p:extLst>
      <p:ext uri="{BB962C8B-B14F-4D97-AF65-F5344CB8AC3E}">
        <p14:creationId xmlns:p14="http://schemas.microsoft.com/office/powerpoint/2010/main" val="238601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CC6ADFC-E8D3-DCC2-E48C-FB152D6B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rgbClr val="595959"/>
                </a:solidFill>
              </a:rPr>
              <a:t>2. Mantener la calma y empatizar.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7C5A17-F89E-5697-0CD1-E3C69448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1335183"/>
            <a:ext cx="4110198" cy="41876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1900">
                <a:solidFill>
                  <a:schemeClr val="tx1">
                    <a:lumMod val="65000"/>
                    <a:lumOff val="35000"/>
                  </a:schemeClr>
                </a:solidFill>
              </a:rPr>
              <a:t>Antes de acercarte a un niño o niña que está atravesando por una situación emocional compleja, asegúrate de estar en calma. Luego, acércate, álzale en brazos o ponte a su altura, mantén contacto visual y, en la medida de lo posible y que lo acepte, abrázale o acaríciale para establecer contacto físico. Valida su emoción y hazle saber que entiendes cómo se siente, de manera de conectar emocionalmente. Mantener la calma y conectar para empatizar es siempre el primer paso para ayudarles a regular sus emociones. </a:t>
            </a:r>
          </a:p>
        </p:txBody>
      </p:sp>
    </p:spTree>
    <p:extLst>
      <p:ext uri="{BB962C8B-B14F-4D97-AF65-F5344CB8AC3E}">
        <p14:creationId xmlns:p14="http://schemas.microsoft.com/office/powerpoint/2010/main" val="262676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705D42C-BBE6-463E-646F-B26D41B9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¿Qué es la inteligencia emocional (IE)?</a:t>
            </a:r>
            <a:endParaRPr lang="es-CL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D9DE528-13B2-2B2A-1193-76CF8BAB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/>
              <a:t>Es </a:t>
            </a:r>
            <a:r>
              <a:rPr lang="es-CL" b="0" i="0">
                <a:effectLst/>
                <a:highlight>
                  <a:srgbClr val="FEFBF8"/>
                </a:highlight>
              </a:rPr>
              <a:t>la habilidad de entender, usar y administrar nuestras propias emociones en formas que reduzcan el estrés, ayuden a comunicar efectivamente, empatizar con otras personas, superar desafíos y aminorar conflictos.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404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3E7412E-E8E6-B23C-34C4-4C0D6CB6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rgbClr val="595959"/>
                </a:solidFill>
              </a:rPr>
              <a:t>3. Respirar profundo.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088165-4D81-990E-ED1A-F9B7C2C8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1335183"/>
            <a:ext cx="4110198" cy="41876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Con niños y niñas muy pequeños, álzales en brazos y respira profundo, a la vez que te mueves o le meces suavemente para que sienta la calma. Cuando ya son un poco más grandes, invítales a respirar profundo, enfocando la atención en cómo entra el aire por la nariz, “se infla la guatita” y sale lentamente por la boca; repitan este ejercicio las veces que sea necesario y motívales a escuchar su respiración. Las técnicas de respiración son muy positivas para aplicarlas diariamente y ayudan a los niños y niñas, y a los adultos, en el propio crecimiento emocional en cuanto permiten conectarse con uno mismo y tener mayor control del cuerpo y las emociones. Existen diversos juegos de respiración para niños y niñas que pueden integrar en la jornada diaria</a:t>
            </a:r>
          </a:p>
        </p:txBody>
      </p:sp>
    </p:spTree>
    <p:extLst>
      <p:ext uri="{BB962C8B-B14F-4D97-AF65-F5344CB8AC3E}">
        <p14:creationId xmlns:p14="http://schemas.microsoft.com/office/powerpoint/2010/main" val="249661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F9EBA9-BEFB-C0D9-21E9-DFAC6A78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rgbClr val="595959"/>
                </a:solidFill>
              </a:rPr>
              <a:t>4. Reconocer sus sentimientos e invitarle a mover el cuerpo.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7EA8A0-7BB2-E499-BF70-50BE2519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1335183"/>
            <a:ext cx="4110198" cy="4187633"/>
          </a:xfrm>
        </p:spPr>
        <p:txBody>
          <a:bodyPr anchor="ctr">
            <a:normAutofit/>
          </a:bodyPr>
          <a:lstStyle/>
          <a:p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</a:rPr>
              <a:t>En situaciones en que un niño o niña esté alterado por alguna situación, lo primero, siempre, es reconocer sus sentimientos y verbalizarlos (conectar), empatizando con lo que siente. Luego de eso, lo antes posible, invítale a bailar, saltar, correr, estirarse u otras actividades y juegos que requieran que se mueva.</a:t>
            </a:r>
          </a:p>
        </p:txBody>
      </p:sp>
    </p:spTree>
    <p:extLst>
      <p:ext uri="{BB962C8B-B14F-4D97-AF65-F5344CB8AC3E}">
        <p14:creationId xmlns:p14="http://schemas.microsoft.com/office/powerpoint/2010/main" val="348594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4B4B97-F1A6-33DA-F46C-F0627C18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rgbClr val="595959"/>
                </a:solidFill>
              </a:rPr>
              <a:t>5. Conectar emocionalmente, establecer el límite y redirigir la atención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BC175-4479-80A0-F84D-A1A31532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1335183"/>
            <a:ext cx="4110198" cy="41876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</a:rPr>
              <a:t>Luego de conectar, pon el límite y después enfoca la atención en una alternativa positiva o en algo de su interés. Ejemplo: “Te sientes muy enojado, ¿cierto? Golpear hace daño. ¿Vamos a buscar otro juguete? Ahí está la pelota que te gusta”. A niños y niñas de Niveles de Transición, además, ayúdales a explicar lo sucedido con sus palabras y a buscar una solución o alternativa que surja de ellos y ellas.</a:t>
            </a:r>
          </a:p>
        </p:txBody>
      </p:sp>
    </p:spTree>
    <p:extLst>
      <p:ext uri="{BB962C8B-B14F-4D97-AF65-F5344CB8AC3E}">
        <p14:creationId xmlns:p14="http://schemas.microsoft.com/office/powerpoint/2010/main" val="1254555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360E7F-952A-2D2D-E3AA-65109CC4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rgbClr val="595959"/>
                </a:solidFill>
              </a:rPr>
              <a:t>6. Consolar contándole y recordándole que “ya pasará”.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07011-8965-6067-DFE0-FA2B6F49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1335183"/>
            <a:ext cx="4110198" cy="41876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</a:rPr>
              <a:t>Luego de que hayas conectado y empatizado, cuéntale que lo que siente -rabia, frustración, pena, miedo, etc.- no es para siempre, que “está frustrado/a” momentáneamente y que luego se sentirá mejor. Pueden recordar juntos algún momento en que se haya sentido similar y que luego haya pasado, además de ayudarle a reflexionar cuándo cree que se le pasará en esta ocasión o cómo podría sentirse mejor.</a:t>
            </a:r>
          </a:p>
        </p:txBody>
      </p:sp>
    </p:spTree>
    <p:extLst>
      <p:ext uri="{BB962C8B-B14F-4D97-AF65-F5344CB8AC3E}">
        <p14:creationId xmlns:p14="http://schemas.microsoft.com/office/powerpoint/2010/main" val="1555642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CA3C1F-FD1F-60DA-A7CE-FF868C25F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77" y="0"/>
            <a:ext cx="10218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8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833CB-002A-F5CE-EC0D-207F1170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i="0" dirty="0">
                <a:solidFill>
                  <a:srgbClr val="3A3648"/>
                </a:solidFill>
                <a:effectLst/>
                <a:latin typeface="Source Sans 3"/>
              </a:rPr>
              <a:t>Elementos de la Inteligencia Emocional</a:t>
            </a:r>
            <a:br>
              <a:rPr lang="es-CL" b="1" i="0" dirty="0">
                <a:solidFill>
                  <a:srgbClr val="3A3648"/>
                </a:solidFill>
                <a:effectLst/>
                <a:latin typeface="Source Sans 3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47DAE7-D0E4-DF22-1562-36A5CC52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115"/>
            <a:ext cx="10515600" cy="48278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4000" i="0" dirty="0">
                <a:solidFill>
                  <a:srgbClr val="524D66"/>
                </a:solidFill>
                <a:effectLst/>
                <a:latin typeface="Source Sans 3"/>
              </a:rPr>
              <a:t>Autoconocimiento emocional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4000" i="0" dirty="0">
                <a:solidFill>
                  <a:srgbClr val="524D66"/>
                </a:solidFill>
                <a:effectLst/>
                <a:latin typeface="Source Sans 3"/>
              </a:rPr>
              <a:t>Autorregulación emocional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4000" i="0" dirty="0">
                <a:solidFill>
                  <a:srgbClr val="524D66"/>
                </a:solidFill>
                <a:effectLst/>
                <a:latin typeface="Source Sans 3"/>
              </a:rPr>
              <a:t>Automotivación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4000" i="0" dirty="0">
                <a:solidFill>
                  <a:srgbClr val="524D66"/>
                </a:solidFill>
                <a:effectLst/>
                <a:latin typeface="Source Sans 3"/>
              </a:rPr>
              <a:t>Reconocimiento de emociones en los demás (o empatía)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4000" i="0" dirty="0">
                <a:solidFill>
                  <a:srgbClr val="524D66"/>
                </a:solidFill>
                <a:effectLst/>
                <a:latin typeface="Source Sans 3"/>
              </a:rPr>
              <a:t>Relaciones interpersonales (o habilidades sociales)</a:t>
            </a:r>
          </a:p>
          <a:p>
            <a:pPr marL="0" indent="0">
              <a:buNone/>
            </a:pPr>
            <a:endParaRPr lang="es-CL" i="0" dirty="0">
              <a:solidFill>
                <a:srgbClr val="524D66"/>
              </a:solidFill>
              <a:effectLst/>
              <a:latin typeface="Source Sans 3"/>
            </a:endParaRPr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29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EA128B-483D-3572-D47E-56228FEF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MX" sz="3100">
                <a:solidFill>
                  <a:srgbClr val="FFFFFF"/>
                </a:solidFill>
              </a:rPr>
              <a:t>1. </a:t>
            </a:r>
            <a:r>
              <a:rPr lang="es-CL" sz="3100" i="0">
                <a:solidFill>
                  <a:srgbClr val="FFFFFF"/>
                </a:solidFill>
                <a:effectLst/>
                <a:latin typeface="Source Sans 3"/>
              </a:rPr>
              <a:t>Autoconocimiento emocional</a:t>
            </a:r>
            <a:br>
              <a:rPr lang="es-CL" sz="3100" i="0">
                <a:solidFill>
                  <a:srgbClr val="FFFFFF"/>
                </a:solidFill>
                <a:effectLst/>
                <a:latin typeface="Source Sans 3"/>
              </a:rPr>
            </a:br>
            <a:endParaRPr lang="es-CL" sz="3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56E5E-3E35-AB65-8AB9-AA7A79625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CL" b="0" i="0" dirty="0">
                <a:effectLst/>
                <a:latin typeface="Source Sans 3"/>
              </a:rPr>
              <a:t>Se refiere al </a:t>
            </a:r>
            <a:r>
              <a:rPr lang="es-CL" b="1" i="0" dirty="0">
                <a:effectLst/>
                <a:latin typeface="Source Sans 3"/>
              </a:rPr>
              <a:t>conocimiento de nuestros propios sentimientos y emociones</a:t>
            </a:r>
            <a:r>
              <a:rPr lang="es-CL" b="0" i="0" dirty="0">
                <a:effectLst/>
                <a:latin typeface="Source Sans 3"/>
              </a:rPr>
              <a:t> y cómo nos influyen. Es importante reconocer la manera en que nuestro estado anímico afecta a nuestro comportamiento, cuáles son nuestras capacidades y cuáles son nuestros puntos débiles.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292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C3F2E5-D434-2C58-4B69-73CE2A31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MX" sz="3400">
                <a:solidFill>
                  <a:srgbClr val="FFFFFF"/>
                </a:solidFill>
              </a:rPr>
              <a:t>2. </a:t>
            </a:r>
            <a:r>
              <a:rPr lang="es-CL" sz="3400" i="0">
                <a:solidFill>
                  <a:srgbClr val="FFFFFF"/>
                </a:solidFill>
                <a:effectLst/>
                <a:latin typeface="Source Sans 3"/>
              </a:rPr>
              <a:t>Autorregulación emocional</a:t>
            </a:r>
            <a:br>
              <a:rPr lang="es-CL" sz="3400" i="0">
                <a:solidFill>
                  <a:srgbClr val="FFFFFF"/>
                </a:solidFill>
                <a:effectLst/>
                <a:latin typeface="Source Sans 3"/>
              </a:rPr>
            </a:br>
            <a:endParaRPr lang="es-CL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505100-9361-1414-5187-2F2C12F6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CL" b="0" i="0">
                <a:effectLst/>
                <a:latin typeface="Source Sans 3"/>
              </a:rPr>
              <a:t>El </a:t>
            </a:r>
            <a:r>
              <a:rPr lang="es-CL" b="1" i="0">
                <a:effectLst/>
                <a:latin typeface="Source Sans 3"/>
              </a:rPr>
              <a:t>autocontrol emocional</a:t>
            </a:r>
            <a:r>
              <a:rPr lang="es-CL" b="0" i="0">
                <a:effectLst/>
                <a:latin typeface="Source Sans 3"/>
              </a:rPr>
              <a:t> nos permite reflexionar y dominar nuestros sentimientos o emociones, para no dejarnos llevar por ellos ciegamente. Consiste en saber detectar las dinámicas emocionales, saber cuáles son efímeras y cuáles son duraderas, así como en ser conscientes de qué aspectos de una emoción podemos aprovechar y de qué manera podemos relacionarnos con el entorno para restarle poder a otra que nos daña más de lo que nos beneficia.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044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2B86DA-A19A-913B-3D78-0186123E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MX" sz="3400">
                <a:solidFill>
                  <a:srgbClr val="FFFFFF"/>
                </a:solidFill>
              </a:rPr>
              <a:t>3. </a:t>
            </a:r>
            <a:r>
              <a:rPr lang="es-CL" sz="3400" i="0">
                <a:solidFill>
                  <a:srgbClr val="FFFFFF"/>
                </a:solidFill>
                <a:effectLst/>
                <a:latin typeface="Source Sans 3"/>
              </a:rPr>
              <a:t>Automotivación</a:t>
            </a:r>
            <a:br>
              <a:rPr lang="es-CL" sz="3400" i="0">
                <a:solidFill>
                  <a:srgbClr val="FFFFFF"/>
                </a:solidFill>
                <a:effectLst/>
                <a:latin typeface="Source Sans 3"/>
              </a:rPr>
            </a:br>
            <a:endParaRPr lang="es-CL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BC8B2-C328-9E1E-D602-B93EBBE65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CL" i="0" dirty="0">
                <a:effectLst/>
                <a:latin typeface="Source Sans 3"/>
              </a:rPr>
              <a:t>En este factor es imprescindible cierto grado de optimismo e iniciativa, de modo que tenemos que valorar el ser proactivos y actuar con tesón y de forma positiva ante los imprevistos.</a:t>
            </a:r>
          </a:p>
          <a:p>
            <a:r>
              <a:rPr lang="es-CL" i="0" dirty="0">
                <a:effectLst/>
                <a:latin typeface="Source Sans 3"/>
              </a:rPr>
              <a:t>Gracias a la capacidad de motivarnos a nosotros mismos para llegar a las metas que racionalmente sabemos que nos benefician, podemos dejar atrás aquellos obstáculos que solo se fundamentan en la costumbre o el miedo injustificado a lo que puede pasar.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321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D6786B-A91F-737A-D720-45AE18EB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MX" sz="3400">
                <a:solidFill>
                  <a:srgbClr val="FFFFFF"/>
                </a:solidFill>
              </a:rPr>
              <a:t>4. </a:t>
            </a:r>
            <a:r>
              <a:rPr lang="es-CL" sz="3400" i="0">
                <a:solidFill>
                  <a:srgbClr val="FFFFFF"/>
                </a:solidFill>
                <a:effectLst/>
                <a:latin typeface="Source Sans 3"/>
              </a:rPr>
              <a:t>Reconocimiento de emociones en los demás (o empatía)</a:t>
            </a:r>
            <a:br>
              <a:rPr lang="es-CL" sz="3400" i="0">
                <a:solidFill>
                  <a:srgbClr val="FFFFFF"/>
                </a:solidFill>
                <a:effectLst/>
                <a:latin typeface="Source Sans 3"/>
              </a:rPr>
            </a:br>
            <a:endParaRPr lang="es-CL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5059C4-6482-81C9-51BF-E5F54386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CL" b="0" i="0" dirty="0">
                <a:effectLst/>
                <a:latin typeface="Source Sans 3"/>
              </a:rPr>
              <a:t>Las relaciones interpersonales se fundamentan en la correcta interpretación de las señales que los demás expresan de forma inconsciente, y que a menudo emiten de forma no verbal. La detección de estas emociones ajenas y sus sentimientos que pueden expresar mediante signos no estrictamente lingüísticos (un gesto, una reacción fisiológica, un tic) </a:t>
            </a:r>
            <a:r>
              <a:rPr lang="es-CL" b="1" i="0" dirty="0">
                <a:effectLst/>
                <a:latin typeface="Source Sans 3"/>
              </a:rPr>
              <a:t>nos puede ayudar a establecer vínculos más estrechos y duraderos con las personas con que nos relacionamos</a:t>
            </a:r>
            <a:r>
              <a:rPr lang="es-CL" b="0" i="0" dirty="0">
                <a:effectLst/>
                <a:latin typeface="Source Sans 3"/>
              </a:rPr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601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F95F5-3D67-6C65-8D41-9A536A00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MX" sz="3700">
                <a:solidFill>
                  <a:srgbClr val="FFFFFF"/>
                </a:solidFill>
              </a:rPr>
              <a:t>5. </a:t>
            </a:r>
            <a:r>
              <a:rPr lang="es-CL" sz="3700" i="0">
                <a:solidFill>
                  <a:srgbClr val="FFFFFF"/>
                </a:solidFill>
                <a:effectLst/>
                <a:latin typeface="Source Sans 3"/>
              </a:rPr>
              <a:t>Relaciones interpersonales (o habilidades sociales)</a:t>
            </a:r>
            <a:br>
              <a:rPr lang="es-CL" sz="3700" i="0">
                <a:solidFill>
                  <a:srgbClr val="FFFFFF"/>
                </a:solidFill>
                <a:effectLst/>
                <a:latin typeface="Source Sans 3"/>
              </a:rPr>
            </a:br>
            <a:endParaRPr lang="es-CL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B35B6-D65F-379D-B204-6987F4C7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dirty="0">
                <a:latin typeface="Source Sans 3"/>
              </a:rPr>
              <a:t>S</a:t>
            </a:r>
            <a:r>
              <a:rPr lang="es-CL" b="0" i="0" dirty="0">
                <a:effectLst/>
                <a:latin typeface="Source Sans 3"/>
              </a:rPr>
              <a:t>aber tratar y comunicarse con aquellas personas que nos resultan simpáticas o cercanas, pero también con personas que no nos sugieran muy buenas vibraciones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9454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imer plano de una placa de circuito impreso">
            <a:extLst>
              <a:ext uri="{FF2B5EF4-FFF2-40B4-BE49-F238E27FC236}">
                <a16:creationId xmlns:a16="http://schemas.microsoft.com/office/drawing/2014/main" id="{C44E0695-374E-3165-0FAE-4D28E3D01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1" b="99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C473907-269E-0F07-BC62-C3D0724DF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528" y="2299176"/>
            <a:ext cx="4131368" cy="1571164"/>
          </a:xfrm>
        </p:spPr>
        <p:txBody>
          <a:bodyPr anchor="t">
            <a:normAutofit/>
          </a:bodyPr>
          <a:lstStyle/>
          <a:p>
            <a:pPr algn="l"/>
            <a:r>
              <a:rPr lang="es-CL" sz="2800" b="1" i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Importancia de la Inteligencia Emocional</a:t>
            </a:r>
            <a:br>
              <a:rPr lang="es-CL" sz="2800" b="1" i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</a:br>
            <a:endParaRPr lang="es-CL" sz="280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D1E1711-E3E8-2775-4925-BD4749697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529" y="4199213"/>
            <a:ext cx="4191938" cy="598548"/>
          </a:xfrm>
        </p:spPr>
        <p:txBody>
          <a:bodyPr anchor="ctr">
            <a:normAutofit/>
          </a:bodyPr>
          <a:lstStyle/>
          <a:p>
            <a:pPr algn="l"/>
            <a:r>
              <a:rPr lang="es-CL" sz="1800">
                <a:hlinkClick r:id="rId3"/>
              </a:rPr>
              <a:t>https://www.youtube.com/watch?v=vkhmTQ1PFbo</a:t>
            </a:r>
            <a:r>
              <a:rPr lang="es-CL" sz="180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260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 bandas</Template>
  <TotalTime>263</TotalTime>
  <Words>1353</Words>
  <Application>Microsoft Office PowerPoint</Application>
  <PresentationFormat>Panorámica</PresentationFormat>
  <Paragraphs>57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Nunito Sans</vt:lpstr>
      <vt:lpstr>Roboto</vt:lpstr>
      <vt:lpstr>Source Sans 3</vt:lpstr>
      <vt:lpstr>Wingdings</vt:lpstr>
      <vt:lpstr>Tema de Office</vt:lpstr>
      <vt:lpstr>INTELIGENCIA EMOCIONAL</vt:lpstr>
      <vt:lpstr>¿Qué es la inteligencia emocional (IE)?</vt:lpstr>
      <vt:lpstr>Elementos de la Inteligencia Emocional </vt:lpstr>
      <vt:lpstr>1. Autoconocimiento emocional </vt:lpstr>
      <vt:lpstr>2. Autorregulación emocional </vt:lpstr>
      <vt:lpstr>3. Automotivación </vt:lpstr>
      <vt:lpstr>4. Reconocimiento de emociones en los demás (o empatía) </vt:lpstr>
      <vt:lpstr>5. Relaciones interpersonales (o habilidades sociales) </vt:lpstr>
      <vt:lpstr>Importancia de la Inteligencia Emocional </vt:lpstr>
      <vt:lpstr>LAS EMOCIONES</vt:lpstr>
      <vt:lpstr>¿Qué son las emociones?</vt:lpstr>
      <vt:lpstr>Presentación de PowerPoint</vt:lpstr>
      <vt:lpstr>¿Cuál es la diferencia entre emociones y sentimientos? </vt:lpstr>
      <vt:lpstr>Emociones básicas</vt:lpstr>
      <vt:lpstr>EMOCIONES  EN LOS PÁRVULOS</vt:lpstr>
      <vt:lpstr>Emociones en niños y niñas</vt:lpstr>
      <vt:lpstr>Estrategias del equipo pedagógico</vt:lpstr>
      <vt:lpstr>1. Disponer de un lugar especial en el aula o en otro espacio del establecimiento</vt:lpstr>
      <vt:lpstr>2. Mantener la calma y empatizar. </vt:lpstr>
      <vt:lpstr>3. Respirar profundo. </vt:lpstr>
      <vt:lpstr>4. Reconocer sus sentimientos e invitarle a mover el cuerpo. </vt:lpstr>
      <vt:lpstr>5. Conectar emocionalmente, establecer el límite y redirigir la atención</vt:lpstr>
      <vt:lpstr>6. Consolar contándole y recordándole que “ya pasará”.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EMOCIONAL</dc:title>
  <dc:creator>Christian Pavéz Mercado</dc:creator>
  <cp:lastModifiedBy>Christian Pavéz Mercado</cp:lastModifiedBy>
  <cp:revision>8</cp:revision>
  <dcterms:created xsi:type="dcterms:W3CDTF">2024-05-15T04:01:48Z</dcterms:created>
  <dcterms:modified xsi:type="dcterms:W3CDTF">2024-05-17T05:17:00Z</dcterms:modified>
</cp:coreProperties>
</file>