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43" r:id="rId1"/>
  </p:sldMasterIdLst>
  <p:sldIdLst>
    <p:sldId id="256" r:id="rId2"/>
    <p:sldId id="307" r:id="rId3"/>
    <p:sldId id="276" r:id="rId4"/>
    <p:sldId id="288" r:id="rId5"/>
    <p:sldId id="290" r:id="rId6"/>
    <p:sldId id="305" r:id="rId7"/>
    <p:sldId id="291" r:id="rId8"/>
    <p:sldId id="308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69" d="100"/>
          <a:sy n="69" d="100"/>
        </p:scale>
        <p:origin x="780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79881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03650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43206916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078178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1433630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469711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smtClean="0"/>
              <a:t>10/6/2024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003509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0937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70995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01375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smtClean="0"/>
              <a:t>10/6/2024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37996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10/6/2024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26028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10/6/2024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32992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10/6/2024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02247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/>
              <a:t>10/6/2024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76202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10/6/2024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32497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28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10/6/2024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16579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4" r:id="rId1"/>
    <p:sldLayoutId id="2147483745" r:id="rId2"/>
    <p:sldLayoutId id="2147483746" r:id="rId3"/>
    <p:sldLayoutId id="2147483747" r:id="rId4"/>
    <p:sldLayoutId id="2147483748" r:id="rId5"/>
    <p:sldLayoutId id="2147483749" r:id="rId6"/>
    <p:sldLayoutId id="2147483750" r:id="rId7"/>
    <p:sldLayoutId id="2147483751" r:id="rId8"/>
    <p:sldLayoutId id="2147483752" r:id="rId9"/>
    <p:sldLayoutId id="2147483753" r:id="rId10"/>
    <p:sldLayoutId id="2147483754" r:id="rId11"/>
    <p:sldLayoutId id="2147483755" r:id="rId12"/>
    <p:sldLayoutId id="2147483756" r:id="rId13"/>
    <p:sldLayoutId id="2147483757" r:id="rId14"/>
    <p:sldLayoutId id="2147483758" r:id="rId15"/>
    <p:sldLayoutId id="21474837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xyOuTa_TBoQ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7" name="Rectangle 6">
            <a:extLst>
              <a:ext uri="{FF2B5EF4-FFF2-40B4-BE49-F238E27FC236}">
                <a16:creationId xmlns:a16="http://schemas.microsoft.com/office/drawing/2014/main" id="{0ADFFC45-3DC9-4433-926F-043E879D9DF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8" name="Group 8">
            <a:extLst>
              <a:ext uri="{FF2B5EF4-FFF2-40B4-BE49-F238E27FC236}">
                <a16:creationId xmlns:a16="http://schemas.microsoft.com/office/drawing/2014/main" id="{B5F26A87-0610-435F-AA13-BD658385C9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267230" y="-8468"/>
            <a:ext cx="4763558" cy="6866467"/>
            <a:chOff x="67175" y="-8467"/>
            <a:chExt cx="4763558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E6321436-5AAD-4FB6-BB0D-316D4540E82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520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10">
              <a:extLst>
                <a:ext uri="{FF2B5EF4-FFF2-40B4-BE49-F238E27FC236}">
                  <a16:creationId xmlns:a16="http://schemas.microsoft.com/office/drawing/2014/main" id="{94B0BD33-3D46-4F43-947A-825DFEF6106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67175" y="3681413"/>
              <a:ext cx="4763558" cy="3176587"/>
            </a:xfrm>
            <a:prstGeom prst="line">
              <a:avLst/>
            </a:prstGeom>
            <a:ln w="9525">
              <a:solidFill>
                <a:schemeClr val="tx1">
                  <a:lumMod val="50000"/>
                  <a:lumOff val="50000"/>
                  <a:alpha val="8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92E26C27-E1F5-47DC-9F83-469D196C55D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258764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s-CL"/>
            </a:p>
          </p:txBody>
        </p:sp>
        <p:sp>
          <p:nvSpPr>
            <p:cNvPr id="30" name="Rectangle 25">
              <a:extLst>
                <a:ext uri="{FF2B5EF4-FFF2-40B4-BE49-F238E27FC236}">
                  <a16:creationId xmlns:a16="http://schemas.microsoft.com/office/drawing/2014/main" id="{95F944E7-2B4E-4AE2-B4DB-846FF8AE0B7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80730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s-CL"/>
            </a:p>
          </p:txBody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FF14952D-390F-46CC-B302-73DDD9C416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09621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s-CL"/>
            </a:p>
          </p:txBody>
        </p:sp>
        <p:sp>
          <p:nvSpPr>
            <p:cNvPr id="31" name="Rectangle 27">
              <a:extLst>
                <a:ext uri="{FF2B5EF4-FFF2-40B4-BE49-F238E27FC236}">
                  <a16:creationId xmlns:a16="http://schemas.microsoft.com/office/drawing/2014/main" id="{867CDE55-B22A-40D0-882A-9452919EEC2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411788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s-CL"/>
            </a:p>
          </p:txBody>
        </p:sp>
        <p:sp>
          <p:nvSpPr>
            <p:cNvPr id="16" name="Isosceles Triangle 15">
              <a:extLst>
                <a:ext uri="{FF2B5EF4-FFF2-40B4-BE49-F238E27FC236}">
                  <a16:creationId xmlns:a16="http://schemas.microsoft.com/office/drawing/2014/main" id="{8C409231-C942-4808-B529-DAC32A7DB0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448954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s-CL"/>
            </a:p>
          </p:txBody>
        </p:sp>
      </p:grpSp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77335" y="1282701"/>
            <a:ext cx="5096060" cy="4307148"/>
          </a:xfrm>
        </p:spPr>
        <p:txBody>
          <a:bodyPr anchor="ctr">
            <a:normAutofit/>
          </a:bodyPr>
          <a:lstStyle/>
          <a:p>
            <a:r>
              <a:rPr lang="es-MX" dirty="0"/>
              <a:t>PROGRAMA DE PREVENCIÓN DE RIESGOS Y SEGURIDAD EN LOS PÁRVULOS</a:t>
            </a:r>
            <a:endParaRPr lang="es-CL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69370F01-B8C9-4CE4-824C-92B2792E6E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136497" y="-8468"/>
            <a:ext cx="5074930" cy="6866468"/>
          </a:xfrm>
          <a:custGeom>
            <a:avLst/>
            <a:gdLst>
              <a:gd name="connsiteX0" fmla="*/ 0 w 5074930"/>
              <a:gd name="connsiteY0" fmla="*/ 0 h 6858000"/>
              <a:gd name="connsiteX1" fmla="*/ 1249825 w 5074930"/>
              <a:gd name="connsiteY1" fmla="*/ 0 h 6858000"/>
              <a:gd name="connsiteX2" fmla="*/ 1249825 w 5074930"/>
              <a:gd name="connsiteY2" fmla="*/ 8457 h 6858000"/>
              <a:gd name="connsiteX3" fmla="*/ 5074930 w 5074930"/>
              <a:gd name="connsiteY3" fmla="*/ 8457 h 6858000"/>
              <a:gd name="connsiteX4" fmla="*/ 5074930 w 5074930"/>
              <a:gd name="connsiteY4" fmla="*/ 6858000 h 6858000"/>
              <a:gd name="connsiteX5" fmla="*/ 1249825 w 5074930"/>
              <a:gd name="connsiteY5" fmla="*/ 6858000 h 6858000"/>
              <a:gd name="connsiteX6" fmla="*/ 1109383 w 5074930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074930" h="6858000">
                <a:moveTo>
                  <a:pt x="0" y="0"/>
                </a:moveTo>
                <a:lnTo>
                  <a:pt x="1249825" y="0"/>
                </a:lnTo>
                <a:lnTo>
                  <a:pt x="1249825" y="8457"/>
                </a:lnTo>
                <a:lnTo>
                  <a:pt x="5074930" y="8457"/>
                </a:lnTo>
                <a:lnTo>
                  <a:pt x="5074930" y="6858000"/>
                </a:lnTo>
                <a:lnTo>
                  <a:pt x="1249825" y="6858000"/>
                </a:lnTo>
                <a:lnTo>
                  <a:pt x="1109383" y="685800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00131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7013C4A-8D24-FE4B-2766-25FDDD648B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Objetivo:</a:t>
            </a:r>
            <a:endParaRPr lang="es-CL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328863C-470E-8F95-B6A6-4FAE19DB36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537855"/>
            <a:ext cx="8596668" cy="4503507"/>
          </a:xfrm>
        </p:spPr>
        <p:txBody>
          <a:bodyPr>
            <a:normAutofit/>
          </a:bodyPr>
          <a:lstStyle/>
          <a:p>
            <a:r>
              <a:rPr lang="es-MX" sz="3200" dirty="0"/>
              <a:t>Conocer los programas de prevención de riesgos y seguridad de balacera.</a:t>
            </a:r>
            <a:endParaRPr lang="es-CL" sz="3200" dirty="0"/>
          </a:p>
        </p:txBody>
      </p:sp>
    </p:spTree>
    <p:extLst>
      <p:ext uri="{BB962C8B-B14F-4D97-AF65-F5344CB8AC3E}">
        <p14:creationId xmlns:p14="http://schemas.microsoft.com/office/powerpoint/2010/main" val="1558901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5" name="Group 2054">
            <a:extLst>
              <a:ext uri="{FF2B5EF4-FFF2-40B4-BE49-F238E27FC236}">
                <a16:creationId xmlns:a16="http://schemas.microsoft.com/office/drawing/2014/main" id="{9AE27B9D-0F04-458B-A718-F84902C79F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56" name="Straight Connector 2055">
              <a:extLst>
                <a:ext uri="{FF2B5EF4-FFF2-40B4-BE49-F238E27FC236}">
                  <a16:creationId xmlns:a16="http://schemas.microsoft.com/office/drawing/2014/main" id="{47AB6435-428E-44C8-A107-8435183F655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57" name="Straight Connector 2056">
              <a:extLst>
                <a:ext uri="{FF2B5EF4-FFF2-40B4-BE49-F238E27FC236}">
                  <a16:creationId xmlns:a16="http://schemas.microsoft.com/office/drawing/2014/main" id="{3659658D-9AE1-44D3-B002-2BA204AB902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058" name="Rectangle 23">
              <a:extLst>
                <a:ext uri="{FF2B5EF4-FFF2-40B4-BE49-F238E27FC236}">
                  <a16:creationId xmlns:a16="http://schemas.microsoft.com/office/drawing/2014/main" id="{2083C874-CFCD-47ED-9F98-DDB125C9C06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s-CL"/>
            </a:p>
          </p:txBody>
        </p:sp>
        <p:sp>
          <p:nvSpPr>
            <p:cNvPr id="2059" name="Rectangle 25">
              <a:extLst>
                <a:ext uri="{FF2B5EF4-FFF2-40B4-BE49-F238E27FC236}">
                  <a16:creationId xmlns:a16="http://schemas.microsoft.com/office/drawing/2014/main" id="{605E9946-A240-42E3-B6CD-E6691BF4674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s-CL"/>
            </a:p>
          </p:txBody>
        </p:sp>
        <p:sp>
          <p:nvSpPr>
            <p:cNvPr id="2060" name="Isosceles Triangle 2059">
              <a:extLst>
                <a:ext uri="{FF2B5EF4-FFF2-40B4-BE49-F238E27FC236}">
                  <a16:creationId xmlns:a16="http://schemas.microsoft.com/office/drawing/2014/main" id="{315B1B45-25C3-4C58-8EB8-41BCFA02A63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s-CL"/>
            </a:p>
          </p:txBody>
        </p:sp>
        <p:sp>
          <p:nvSpPr>
            <p:cNvPr id="2061" name="Rectangle 27">
              <a:extLst>
                <a:ext uri="{FF2B5EF4-FFF2-40B4-BE49-F238E27FC236}">
                  <a16:creationId xmlns:a16="http://schemas.microsoft.com/office/drawing/2014/main" id="{87983A9A-7A69-406F-AFEA-AD2AE87E1F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s-CL"/>
            </a:p>
          </p:txBody>
        </p:sp>
        <p:sp>
          <p:nvSpPr>
            <p:cNvPr id="2062" name="Rectangle 28">
              <a:extLst>
                <a:ext uri="{FF2B5EF4-FFF2-40B4-BE49-F238E27FC236}">
                  <a16:creationId xmlns:a16="http://schemas.microsoft.com/office/drawing/2014/main" id="{FFCBC4EF-C03E-4EED-9E9A-3097DECC005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s-CL"/>
            </a:p>
          </p:txBody>
        </p:sp>
        <p:sp>
          <p:nvSpPr>
            <p:cNvPr id="2063" name="Rectangle 29">
              <a:extLst>
                <a:ext uri="{FF2B5EF4-FFF2-40B4-BE49-F238E27FC236}">
                  <a16:creationId xmlns:a16="http://schemas.microsoft.com/office/drawing/2014/main" id="{F56545EE-F94F-4B4C-AA43-9D67456645F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s-CL"/>
            </a:p>
          </p:txBody>
        </p:sp>
        <p:sp>
          <p:nvSpPr>
            <p:cNvPr id="2064" name="Isosceles Triangle 2063">
              <a:extLst>
                <a:ext uri="{FF2B5EF4-FFF2-40B4-BE49-F238E27FC236}">
                  <a16:creationId xmlns:a16="http://schemas.microsoft.com/office/drawing/2014/main" id="{2FE2A6B2-D45B-484C-BAFD-3F450826642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s-CL"/>
            </a:p>
          </p:txBody>
        </p:sp>
        <p:sp>
          <p:nvSpPr>
            <p:cNvPr id="2065" name="Isosceles Triangle 2064">
              <a:extLst>
                <a:ext uri="{FF2B5EF4-FFF2-40B4-BE49-F238E27FC236}">
                  <a16:creationId xmlns:a16="http://schemas.microsoft.com/office/drawing/2014/main" id="{EC2132BF-207E-4FB2-B0FE-E6FD0A1D188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s-CL"/>
            </a:p>
          </p:txBody>
        </p:sp>
      </p:grpSp>
      <p:sp>
        <p:nvSpPr>
          <p:cNvPr id="2" name="Título 1">
            <a:extLst>
              <a:ext uri="{FF2B5EF4-FFF2-40B4-BE49-F238E27FC236}">
                <a16:creationId xmlns:a16="http://schemas.microsoft.com/office/drawing/2014/main" id="{3A2C62AF-6C97-FF7F-A6EE-D4F3A668C0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4856" y="1680201"/>
            <a:ext cx="3179146" cy="2367559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r"/>
            <a:r>
              <a:rPr lang="en-US" sz="5000"/>
              <a:t>BALACERA</a:t>
            </a:r>
          </a:p>
        </p:txBody>
      </p:sp>
      <p:pic>
        <p:nvPicPr>
          <p:cNvPr id="2050" name="Picture 2" descr="1.102 Balacera High Res Vector Graphics - Getty Images | Asalto, Crimen,  Balazos">
            <a:extLst>
              <a:ext uri="{FF2B5EF4-FFF2-40B4-BE49-F238E27FC236}">
                <a16:creationId xmlns:a16="http://schemas.microsoft.com/office/drawing/2014/main" id="{60F125CF-BFFB-C884-56E9-BD8D0EB38C3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42" r="1341" b="2"/>
          <a:stretch/>
        </p:blipFill>
        <p:spPr bwMode="auto">
          <a:xfrm>
            <a:off x="888603" y="1261330"/>
            <a:ext cx="4973212" cy="43353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014763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7A92C89-3EA0-1235-109A-694A4FD361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678873"/>
          </a:xfrm>
        </p:spPr>
        <p:txBody>
          <a:bodyPr>
            <a:noAutofit/>
          </a:bodyPr>
          <a:lstStyle/>
          <a:p>
            <a:r>
              <a:rPr lang="es-CL" sz="4000" b="0" i="0" u="none" strike="noStrike" baseline="0" dirty="0">
                <a:solidFill>
                  <a:schemeClr val="tx1"/>
                </a:solidFill>
                <a:latin typeface="gobCL-Heavy"/>
              </a:rPr>
              <a:t>MEDIDAS PREVENTIVAS</a:t>
            </a:r>
            <a:endParaRPr lang="es-CL" sz="4000" dirty="0">
              <a:solidFill>
                <a:schemeClr val="tx1"/>
              </a:solidFill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76E7C06-7A78-3092-765C-EEACF46EF0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3" y="1524001"/>
            <a:ext cx="9200957" cy="4517362"/>
          </a:xfrm>
        </p:spPr>
        <p:txBody>
          <a:bodyPr>
            <a:noAutofit/>
          </a:bodyPr>
          <a:lstStyle/>
          <a:p>
            <a:pPr marL="0" indent="0" algn="l">
              <a:buNone/>
            </a:pPr>
            <a:r>
              <a:rPr lang="es-CL" sz="2800" b="0" i="0" u="none" strike="noStrike" baseline="0" dirty="0">
                <a:solidFill>
                  <a:srgbClr val="1A1A1A"/>
                </a:solidFill>
                <a:latin typeface="gobCL-Light"/>
              </a:rPr>
              <a:t>Si detecta la presencia de personas sospechosas armadas, caravanas de vehículos o altercados violentos al exterior de la unidad educativa se debe:</a:t>
            </a:r>
          </a:p>
          <a:p>
            <a:pPr algn="l"/>
            <a:r>
              <a:rPr lang="es-CL" sz="2800" b="0" i="0" u="none" strike="noStrike" baseline="0" dirty="0">
                <a:solidFill>
                  <a:srgbClr val="1A1A1A"/>
                </a:solidFill>
                <a:latin typeface="gobCL-Light"/>
              </a:rPr>
              <a:t>Verificar que la puerta de acceso esté asegurada (cerrada)</a:t>
            </a:r>
            <a:endParaRPr lang="es-CL" sz="2800" dirty="0">
              <a:solidFill>
                <a:srgbClr val="006600"/>
              </a:solidFill>
              <a:latin typeface="MinionPro-Regular"/>
            </a:endParaRPr>
          </a:p>
          <a:p>
            <a:pPr algn="l"/>
            <a:r>
              <a:rPr lang="es-CL" sz="2800" b="0" i="0" u="none" strike="noStrike" baseline="0" dirty="0">
                <a:solidFill>
                  <a:srgbClr val="1A1A1A"/>
                </a:solidFill>
                <a:latin typeface="gobCL-Light"/>
              </a:rPr>
              <a:t>Implementar una palabra clave para que los niños la asocien a una situación de cuidado. (Ejemplo: Ratón o frases como “Tiburones al agua”, entre otras)</a:t>
            </a:r>
            <a:endParaRPr lang="es-CL" sz="2800" dirty="0">
              <a:solidFill>
                <a:srgbClr val="006600"/>
              </a:solidFill>
              <a:latin typeface="MinionPro-Regular"/>
            </a:endParaRPr>
          </a:p>
          <a:p>
            <a:pPr algn="l"/>
            <a:r>
              <a:rPr lang="es-CL" sz="2800" b="0" i="0" u="none" strike="noStrike" baseline="0" dirty="0">
                <a:solidFill>
                  <a:srgbClr val="1A1A1A"/>
                </a:solidFill>
                <a:latin typeface="gobCL-Light"/>
              </a:rPr>
              <a:t>Definir una zona de seguridad para refugiarse. Ésta debe estar lejos de las ventanas que dan a la calle.</a:t>
            </a:r>
            <a:endParaRPr lang="es-CL" sz="2800" dirty="0"/>
          </a:p>
        </p:txBody>
      </p:sp>
    </p:spTree>
    <p:extLst>
      <p:ext uri="{BB962C8B-B14F-4D97-AF65-F5344CB8AC3E}">
        <p14:creationId xmlns:p14="http://schemas.microsoft.com/office/powerpoint/2010/main" val="41025373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99048DE-AD4B-F1D4-353F-F036A15904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8989" y="526473"/>
            <a:ext cx="9658158" cy="1320800"/>
          </a:xfrm>
        </p:spPr>
        <p:txBody>
          <a:bodyPr>
            <a:normAutofit/>
          </a:bodyPr>
          <a:lstStyle/>
          <a:p>
            <a:pPr algn="ctr"/>
            <a:r>
              <a:rPr lang="es-CL" sz="3800" b="0" i="0" u="none" strike="noStrike" baseline="0" dirty="0">
                <a:solidFill>
                  <a:schemeClr val="tx1"/>
                </a:solidFill>
                <a:latin typeface="gobCL-Heavy"/>
              </a:rPr>
              <a:t>ACCIONES A SEGUIR </a:t>
            </a:r>
            <a:br>
              <a:rPr lang="es-CL" sz="3800" b="0" i="0" u="none" strike="noStrike" baseline="0" dirty="0">
                <a:solidFill>
                  <a:schemeClr val="tx1"/>
                </a:solidFill>
                <a:latin typeface="gobCL-Heavy"/>
              </a:rPr>
            </a:br>
            <a:r>
              <a:rPr lang="es-CL" sz="3800" b="0" i="0" u="none" strike="noStrike" baseline="0" dirty="0">
                <a:solidFill>
                  <a:schemeClr val="tx1"/>
                </a:solidFill>
                <a:latin typeface="gobCL-Heavy"/>
              </a:rPr>
              <a:t>DURANTE LA EMERGENCIA</a:t>
            </a:r>
            <a:endParaRPr lang="es-CL" sz="3800" dirty="0">
              <a:solidFill>
                <a:schemeClr val="tx1"/>
              </a:solidFill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153528E-ADC4-2B27-2DBE-0A6D727B21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2644" y="2276764"/>
            <a:ext cx="8596668" cy="3880773"/>
          </a:xfrm>
        </p:spPr>
        <p:txBody>
          <a:bodyPr>
            <a:noAutofit/>
          </a:bodyPr>
          <a:lstStyle/>
          <a:p>
            <a:pPr algn="l"/>
            <a:r>
              <a:rPr lang="es-CL" sz="2800" b="0" i="0" u="none" strike="noStrike" baseline="0" dirty="0">
                <a:solidFill>
                  <a:srgbClr val="1A1A1A"/>
                </a:solidFill>
                <a:latin typeface="gobCL-Light"/>
              </a:rPr>
              <a:t>Los niños deben tirarse al suelo (“boca abajo”). </a:t>
            </a:r>
            <a:endParaRPr lang="es-CL" sz="2800" dirty="0">
              <a:solidFill>
                <a:srgbClr val="006600"/>
              </a:solidFill>
              <a:latin typeface="MinionPro-Regular"/>
            </a:endParaRPr>
          </a:p>
          <a:p>
            <a:pPr algn="l"/>
            <a:r>
              <a:rPr lang="es-CL" sz="2800" b="0" i="0" u="none" strike="noStrike" baseline="0" dirty="0">
                <a:solidFill>
                  <a:srgbClr val="1A1A1A"/>
                </a:solidFill>
                <a:latin typeface="gobCL-Light"/>
              </a:rPr>
              <a:t>No mirar por las ventanas. </a:t>
            </a:r>
            <a:endParaRPr lang="es-CL" sz="2800" dirty="0">
              <a:solidFill>
                <a:srgbClr val="006600"/>
              </a:solidFill>
              <a:latin typeface="MinionPro-Regular"/>
            </a:endParaRPr>
          </a:p>
          <a:p>
            <a:pPr algn="l"/>
            <a:r>
              <a:rPr lang="es-CL" sz="2800" b="0" i="0" u="none" strike="noStrike" baseline="0" dirty="0">
                <a:solidFill>
                  <a:srgbClr val="1A1A1A"/>
                </a:solidFill>
                <a:latin typeface="gobCL-Light"/>
              </a:rPr>
              <a:t>Mantener la calma, no correr ni gritar. </a:t>
            </a:r>
            <a:endParaRPr lang="es-CL" sz="2800" dirty="0">
              <a:solidFill>
                <a:srgbClr val="006600"/>
              </a:solidFill>
              <a:latin typeface="MinionPro-Regular"/>
            </a:endParaRPr>
          </a:p>
          <a:p>
            <a:pPr algn="l"/>
            <a:r>
              <a:rPr lang="es-CL" sz="2800" b="0" i="0" u="none" strike="noStrike" baseline="0" dirty="0">
                <a:solidFill>
                  <a:srgbClr val="1A1A1A"/>
                </a:solidFill>
                <a:latin typeface="gobCL-Light"/>
              </a:rPr>
              <a:t>Actuar serenamente y ayudar a tranquilizar a los niños. </a:t>
            </a:r>
            <a:endParaRPr lang="es-CL" sz="2800" dirty="0">
              <a:solidFill>
                <a:srgbClr val="006600"/>
              </a:solidFill>
              <a:latin typeface="MinionPro-Regular"/>
            </a:endParaRPr>
          </a:p>
          <a:p>
            <a:pPr algn="l"/>
            <a:r>
              <a:rPr lang="es-CL" sz="2800" b="0" i="0" u="none" strike="noStrike" baseline="0" dirty="0">
                <a:solidFill>
                  <a:srgbClr val="1A1A1A"/>
                </a:solidFill>
                <a:latin typeface="gobCL-Light"/>
              </a:rPr>
              <a:t>Improvisar alguna dinámica dirigida (</a:t>
            </a:r>
            <a:r>
              <a:rPr lang="es-CL" sz="2800" b="0" i="0" u="none" strike="noStrike" baseline="0" dirty="0" err="1">
                <a:solidFill>
                  <a:srgbClr val="1A1A1A"/>
                </a:solidFill>
                <a:latin typeface="gobCL-Light"/>
              </a:rPr>
              <a:t>Ej</a:t>
            </a:r>
            <a:r>
              <a:rPr lang="es-CL" sz="2800" b="0" i="0" u="none" strike="noStrike" baseline="0" dirty="0">
                <a:solidFill>
                  <a:srgbClr val="1A1A1A"/>
                </a:solidFill>
                <a:latin typeface="gobCL-Light"/>
              </a:rPr>
              <a:t>: cantar) esto disminuirá la tensión de los niños y los tranquilizará.</a:t>
            </a:r>
            <a:endParaRPr lang="es-CL" sz="2800" dirty="0"/>
          </a:p>
        </p:txBody>
      </p:sp>
    </p:spTree>
    <p:extLst>
      <p:ext uri="{BB962C8B-B14F-4D97-AF65-F5344CB8AC3E}">
        <p14:creationId xmlns:p14="http://schemas.microsoft.com/office/powerpoint/2010/main" val="17361175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0E9DD8A-1EDA-9A80-EF85-693019AC98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858983"/>
            <a:ext cx="8596668" cy="5182380"/>
          </a:xfrm>
        </p:spPr>
        <p:txBody>
          <a:bodyPr>
            <a:normAutofit/>
          </a:bodyPr>
          <a:lstStyle/>
          <a:p>
            <a:r>
              <a:rPr lang="es-CL" sz="3200" b="0" i="0" u="none" strike="noStrike" baseline="0" dirty="0">
                <a:solidFill>
                  <a:srgbClr val="1A1A1A"/>
                </a:solidFill>
                <a:latin typeface="gobCL-Light"/>
              </a:rPr>
              <a:t>Desplazarse a la zona de seguridad arrastrándose o gateando. </a:t>
            </a:r>
            <a:endParaRPr lang="es-CL" sz="3200" dirty="0">
              <a:solidFill>
                <a:srgbClr val="006600"/>
              </a:solidFill>
              <a:latin typeface="MinionPro-Regular"/>
            </a:endParaRPr>
          </a:p>
          <a:p>
            <a:r>
              <a:rPr lang="es-CL" sz="3200" b="0" i="0" u="none" strike="noStrike" baseline="0" dirty="0">
                <a:solidFill>
                  <a:srgbClr val="1A1A1A"/>
                </a:solidFill>
                <a:latin typeface="gobCL-Light"/>
              </a:rPr>
              <a:t>Evitar contacto visual con agresores y no tomar fotografías o filmar videos. </a:t>
            </a:r>
            <a:endParaRPr lang="es-CL" sz="3200" dirty="0">
              <a:solidFill>
                <a:srgbClr val="006600"/>
              </a:solidFill>
              <a:latin typeface="MinionPro-Regular"/>
            </a:endParaRPr>
          </a:p>
          <a:p>
            <a:r>
              <a:rPr lang="es-CL" sz="3200" b="0" i="0" u="none" strike="noStrike" baseline="0" dirty="0">
                <a:solidFill>
                  <a:srgbClr val="1A1A1A"/>
                </a:solidFill>
                <a:latin typeface="gobCL-Light"/>
              </a:rPr>
              <a:t>Durante toda la emergencia velar por el resguardo físico de los niños. </a:t>
            </a:r>
            <a:endParaRPr lang="es-CL" sz="3200" dirty="0">
              <a:solidFill>
                <a:srgbClr val="006600"/>
              </a:solidFill>
              <a:latin typeface="MinionPro-Regular"/>
            </a:endParaRPr>
          </a:p>
          <a:p>
            <a:r>
              <a:rPr lang="es-CL" sz="3200" b="0" i="0" u="none" strike="noStrike" baseline="0" dirty="0">
                <a:solidFill>
                  <a:srgbClr val="1A1A1A"/>
                </a:solidFill>
                <a:latin typeface="gobCL-Light"/>
              </a:rPr>
              <a:t>Contar la cantidad de niños.</a:t>
            </a:r>
            <a:endParaRPr lang="es-CL" sz="3200" dirty="0"/>
          </a:p>
        </p:txBody>
      </p:sp>
    </p:spTree>
    <p:extLst>
      <p:ext uri="{BB962C8B-B14F-4D97-AF65-F5344CB8AC3E}">
        <p14:creationId xmlns:p14="http://schemas.microsoft.com/office/powerpoint/2010/main" val="26785332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8E0EC0F-DBA2-1F70-9FD4-2F95B5865F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CL" sz="4000" b="0" i="0" u="none" strike="noStrike" baseline="0" dirty="0">
                <a:solidFill>
                  <a:schemeClr val="tx1"/>
                </a:solidFill>
                <a:latin typeface="gobCL-Heavy"/>
              </a:rPr>
              <a:t>ACCIONES POSTERIORES</a:t>
            </a:r>
            <a:endParaRPr lang="es-CL" sz="4000" dirty="0">
              <a:solidFill>
                <a:schemeClr val="tx1"/>
              </a:solidFill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003A884-D010-9F96-2AFB-A649FA15A7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1079" y="1620262"/>
            <a:ext cx="9117829" cy="4254065"/>
          </a:xfrm>
        </p:spPr>
        <p:txBody>
          <a:bodyPr>
            <a:noAutofit/>
          </a:bodyPr>
          <a:lstStyle/>
          <a:p>
            <a:pPr algn="l"/>
            <a:r>
              <a:rPr lang="es-CL" sz="2800" b="0" i="0" u="none" strike="noStrike" baseline="0" dirty="0">
                <a:solidFill>
                  <a:srgbClr val="1A1A1A"/>
                </a:solidFill>
                <a:latin typeface="gobCL-Light"/>
              </a:rPr>
              <a:t>Solo se puede retomar las actividades de la unidad educativa previa autorización de Carabineros o de alguna autoridad como por ejemplo: Paz Ciudadana. </a:t>
            </a:r>
            <a:endParaRPr lang="es-CL" sz="2800" dirty="0">
              <a:solidFill>
                <a:srgbClr val="006600"/>
              </a:solidFill>
              <a:latin typeface="MinionPro-Regular"/>
            </a:endParaRPr>
          </a:p>
          <a:p>
            <a:pPr algn="l"/>
            <a:r>
              <a:rPr lang="es-CL" sz="2800" b="0" i="0" u="none" strike="noStrike" baseline="0" dirty="0">
                <a:solidFill>
                  <a:srgbClr val="1A1A1A"/>
                </a:solidFill>
                <a:latin typeface="gobCL-Light"/>
              </a:rPr>
              <a:t>Una vez controlada la emergencia, la Directora/Educadora,  debe llamar a los padres de los niños y explicarles lo ocurrido e informar el estado de los niños. </a:t>
            </a:r>
            <a:endParaRPr lang="es-CL" sz="2800" dirty="0">
              <a:solidFill>
                <a:srgbClr val="006600"/>
              </a:solidFill>
              <a:latin typeface="MinionPro-Regular"/>
            </a:endParaRPr>
          </a:p>
          <a:p>
            <a:pPr algn="l"/>
            <a:r>
              <a:rPr lang="es-CL" sz="2800" b="0" i="0" u="none" strike="noStrike" baseline="0" dirty="0">
                <a:solidFill>
                  <a:srgbClr val="1A1A1A"/>
                </a:solidFill>
                <a:latin typeface="gobCL-Light"/>
              </a:rPr>
              <a:t>Evitar contacto visual con agresores y no tomar fotografías o filmar videos. </a:t>
            </a:r>
            <a:endParaRPr lang="es-CL" sz="2800" dirty="0">
              <a:solidFill>
                <a:srgbClr val="006600"/>
              </a:solidFill>
              <a:latin typeface="MinionPro-Regular"/>
            </a:endParaRPr>
          </a:p>
          <a:p>
            <a:pPr algn="l"/>
            <a:r>
              <a:rPr lang="es-CL" sz="2800" b="0" i="0" u="none" strike="noStrike" baseline="0" dirty="0">
                <a:solidFill>
                  <a:srgbClr val="1A1A1A"/>
                </a:solidFill>
                <a:latin typeface="gobCL-Light"/>
              </a:rPr>
              <a:t>Durante toda la emergencia velar por el resguardo físico de los niños.</a:t>
            </a:r>
            <a:endParaRPr lang="es-CL" sz="2800" dirty="0"/>
          </a:p>
        </p:txBody>
      </p:sp>
    </p:spTree>
    <p:extLst>
      <p:ext uri="{BB962C8B-B14F-4D97-AF65-F5344CB8AC3E}">
        <p14:creationId xmlns:p14="http://schemas.microsoft.com/office/powerpoint/2010/main" val="7051312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76E3453-8430-43A5-DEC6-0858ED7FFF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MX" sz="4800" dirty="0"/>
              <a:t>Caso real</a:t>
            </a:r>
            <a:endParaRPr lang="es-CL" sz="4800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AA3858B-B296-3DA1-9EAF-27C8B60DF9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3" y="2160589"/>
            <a:ext cx="8702193" cy="3880773"/>
          </a:xfrm>
        </p:spPr>
        <p:txBody>
          <a:bodyPr>
            <a:normAutofit/>
          </a:bodyPr>
          <a:lstStyle/>
          <a:p>
            <a:r>
              <a:rPr lang="es-CL" sz="2800" dirty="0">
                <a:hlinkClick r:id="rId2"/>
              </a:rPr>
              <a:t>https://www.youtube.com/watch?v=xyOuTa_TBoQ</a:t>
            </a:r>
            <a:r>
              <a:rPr lang="es-CL" sz="28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687278238"/>
      </p:ext>
    </p:extLst>
  </p:cSld>
  <p:clrMapOvr>
    <a:masterClrMapping/>
  </p:clrMapOvr>
</p:sld>
</file>

<file path=ppt/theme/theme1.xml><?xml version="1.0" encoding="utf-8"?>
<a:theme xmlns:a="http://schemas.openxmlformats.org/drawingml/2006/main" name="Faceta">
  <a:themeElements>
    <a:clrScheme name="Fac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F496CB"/>
      </a:accent1>
      <a:accent2>
        <a:srgbClr val="BC356F"/>
      </a:accent2>
      <a:accent3>
        <a:srgbClr val="E65331"/>
      </a:accent3>
      <a:accent4>
        <a:srgbClr val="F27E19"/>
      </a:accent4>
      <a:accent5>
        <a:srgbClr val="F2AC19"/>
      </a:accent5>
      <a:accent6>
        <a:srgbClr val="BC80E0"/>
      </a:accent6>
      <a:hlink>
        <a:srgbClr val="EF5285"/>
      </a:hlink>
      <a:folHlink>
        <a:srgbClr val="F77F90"/>
      </a:folHlink>
    </a:clrScheme>
    <a:fontScheme name="Fac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23659B44-6E34-4CE8-8F0D-387DA79968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967</TotalTime>
  <Words>319</Words>
  <Application>Microsoft Office PowerPoint</Application>
  <PresentationFormat>Panorámica</PresentationFormat>
  <Paragraphs>26</Paragraphs>
  <Slides>8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15" baseType="lpstr">
      <vt:lpstr>Arial</vt:lpstr>
      <vt:lpstr>gobCL-Heavy</vt:lpstr>
      <vt:lpstr>gobCL-Light</vt:lpstr>
      <vt:lpstr>MinionPro-Regular</vt:lpstr>
      <vt:lpstr>Trebuchet MS</vt:lpstr>
      <vt:lpstr>Wingdings 3</vt:lpstr>
      <vt:lpstr>Faceta</vt:lpstr>
      <vt:lpstr>PROGRAMA DE PREVENCIÓN DE RIESGOS Y SEGURIDAD EN LOS PÁRVULOS</vt:lpstr>
      <vt:lpstr>Objetivo:</vt:lpstr>
      <vt:lpstr>BALACERA</vt:lpstr>
      <vt:lpstr>MEDIDAS PREVENTIVAS</vt:lpstr>
      <vt:lpstr>ACCIONES A SEGUIR  DURANTE LA EMERGENCIA</vt:lpstr>
      <vt:lpstr>Presentación de PowerPoint</vt:lpstr>
      <vt:lpstr>ACCIONES POSTERIORES</vt:lpstr>
      <vt:lpstr>Caso real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PROGRAMA DE PREVENCIÓN DE RIESGOS Y SEGURIDAD EN LOS PÁRVULOS</dc:title>
  <dc:creator>PC 02</dc:creator>
  <cp:lastModifiedBy>Christian Pavéz Mercado</cp:lastModifiedBy>
  <cp:revision>28</cp:revision>
  <dcterms:created xsi:type="dcterms:W3CDTF">2024-08-27T18:15:01Z</dcterms:created>
  <dcterms:modified xsi:type="dcterms:W3CDTF">2024-10-07T00:06:24Z</dcterms:modified>
</cp:coreProperties>
</file>