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4" d="100"/>
          <a:sy n="64" d="100"/>
        </p:scale>
        <p:origin x="9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Date Placeholder 2"/>
          <p:cNvSpPr>
            <a:spLocks noGrp="1"/>
          </p:cNvSpPr>
          <p:nvPr>
            <p:ph type="dt" sz="half" idx="10"/>
          </p:nvPr>
        </p:nvSpPr>
        <p:spPr/>
        <p:txBody>
          <a:bodyPr/>
          <a:lstStyle/>
          <a:p>
            <a:fld id="{B61BEF0D-F0BB-DE4B-95CE-6DB70DBA9567}" type="datetimeFigureOut">
              <a:rPr lang="en-US" dirty="0"/>
              <a:pPr/>
              <a:t>4/7/2024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4/7/2024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s-ES"/>
              <a:t>Haga clic para modificar el estilo de título del patrón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4/7/2024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4/7/2024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s-ES"/>
              <a:t>Haga clic para modificar el estilo de título del patrón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s-ES"/>
              <a:t>Haga clic para modificar los estilos de texto del patrón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4/7/2024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s-ES"/>
              <a:t>Haga clic para modificar el estilo de título del patrón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s-ES"/>
              <a:t>Haga clic para modificar los estilos de texto del patrón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4/7/2024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4/7/2024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4/7/2024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4/7/2024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4/7/2024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s-ES"/>
              <a:t>Haga clic para modificar el estilo de título del patrón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4/7/2024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4/7/2024</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‹Nº›</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ED1DA80-6BF7-C862-67C6-C2E8E556A185}"/>
              </a:ext>
            </a:extLst>
          </p:cNvPr>
          <p:cNvSpPr>
            <a:spLocks noGrp="1"/>
          </p:cNvSpPr>
          <p:nvPr>
            <p:ph type="ctrTitle"/>
          </p:nvPr>
        </p:nvSpPr>
        <p:spPr/>
        <p:txBody>
          <a:bodyPr>
            <a:normAutofit/>
          </a:bodyPr>
          <a:lstStyle/>
          <a:p>
            <a:r>
              <a:rPr lang="es-CL" sz="4000" b="1" dirty="0">
                <a:effectLst/>
                <a:latin typeface="Calibri" panose="020F0502020204030204" pitchFamily="34" charset="0"/>
                <a:ea typeface="Calibri" panose="020F0502020204030204" pitchFamily="34" charset="0"/>
              </a:rPr>
              <a:t>PERÍODO DE ALIMENTACIÓN</a:t>
            </a:r>
            <a:endParaRPr lang="es-CL" sz="4000" dirty="0"/>
          </a:p>
        </p:txBody>
      </p:sp>
    </p:spTree>
    <p:extLst>
      <p:ext uri="{BB962C8B-B14F-4D97-AF65-F5344CB8AC3E}">
        <p14:creationId xmlns:p14="http://schemas.microsoft.com/office/powerpoint/2010/main" val="2965604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AAFD38DB-41BE-22BE-F32B-62C884091A90}"/>
              </a:ext>
            </a:extLst>
          </p:cNvPr>
          <p:cNvSpPr txBox="1"/>
          <p:nvPr/>
        </p:nvSpPr>
        <p:spPr>
          <a:xfrm>
            <a:off x="494675" y="1349115"/>
            <a:ext cx="10358204" cy="2806281"/>
          </a:xfrm>
          <a:prstGeom prst="rect">
            <a:avLst/>
          </a:prstGeom>
          <a:noFill/>
        </p:spPr>
        <p:txBody>
          <a:bodyPr wrap="square">
            <a:spAutoFit/>
          </a:bodyPr>
          <a:lstStyle/>
          <a:p>
            <a:pPr algn="just">
              <a:lnSpc>
                <a:spcPct val="107000"/>
              </a:lnSpc>
              <a:spcAft>
                <a:spcPts val="800"/>
              </a:spcAft>
            </a:pPr>
            <a:r>
              <a:rPr lang="es-CL" sz="3200" b="1" dirty="0">
                <a:effectLst/>
                <a:latin typeface="Calibri" panose="020F0502020204030204" pitchFamily="34" charset="0"/>
                <a:ea typeface="Calibri" panose="020F0502020204030204" pitchFamily="34" charset="0"/>
                <a:cs typeface="Calibri" panose="020F0502020204030204" pitchFamily="34" charset="0"/>
              </a:rPr>
              <a:t>Objetivo de Aprendizaje: </a:t>
            </a:r>
          </a:p>
          <a:p>
            <a:pPr algn="just">
              <a:lnSpc>
                <a:spcPct val="107000"/>
              </a:lnSpc>
              <a:spcAft>
                <a:spcPts val="800"/>
              </a:spcAft>
            </a:pPr>
            <a:r>
              <a:rPr lang="es-CL" sz="3200" dirty="0">
                <a:effectLst/>
                <a:latin typeface="Calibri" panose="020F0502020204030204" pitchFamily="34" charset="0"/>
                <a:ea typeface="Calibri" panose="020F0502020204030204" pitchFamily="34" charset="0"/>
                <a:cs typeface="Calibri" panose="020F0502020204030204" pitchFamily="34" charset="0"/>
              </a:rPr>
              <a:t>Promover hábitos de salud, higiene y autocuidado en niños y niñas menores de seis años, utilizando las técnicas señaladas en el manual de salud y en el programa de prevención de riesgos y evacuación de la institución.</a:t>
            </a:r>
            <a:endParaRPr lang="es-CL"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566544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520FD456-FA79-957D-051E-ADCAA9555321}"/>
              </a:ext>
            </a:extLst>
          </p:cNvPr>
          <p:cNvSpPr txBox="1"/>
          <p:nvPr/>
        </p:nvSpPr>
        <p:spPr>
          <a:xfrm>
            <a:off x="430967" y="229557"/>
            <a:ext cx="11201400" cy="6203365"/>
          </a:xfrm>
          <a:prstGeom prst="rect">
            <a:avLst/>
          </a:prstGeom>
          <a:noFill/>
        </p:spPr>
        <p:txBody>
          <a:bodyPr wrap="square">
            <a:spAutoFit/>
          </a:bodyPr>
          <a:lstStyle/>
          <a:p>
            <a:pPr algn="just">
              <a:lnSpc>
                <a:spcPct val="107000"/>
              </a:lnSpc>
              <a:spcAft>
                <a:spcPts val="800"/>
              </a:spcAft>
            </a:pPr>
            <a:r>
              <a:rPr lang="es-CL" sz="3000" dirty="0">
                <a:effectLst/>
                <a:latin typeface="Calibri" panose="020F0502020204030204" pitchFamily="34" charset="0"/>
                <a:ea typeface="Calibri" panose="020F0502020204030204" pitchFamily="34" charset="0"/>
                <a:cs typeface="Calibri" panose="020F0502020204030204" pitchFamily="34" charset="0"/>
              </a:rPr>
              <a:t>El propósito de este período es satisfacer las necesidades de alimentación, bienestar y socialización de los niños(as), respetando sus ritmos de ingesta, en un ambiente cálido, afectuoso, relajado y familiar.</a:t>
            </a:r>
            <a:endParaRPr lang="es-CL" sz="3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CL" sz="3000" dirty="0">
                <a:effectLst/>
                <a:latin typeface="Calibri" panose="020F0502020204030204" pitchFamily="34" charset="0"/>
                <a:ea typeface="Calibri" panose="020F0502020204030204" pitchFamily="34" charset="0"/>
                <a:cs typeface="Calibri" panose="020F0502020204030204" pitchFamily="34" charset="0"/>
              </a:rPr>
              <a:t> Durante los períodos de alimentación, los niños(as), a través de la oferta de alimentos y el modelaje de los adultos, desarrollarán hábitos y prácticas que determinarán las principales características de su consumo alimentario en los períodos posteriores de su vida.</a:t>
            </a:r>
            <a:endParaRPr lang="es-CL" sz="3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CL" sz="3000" dirty="0">
                <a:effectLst/>
                <a:latin typeface="Calibri" panose="020F0502020204030204" pitchFamily="34" charset="0"/>
                <a:ea typeface="Calibri" panose="020F0502020204030204" pitchFamily="34" charset="0"/>
                <a:cs typeface="Calibri" panose="020F0502020204030204" pitchFamily="34" charset="0"/>
              </a:rPr>
              <a:t>Es muy importante asegurar las condiciones del ambiente donde se alimentarán los niños(as), para lo cual se preparará previamente el espacio, ventilándolo y asegurándose de que las superficies donde se pondrán los alimentos estén limpias. Se puede poner música suave para ambientar.</a:t>
            </a:r>
            <a:endParaRPr lang="es-CL" sz="3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70125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CE884A0E-EDB8-679D-CFF0-B7567E6F8D66}"/>
              </a:ext>
            </a:extLst>
          </p:cNvPr>
          <p:cNvSpPr txBox="1"/>
          <p:nvPr/>
        </p:nvSpPr>
        <p:spPr>
          <a:xfrm>
            <a:off x="520908" y="588213"/>
            <a:ext cx="11141439" cy="4489691"/>
          </a:xfrm>
          <a:prstGeom prst="rect">
            <a:avLst/>
          </a:prstGeom>
          <a:noFill/>
        </p:spPr>
        <p:txBody>
          <a:bodyPr wrap="square">
            <a:spAutoFit/>
          </a:bodyPr>
          <a:lstStyle/>
          <a:p>
            <a:pPr algn="just">
              <a:lnSpc>
                <a:spcPct val="107000"/>
              </a:lnSpc>
              <a:spcAft>
                <a:spcPts val="800"/>
              </a:spcAft>
            </a:pPr>
            <a:r>
              <a:rPr lang="es-CL" sz="3200" b="1" dirty="0">
                <a:effectLst/>
                <a:latin typeface="Calibri" panose="020F0502020204030204" pitchFamily="34" charset="0"/>
                <a:ea typeface="Calibri" panose="020F0502020204030204" pitchFamily="34" charset="0"/>
                <a:cs typeface="Calibri" panose="020F0502020204030204" pitchFamily="34" charset="0"/>
              </a:rPr>
              <a:t>¿Qué debemos considerar para alimentar a los lactantes?</a:t>
            </a:r>
          </a:p>
          <a:p>
            <a:pPr algn="just">
              <a:lnSpc>
                <a:spcPct val="107000"/>
              </a:lnSpc>
              <a:spcAft>
                <a:spcPts val="800"/>
              </a:spcAft>
            </a:pPr>
            <a:endParaRPr lang="es-CL" sz="3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CL" sz="3200" dirty="0">
                <a:effectLst/>
                <a:latin typeface="Calibri" panose="020F0502020204030204" pitchFamily="34" charset="0"/>
                <a:ea typeface="Calibri" panose="020F0502020204030204" pitchFamily="34" charset="0"/>
                <a:cs typeface="Calibri" panose="020F0502020204030204" pitchFamily="34" charset="0"/>
              </a:rPr>
              <a:t>Estos períodos requieren de la presencia atenta del equipo educativo, de manera de responder a las características y necesidades particulares de cada niño(a), ya que es posible encontrar en una misma sala a quienes se alimentan con mamadera, con jarro o con alimentos de diferente consistencia como sopa puré, etc.</a:t>
            </a:r>
            <a:endParaRPr lang="es-CL"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627576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D71732A0-3D75-5B61-C954-8B05543B100C}"/>
              </a:ext>
            </a:extLst>
          </p:cNvPr>
          <p:cNvSpPr txBox="1"/>
          <p:nvPr/>
        </p:nvSpPr>
        <p:spPr>
          <a:xfrm>
            <a:off x="460947" y="242883"/>
            <a:ext cx="10931577" cy="1454950"/>
          </a:xfrm>
          <a:prstGeom prst="rect">
            <a:avLst/>
          </a:prstGeom>
          <a:noFill/>
        </p:spPr>
        <p:txBody>
          <a:bodyPr wrap="square">
            <a:spAutoFit/>
          </a:bodyPr>
          <a:lstStyle/>
          <a:p>
            <a:pPr algn="just">
              <a:lnSpc>
                <a:spcPct val="107000"/>
              </a:lnSpc>
              <a:spcAft>
                <a:spcPts val="800"/>
              </a:spcAft>
            </a:pPr>
            <a:r>
              <a:rPr lang="es-CL" sz="2800" dirty="0">
                <a:effectLst/>
                <a:latin typeface="Calibri" panose="020F0502020204030204" pitchFamily="34" charset="0"/>
                <a:ea typeface="Calibri" panose="020F0502020204030204" pitchFamily="34" charset="0"/>
                <a:cs typeface="Calibri" panose="020F0502020204030204" pitchFamily="34" charset="0"/>
              </a:rPr>
              <a:t>Es importante generar las condiciones ambientales y de seguridad que permitan a los niños(as) sentirse tranquilos y acogidos al momento de alimentarse:</a:t>
            </a:r>
            <a:endParaRPr lang="es-CL"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CuadroTexto 4">
            <a:extLst>
              <a:ext uri="{FF2B5EF4-FFF2-40B4-BE49-F238E27FC236}">
                <a16:creationId xmlns:a16="http://schemas.microsoft.com/office/drawing/2014/main" id="{6A05B980-8BC5-591C-1EDF-11A95B67FCA4}"/>
              </a:ext>
            </a:extLst>
          </p:cNvPr>
          <p:cNvSpPr txBox="1"/>
          <p:nvPr/>
        </p:nvSpPr>
        <p:spPr>
          <a:xfrm>
            <a:off x="454702" y="1998942"/>
            <a:ext cx="11276351" cy="4026552"/>
          </a:xfrm>
          <a:prstGeom prst="rect">
            <a:avLst/>
          </a:prstGeom>
          <a:noFill/>
        </p:spPr>
        <p:txBody>
          <a:bodyPr wrap="square">
            <a:spAutoFit/>
          </a:bodyPr>
          <a:lstStyle/>
          <a:p>
            <a:pPr marL="342900" lvl="0" indent="-342900" algn="just">
              <a:lnSpc>
                <a:spcPct val="107000"/>
              </a:lnSpc>
              <a:buFont typeface="Symbol" panose="05050102010706020507" pitchFamily="18" charset="2"/>
              <a:buBlip>
                <a:blip r:embed="rId2"/>
              </a:buBlip>
            </a:pPr>
            <a:r>
              <a:rPr lang="es-CL" sz="2400" dirty="0">
                <a:effectLst/>
                <a:latin typeface="Calibri" panose="020F0502020204030204" pitchFamily="34" charset="0"/>
                <a:ea typeface="Calibri" panose="020F0502020204030204" pitchFamily="34" charset="0"/>
                <a:cs typeface="Calibri" panose="020F0502020204030204" pitchFamily="34" charset="0"/>
              </a:rPr>
              <a:t>Cuando un niño(a) se queda dormido durante el almuerzo, asegurarse que no tenga alimentos en su boca, y luego acostarlo(a). La comida se guardará tapada en el refrigerador hasta que despierte, momento en el que se solicitará a la manipuladora de alimentos que la caliente para posteriormente dársela. Independiente del tiempo que el niño(a) duerma, siempre será conveniente volver a ofrecerle el almuerzo, porque la leche de la once se entrega 4 horas después aproximadamente.</a:t>
            </a:r>
          </a:p>
          <a:p>
            <a:pPr lvl="0" algn="just">
              <a:lnSpc>
                <a:spcPct val="107000"/>
              </a:lnSpc>
            </a:pPr>
            <a:endParaRPr lang="es-CL"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Blip>
                <a:blip r:embed="rId2"/>
              </a:buBlip>
            </a:pPr>
            <a:r>
              <a:rPr lang="es-CL" sz="2400" dirty="0">
                <a:effectLst/>
                <a:latin typeface="Calibri" panose="020F0502020204030204" pitchFamily="34" charset="0"/>
                <a:ea typeface="Calibri" panose="020F0502020204030204" pitchFamily="34" charset="0"/>
                <a:cs typeface="Calibri" panose="020F0502020204030204" pitchFamily="34" charset="0"/>
              </a:rPr>
              <a:t> Cuando los niños(as) estén en condiciones de sentarse a la mesa, esperar que se encuentren acomodados alrededor de ella, y luego distribuir las bandejas o pocillos con la alimentación.</a:t>
            </a:r>
            <a:endParaRPr lang="es-CL"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81674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 calcmode="lin" valueType="num">
                                      <p:cBhvr additive="base">
                                        <p:cTn id="13"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46264409-D944-1520-A7EA-DF4D06234B32}"/>
              </a:ext>
            </a:extLst>
          </p:cNvPr>
          <p:cNvSpPr txBox="1"/>
          <p:nvPr/>
        </p:nvSpPr>
        <p:spPr>
          <a:xfrm>
            <a:off x="329783" y="381726"/>
            <a:ext cx="11212643" cy="5604163"/>
          </a:xfrm>
          <a:prstGeom prst="rect">
            <a:avLst/>
          </a:prstGeom>
          <a:noFill/>
        </p:spPr>
        <p:txBody>
          <a:bodyPr wrap="square">
            <a:spAutoFit/>
          </a:bodyPr>
          <a:lstStyle/>
          <a:p>
            <a:pPr marL="342900" lvl="0" indent="-342900" algn="just">
              <a:lnSpc>
                <a:spcPct val="107000"/>
              </a:lnSpc>
              <a:buFont typeface="Symbol" panose="05050102010706020507" pitchFamily="18" charset="2"/>
              <a:buBlip>
                <a:blip r:embed="rId2"/>
              </a:buBlip>
            </a:pPr>
            <a:r>
              <a:rPr lang="es-CL" sz="2800" dirty="0">
                <a:effectLst/>
                <a:latin typeface="Calibri" panose="020F0502020204030204" pitchFamily="34" charset="0"/>
                <a:ea typeface="Calibri" panose="020F0502020204030204" pitchFamily="34" charset="0"/>
                <a:cs typeface="Calibri" panose="020F0502020204030204" pitchFamily="34" charset="0"/>
              </a:rPr>
              <a:t>El adulto que apoye la ingesta debe ubicarse enfrente y a la misma altura del niño(a).</a:t>
            </a:r>
            <a:endParaRPr lang="es-CL"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Blip>
                <a:blip r:embed="rId2"/>
              </a:buBlip>
            </a:pPr>
            <a:r>
              <a:rPr lang="es-CL" sz="2800" dirty="0">
                <a:effectLst/>
                <a:latin typeface="Calibri" panose="020F0502020204030204" pitchFamily="34" charset="0"/>
                <a:ea typeface="Calibri" panose="020F0502020204030204" pitchFamily="34" charset="0"/>
                <a:cs typeface="Calibri" panose="020F0502020204030204" pitchFamily="34" charset="0"/>
              </a:rPr>
              <a:t>Cuando parte del equipo educativo que está habitualmente a cargo de párvulos deba cooperar en la entrega de la alimentación de niños(as) de sala cuna, la educadora le dará las indicaciones de higiene necesarias para resguardar la seguridad de los niños(as): lavado de manos, uso de pechera, pelo tomado, etc.</a:t>
            </a:r>
            <a:endParaRPr lang="es-CL"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Blip>
                <a:blip r:embed="rId2"/>
              </a:buBlip>
            </a:pPr>
            <a:r>
              <a:rPr lang="es-CL" sz="2800" dirty="0">
                <a:effectLst/>
                <a:latin typeface="Calibri" panose="020F0502020204030204" pitchFamily="34" charset="0"/>
                <a:ea typeface="Calibri" panose="020F0502020204030204" pitchFamily="34" charset="0"/>
                <a:cs typeface="Calibri" panose="020F0502020204030204" pitchFamily="34" charset="0"/>
              </a:rPr>
              <a:t>El apoderado, auxiliar de servicio o asistente administrativa que quiera o deba apoyar la entrega de la alimentación deberá seguir las instrucciones de higiene entregadas por la educadora. La auxiliar de servicio deberá sacarse su uniforme y ponerse la pechera de alimentación. El apoderado podrá alimentar sólo a su niño(a).</a:t>
            </a:r>
            <a:endParaRPr lang="es-CL"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91366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ector">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46</TotalTime>
  <Words>536</Words>
  <Application>Microsoft Office PowerPoint</Application>
  <PresentationFormat>Panorámica</PresentationFormat>
  <Paragraphs>16</Paragraphs>
  <Slides>6</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6</vt:i4>
      </vt:variant>
    </vt:vector>
  </HeadingPairs>
  <TitlesOfParts>
    <vt:vector size="11" baseType="lpstr">
      <vt:lpstr>Calibri</vt:lpstr>
      <vt:lpstr>Century Gothic</vt:lpstr>
      <vt:lpstr>Symbol</vt:lpstr>
      <vt:lpstr>Wingdings 3</vt:lpstr>
      <vt:lpstr>Sector</vt:lpstr>
      <vt:lpstr>PERÍODO DE ALIMENTACIÓN</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PERÍODO DE ALIMENTACIÓN</dc:title>
  <dc:creator>Christian Pavéz Mercado</dc:creator>
  <cp:lastModifiedBy>Christian Pavéz Mercado</cp:lastModifiedBy>
  <cp:revision>3</cp:revision>
  <dcterms:created xsi:type="dcterms:W3CDTF">2024-04-02T02:46:29Z</dcterms:created>
  <dcterms:modified xsi:type="dcterms:W3CDTF">2024-04-07T17:07:52Z</dcterms:modified>
</cp:coreProperties>
</file>