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0" r:id="rId4"/>
    <p:sldId id="257" r:id="rId5"/>
    <p:sldId id="269" r:id="rId6"/>
    <p:sldId id="270" r:id="rId7"/>
    <p:sldId id="271" r:id="rId8"/>
    <p:sldId id="272" r:id="rId9"/>
    <p:sldId id="258" r:id="rId10"/>
    <p:sldId id="273" r:id="rId11"/>
    <p:sldId id="259" r:id="rId12"/>
    <p:sldId id="274" r:id="rId13"/>
    <p:sldId id="266" r:id="rId14"/>
    <p:sldId id="268" r:id="rId1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BCE4FA-E92B-D60E-883C-F5D761B9BFA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775A47A0-4B36-8DC7-BE98-12F01E2A1D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F466780F-0CCA-A911-9777-BCF00695A8B6}"/>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7C7DA7C8-DE27-D015-17AD-377C020440C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BAA7978-CB8F-FE92-276D-5A895B3BE6AD}"/>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52562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781C2C-E97A-E222-A33F-66B6774DD001}"/>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20BAE734-8FB5-90E4-E0BE-15D400D4999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BF388AB-5FA0-DAE6-8DA0-9A34B587A919}"/>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3E983003-8742-257F-06FA-5D52312974F8}"/>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E8F928D-0029-07D1-B129-3FE757EE6456}"/>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403379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49D8796C-2046-3C3B-A89F-3E73F71B58A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36DBB5C-A012-D86E-ABFF-6E997D2110C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92489CB-D302-5997-1076-6F60A4E92B2B}"/>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26E25778-FE60-782C-4589-28C6DE985CA0}"/>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BC21B2F-769F-CEF6-F53E-311634D3BA18}"/>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2669388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70A702-BE7B-C6AF-4171-5ABB5525E52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35F5EDFB-8A4E-C635-9345-458604C6220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1E56581-6EE2-F24A-610C-815A16E19E49}"/>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C3620CEE-B983-17B2-177F-99525D136CD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399CE3B-2603-3F43-2E86-EBBA28362644}"/>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1880935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B40200-CD89-84FA-A8F7-31FA1A1D71F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98DA451-0C70-1A3A-8BF5-069B9F3847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A39F529-579B-461E-0F57-06B505D24DEE}"/>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5CFCC940-5918-4FEC-2C27-68A39309FDE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68C48AB-1A10-8DF9-24A6-3A9CB8598BF7}"/>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878826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A81BD1-1332-A2C4-503F-3A558611CF5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3375184-8BC7-7FA8-942F-E66D4E85CBB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CED2523B-898B-2A37-50C8-73AC7DC3449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75F7E411-1A1F-4170-DC93-CA468F3ED3D4}"/>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6" name="Marcador de pie de página 5">
            <a:extLst>
              <a:ext uri="{FF2B5EF4-FFF2-40B4-BE49-F238E27FC236}">
                <a16:creationId xmlns:a16="http://schemas.microsoft.com/office/drawing/2014/main" id="{6919467B-D6E3-97DF-3A28-E34F444E7DFF}"/>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D78B7CEA-A334-F2CA-18F9-659CA872A7FD}"/>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113041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7A6743-325D-7C20-CC3E-F2A0EEE4FB0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C22E4087-831D-6A34-2D86-1B7809D3D4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95DE5A7-9423-7E24-1A94-7CAC9C566AE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952EDDF9-3344-8269-2FC7-A2C63D8608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F10550E-660F-00F3-CE5D-03892760019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031470E-DD58-728F-5B21-106DB13B91D0}"/>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8" name="Marcador de pie de página 7">
            <a:extLst>
              <a:ext uri="{FF2B5EF4-FFF2-40B4-BE49-F238E27FC236}">
                <a16:creationId xmlns:a16="http://schemas.microsoft.com/office/drawing/2014/main" id="{5C8D1875-6840-B4FF-2B37-B31664F96A59}"/>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CCA51D8A-B55D-B60F-589E-992ED4D1B74C}"/>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429157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21196E-D863-D3A7-DC6D-4AAA94500A6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5A895716-813C-F515-F46D-45165ABC341C}"/>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4" name="Marcador de pie de página 3">
            <a:extLst>
              <a:ext uri="{FF2B5EF4-FFF2-40B4-BE49-F238E27FC236}">
                <a16:creationId xmlns:a16="http://schemas.microsoft.com/office/drawing/2014/main" id="{C44C967D-2713-8DA5-23A0-513BCAB4E91B}"/>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634CD187-6D71-4494-884D-9BD22336591D}"/>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2019853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CA6A06A-16A1-7E49-C112-6137A9ADFF13}"/>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3" name="Marcador de pie de página 2">
            <a:extLst>
              <a:ext uri="{FF2B5EF4-FFF2-40B4-BE49-F238E27FC236}">
                <a16:creationId xmlns:a16="http://schemas.microsoft.com/office/drawing/2014/main" id="{3E168395-3C1A-280B-B1EA-6A31129BAE5A}"/>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EB620495-8A3F-8DEF-A53F-56D93FD52FC6}"/>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251323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DA4E0-1ADE-FFF3-03FD-C2AF9F55D20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B85C92A-866E-16A2-1C68-43748C02C7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3F2DD2B4-6166-2F0D-91A8-4D89D4634E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F01BB1F-DE24-F75A-AE89-75316C19F46E}"/>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6" name="Marcador de pie de página 5">
            <a:extLst>
              <a:ext uri="{FF2B5EF4-FFF2-40B4-BE49-F238E27FC236}">
                <a16:creationId xmlns:a16="http://schemas.microsoft.com/office/drawing/2014/main" id="{F3FFAC0A-5291-4CCE-6454-BC34D259C0A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1DFD6107-E237-C6C1-0063-BC943B9CB37B}"/>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1603359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85AE0B-5643-30C5-BA2B-51ABB8882BE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F7C65673-4D67-0AEA-FB7E-8500F2DD38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FAC76AC8-2342-EBB0-92D9-85F97D862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72B16D0-EFEE-5A5E-2CBD-8755756D0E96}"/>
              </a:ext>
            </a:extLst>
          </p:cNvPr>
          <p:cNvSpPr>
            <a:spLocks noGrp="1"/>
          </p:cNvSpPr>
          <p:nvPr>
            <p:ph type="dt" sz="half" idx="10"/>
          </p:nvPr>
        </p:nvSpPr>
        <p:spPr/>
        <p:txBody>
          <a:bodyPr/>
          <a:lstStyle/>
          <a:p>
            <a:fld id="{0DD3D7E1-DF82-4AC2-A039-EFB7FE7DC912}" type="datetimeFigureOut">
              <a:rPr lang="es-CL" smtClean="0"/>
              <a:t>11-03-2024</a:t>
            </a:fld>
            <a:endParaRPr lang="es-CL"/>
          </a:p>
        </p:txBody>
      </p:sp>
      <p:sp>
        <p:nvSpPr>
          <p:cNvPr id="6" name="Marcador de pie de página 5">
            <a:extLst>
              <a:ext uri="{FF2B5EF4-FFF2-40B4-BE49-F238E27FC236}">
                <a16:creationId xmlns:a16="http://schemas.microsoft.com/office/drawing/2014/main" id="{ACB3164D-F4CD-0619-7D67-1B5DDCC78EF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BBA6643-ECC5-921A-A2A6-0AF2D343308B}"/>
              </a:ext>
            </a:extLst>
          </p:cNvPr>
          <p:cNvSpPr>
            <a:spLocks noGrp="1"/>
          </p:cNvSpPr>
          <p:nvPr>
            <p:ph type="sldNum" sz="quarter" idx="12"/>
          </p:nvPr>
        </p:nvSpPr>
        <p:spPr/>
        <p:txBody>
          <a:bodyPr/>
          <a:lstStyle/>
          <a:p>
            <a:fld id="{B7E02AF3-8C5A-46BB-A08C-9FE34FAE49B5}" type="slidenum">
              <a:rPr lang="es-CL" smtClean="0"/>
              <a:t>‹Nº›</a:t>
            </a:fld>
            <a:endParaRPr lang="es-CL"/>
          </a:p>
        </p:txBody>
      </p:sp>
    </p:spTree>
    <p:extLst>
      <p:ext uri="{BB962C8B-B14F-4D97-AF65-F5344CB8AC3E}">
        <p14:creationId xmlns:p14="http://schemas.microsoft.com/office/powerpoint/2010/main" val="3149759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1086C1B-EF26-2742-CF31-5A315BA683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6313D2FC-2DCD-7D36-56FA-7C60EDDEDD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E5810D0-2D94-E325-8E49-9A9011D6E6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D3D7E1-DF82-4AC2-A039-EFB7FE7DC912}" type="datetimeFigureOut">
              <a:rPr lang="es-CL" smtClean="0"/>
              <a:t>11-03-2024</a:t>
            </a:fld>
            <a:endParaRPr lang="es-CL"/>
          </a:p>
        </p:txBody>
      </p:sp>
      <p:sp>
        <p:nvSpPr>
          <p:cNvPr id="5" name="Marcador de pie de página 4">
            <a:extLst>
              <a:ext uri="{FF2B5EF4-FFF2-40B4-BE49-F238E27FC236}">
                <a16:creationId xmlns:a16="http://schemas.microsoft.com/office/drawing/2014/main" id="{3269666B-A591-F927-A62F-01CA9D6E09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ED35F3FB-DDA5-DF01-E047-1D83F40167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E02AF3-8C5A-46BB-A08C-9FE34FAE49B5}" type="slidenum">
              <a:rPr lang="es-CL" smtClean="0"/>
              <a:t>‹Nº›</a:t>
            </a:fld>
            <a:endParaRPr lang="es-CL"/>
          </a:p>
        </p:txBody>
      </p:sp>
    </p:spTree>
    <p:extLst>
      <p:ext uri="{BB962C8B-B14F-4D97-AF65-F5344CB8AC3E}">
        <p14:creationId xmlns:p14="http://schemas.microsoft.com/office/powerpoint/2010/main" val="2504004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2wPwy5Uqibo" TargetMode="External"/><Relationship Id="rId2" Type="http://schemas.openxmlformats.org/officeDocument/2006/relationships/hyperlink" Target="https://www.youtube.com/watch?v=kjPSkn9Qw30" TargetMode="External"/><Relationship Id="rId1" Type="http://schemas.openxmlformats.org/officeDocument/2006/relationships/slideLayout" Target="../slideLayouts/slideLayout2.xml"/><Relationship Id="rId4" Type="http://schemas.openxmlformats.org/officeDocument/2006/relationships/hyperlink" Target="https://www.youtube.com/watch?v=u8AuukXqwpA"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GC3SE5inUBM" TargetMode="External"/><Relationship Id="rId2" Type="http://schemas.openxmlformats.org/officeDocument/2006/relationships/hyperlink" Target="https://www.youtube.com/watch?v=QAmKjeArXcU" TargetMode="External"/><Relationship Id="rId1" Type="http://schemas.openxmlformats.org/officeDocument/2006/relationships/slideLayout" Target="../slideLayouts/slideLayout2.xml"/><Relationship Id="rId6" Type="http://schemas.openxmlformats.org/officeDocument/2006/relationships/hyperlink" Target="https://www.youtube.com/watch?v=a9O2PpG3oyA" TargetMode="External"/><Relationship Id="rId5" Type="http://schemas.openxmlformats.org/officeDocument/2006/relationships/hyperlink" Target="https://www.youtube.com/watch?v=oLdTlT-OFYc" TargetMode="External"/><Relationship Id="rId4" Type="http://schemas.openxmlformats.org/officeDocument/2006/relationships/hyperlink" Target="https://www.youtube.com/watch?v=dvnShRvmEUY"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SKQDhaP9ias&amp;t=62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U67WRRpm_EM&amp;list=PLyvp7QHynJB46Ks3LvaOVWcBTu80-s3GQ&amp;index=2" TargetMode="External"/><Relationship Id="rId2" Type="http://schemas.openxmlformats.org/officeDocument/2006/relationships/hyperlink" Target="https://www.youtube.com/watch?v=eXRS-tq0MMk&amp;list=PLyvp7QHynJB46Ks3LvaOVWcBTu80-s3GQ" TargetMode="External"/><Relationship Id="rId1" Type="http://schemas.openxmlformats.org/officeDocument/2006/relationships/slideLayout" Target="../slideLayouts/slideLayout2.xml"/><Relationship Id="rId4" Type="http://schemas.openxmlformats.org/officeDocument/2006/relationships/hyperlink" Target="https://www.youtube.com/watch?v=37Mc-zpu7-0&amp;list=PLyvp7QHynJB46Ks3LvaOVWcBTu80-s3GQ&amp;index=3"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jeu4jG8fD70&amp;list=PLyvp7QHynJB46Ks3LvaOVWcBTu80-s3GQ&amp;index=5" TargetMode="External"/><Relationship Id="rId2" Type="http://schemas.openxmlformats.org/officeDocument/2006/relationships/hyperlink" Target="https://www.youtube.com/watch?v=VtKZt5wzVnw&amp;list=PLyvp7QHynJB46Ks3LvaOVWcBTu80-s3GQ&amp;index=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9w8czrREdiI&amp;list=PLyvp7QHynJB46Ks3LvaOVWcBTu80-s3GQ&amp;index=7" TargetMode="External"/><Relationship Id="rId2" Type="http://schemas.openxmlformats.org/officeDocument/2006/relationships/hyperlink" Target="https://www.youtube.com/watch?v=z6ysvCtwi3Y&amp;list=PLyvp7QHynJB46Ks3LvaOVWcBTu80-s3GQ&amp;index=6" TargetMode="External"/><Relationship Id="rId1" Type="http://schemas.openxmlformats.org/officeDocument/2006/relationships/slideLayout" Target="../slideLayouts/slideLayout2.xml"/><Relationship Id="rId4" Type="http://schemas.openxmlformats.org/officeDocument/2006/relationships/hyperlink" Target="https://www.youtube.com/watch?v=lKXxPHq2Nr0&amp;list=PLyvp7QHynJB46Ks3LvaOVWcBTu80-s3GQ&amp;index=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2000DA-BBAC-385B-3584-1FD22CF72754}"/>
              </a:ext>
            </a:extLst>
          </p:cNvPr>
          <p:cNvSpPr>
            <a:spLocks noGrp="1"/>
          </p:cNvSpPr>
          <p:nvPr>
            <p:ph type="ctrTitle"/>
          </p:nvPr>
        </p:nvSpPr>
        <p:spPr/>
        <p:txBody>
          <a:bodyPr>
            <a:normAutofit fontScale="90000"/>
          </a:bodyPr>
          <a:lstStyle/>
          <a:p>
            <a:r>
              <a:rPr lang="es-CL" sz="6000" b="1" dirty="0">
                <a:effectLst/>
                <a:latin typeface="Arial" panose="020B0604020202020204" pitchFamily="34" charset="0"/>
                <a:ea typeface="Calibri" panose="020F0502020204030204" pitchFamily="34" charset="0"/>
                <a:cs typeface="Arial" panose="020B0604020202020204" pitchFamily="34" charset="0"/>
              </a:rPr>
              <a:t>Funcionamiento niveles Educación Parvularia</a:t>
            </a:r>
            <a:br>
              <a:rPr lang="es-CL" sz="6000" dirty="0">
                <a:effectLst/>
                <a:latin typeface="Arial" panose="020B0604020202020204" pitchFamily="34" charset="0"/>
                <a:ea typeface="Calibri" panose="020F0502020204030204" pitchFamily="34" charset="0"/>
                <a:cs typeface="Arial" panose="020B0604020202020204" pitchFamily="34" charset="0"/>
              </a:rPr>
            </a:br>
            <a:endParaRPr lang="es-CL" dirty="0"/>
          </a:p>
        </p:txBody>
      </p:sp>
      <p:sp>
        <p:nvSpPr>
          <p:cNvPr id="3" name="Subtítulo 2">
            <a:extLst>
              <a:ext uri="{FF2B5EF4-FFF2-40B4-BE49-F238E27FC236}">
                <a16:creationId xmlns:a16="http://schemas.microsoft.com/office/drawing/2014/main" id="{3DD842D5-8509-6991-90C3-7D6EC66404F7}"/>
              </a:ext>
            </a:extLst>
          </p:cNvPr>
          <p:cNvSpPr>
            <a:spLocks noGrp="1"/>
          </p:cNvSpPr>
          <p:nvPr>
            <p:ph type="subTitle" idx="1"/>
          </p:nvPr>
        </p:nvSpPr>
        <p:spPr>
          <a:xfrm>
            <a:off x="7218218" y="3429000"/>
            <a:ext cx="3449782" cy="637453"/>
          </a:xfrm>
        </p:spPr>
        <p:txBody>
          <a:bodyPr/>
          <a:lstStyle/>
          <a:p>
            <a:r>
              <a:rPr lang="es-MX" dirty="0"/>
              <a:t>Unidad 1</a:t>
            </a:r>
            <a:endParaRPr lang="es-CL" dirty="0"/>
          </a:p>
        </p:txBody>
      </p:sp>
    </p:spTree>
    <p:extLst>
      <p:ext uri="{BB962C8B-B14F-4D97-AF65-F5344CB8AC3E}">
        <p14:creationId xmlns:p14="http://schemas.microsoft.com/office/powerpoint/2010/main" val="2785031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868366-D8BA-07E1-115E-1241C0EBF8B2}"/>
              </a:ext>
            </a:extLst>
          </p:cNvPr>
          <p:cNvSpPr>
            <a:spLocks noGrp="1"/>
          </p:cNvSpPr>
          <p:nvPr>
            <p:ph type="title"/>
          </p:nvPr>
        </p:nvSpPr>
        <p:spPr/>
        <p:txBody>
          <a:bodyPr/>
          <a:lstStyle/>
          <a:p>
            <a:r>
              <a:rPr lang="es-MX" dirty="0"/>
              <a:t>Experiencia de aprendizaje</a:t>
            </a:r>
            <a:endParaRPr lang="es-CL" dirty="0"/>
          </a:p>
        </p:txBody>
      </p:sp>
      <p:sp>
        <p:nvSpPr>
          <p:cNvPr id="3" name="Marcador de contenido 2">
            <a:extLst>
              <a:ext uri="{FF2B5EF4-FFF2-40B4-BE49-F238E27FC236}">
                <a16:creationId xmlns:a16="http://schemas.microsoft.com/office/drawing/2014/main" id="{AEF3C07D-E498-3DF2-71E8-7438FE5FB190}"/>
              </a:ext>
            </a:extLst>
          </p:cNvPr>
          <p:cNvSpPr>
            <a:spLocks noGrp="1"/>
          </p:cNvSpPr>
          <p:nvPr>
            <p:ph idx="1"/>
          </p:nvPr>
        </p:nvSpPr>
        <p:spPr/>
        <p:txBody>
          <a:bodyPr/>
          <a:lstStyle/>
          <a:p>
            <a:r>
              <a:rPr lang="es-CL" dirty="0">
                <a:hlinkClick r:id="rId2"/>
              </a:rPr>
              <a:t>https://www.youtube.com/watch?v=kjPSkn9Qw30</a:t>
            </a:r>
            <a:endParaRPr lang="es-CL" dirty="0"/>
          </a:p>
          <a:p>
            <a:r>
              <a:rPr lang="es-CL" dirty="0">
                <a:hlinkClick r:id="rId3"/>
              </a:rPr>
              <a:t>https://www.youtube.com/watch?v=2wPwy5Uqibo</a:t>
            </a:r>
            <a:endParaRPr lang="es-CL" dirty="0"/>
          </a:p>
          <a:p>
            <a:endParaRPr lang="es-CL" dirty="0"/>
          </a:p>
          <a:p>
            <a:r>
              <a:rPr lang="es-CL" dirty="0"/>
              <a:t>Material didáctico</a:t>
            </a:r>
          </a:p>
          <a:p>
            <a:r>
              <a:rPr lang="es-CL" dirty="0">
                <a:hlinkClick r:id="rId4"/>
              </a:rPr>
              <a:t>https://www.youtube.com/watch?v=u8AuukXqwpA</a:t>
            </a:r>
            <a:endParaRPr lang="es-CL" dirty="0"/>
          </a:p>
        </p:txBody>
      </p:sp>
    </p:spTree>
    <p:extLst>
      <p:ext uri="{BB962C8B-B14F-4D97-AF65-F5344CB8AC3E}">
        <p14:creationId xmlns:p14="http://schemas.microsoft.com/office/powerpoint/2010/main" val="3778633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39DA4C-6A69-446B-83BF-65D5B3871787}"/>
              </a:ext>
            </a:extLst>
          </p:cNvPr>
          <p:cNvSpPr>
            <a:spLocks noGrp="1"/>
          </p:cNvSpPr>
          <p:nvPr>
            <p:ph type="title"/>
          </p:nvPr>
        </p:nvSpPr>
        <p:spPr/>
        <p:txBody>
          <a:bodyPr>
            <a:normAutofit/>
          </a:bodyPr>
          <a:lstStyle/>
          <a:p>
            <a:r>
              <a:rPr lang="es-CL" sz="4400" b="1" i="0" dirty="0">
                <a:effectLst/>
                <a:latin typeface="Arial" panose="020B0604020202020204" pitchFamily="34" charset="0"/>
                <a:cs typeface="Arial" panose="020B0604020202020204" pitchFamily="34" charset="0"/>
              </a:rPr>
              <a:t>Niveles de transición</a:t>
            </a:r>
            <a:endParaRPr lang="es-CL" dirty="0"/>
          </a:p>
        </p:txBody>
      </p:sp>
      <p:sp>
        <p:nvSpPr>
          <p:cNvPr id="3" name="Marcador de contenido 2">
            <a:extLst>
              <a:ext uri="{FF2B5EF4-FFF2-40B4-BE49-F238E27FC236}">
                <a16:creationId xmlns:a16="http://schemas.microsoft.com/office/drawing/2014/main" id="{369E1129-269F-F9EB-1ED3-40E9590F37AB}"/>
              </a:ext>
            </a:extLst>
          </p:cNvPr>
          <p:cNvSpPr>
            <a:spLocks noGrp="1"/>
          </p:cNvSpPr>
          <p:nvPr>
            <p:ph idx="1"/>
          </p:nvPr>
        </p:nvSpPr>
        <p:spPr/>
        <p:txBody>
          <a:bodyPr>
            <a:noAutofit/>
          </a:bodyPr>
          <a:lstStyle/>
          <a:p>
            <a:pPr>
              <a:lnSpc>
                <a:spcPct val="150000"/>
              </a:lnSpc>
            </a:pPr>
            <a:r>
              <a:rPr lang="es-CL" sz="2400" dirty="0">
                <a:solidFill>
                  <a:srgbClr val="211D1E"/>
                </a:solidFill>
                <a:latin typeface="gobCL"/>
              </a:rPr>
              <a:t>M</a:t>
            </a:r>
            <a:r>
              <a:rPr lang="es-CL" sz="2400" b="0" i="0" u="none" strike="noStrike" baseline="0" dirty="0">
                <a:solidFill>
                  <a:srgbClr val="211D1E"/>
                </a:solidFill>
                <a:latin typeface="gobCL"/>
              </a:rPr>
              <a:t>ayores capacidades motrices, cognitivas, afectivas y sociales. Se produce una expansión del lenguaje, incremento del dominio, control y equilibrio en sus movimientos, mayor conciencia corporal, más empatía, autorregulación, respeto de normas, mayor desarrollo de las funciones ejecutivas, interés por descubrir el contenido de textos escritos. Se justifica, además, como grado o grupo independiente, porque constituye un nivel de transición entre la Educación Parvularia y la Educación Básica, con diseños curriculares que intentan hacer un puente entre ambos. </a:t>
            </a:r>
            <a:endParaRPr lang="es-CL" sz="2400" dirty="0"/>
          </a:p>
        </p:txBody>
      </p:sp>
    </p:spTree>
    <p:extLst>
      <p:ext uri="{BB962C8B-B14F-4D97-AF65-F5344CB8AC3E}">
        <p14:creationId xmlns:p14="http://schemas.microsoft.com/office/powerpoint/2010/main" val="400465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A66AA35-BD6A-5B09-7C85-EA0A6994356F}"/>
              </a:ext>
            </a:extLst>
          </p:cNvPr>
          <p:cNvSpPr>
            <a:spLocks noGrp="1"/>
          </p:cNvSpPr>
          <p:nvPr>
            <p:ph idx="1"/>
          </p:nvPr>
        </p:nvSpPr>
        <p:spPr>
          <a:xfrm>
            <a:off x="838200" y="318655"/>
            <a:ext cx="10515600" cy="6151417"/>
          </a:xfrm>
        </p:spPr>
        <p:txBody>
          <a:bodyPr>
            <a:normAutofit fontScale="92500" lnSpcReduction="20000"/>
          </a:bodyPr>
          <a:lstStyle/>
          <a:p>
            <a:r>
              <a:rPr lang="es-MX" dirty="0"/>
              <a:t>Juegos</a:t>
            </a:r>
          </a:p>
          <a:p>
            <a:pPr marL="0" indent="0">
              <a:buNone/>
            </a:pPr>
            <a:r>
              <a:rPr lang="es-CL" dirty="0">
                <a:hlinkClick r:id="rId2"/>
              </a:rPr>
              <a:t>https://www.youtube.com/watch?v=QAmKjeArXcU</a:t>
            </a:r>
            <a:r>
              <a:rPr lang="es-CL" dirty="0"/>
              <a:t> </a:t>
            </a:r>
          </a:p>
          <a:p>
            <a:endParaRPr lang="es-CL" dirty="0"/>
          </a:p>
          <a:p>
            <a:r>
              <a:rPr lang="es-CL" dirty="0"/>
              <a:t>Recorte</a:t>
            </a:r>
          </a:p>
          <a:p>
            <a:pPr marL="0" indent="0">
              <a:buNone/>
            </a:pPr>
            <a:r>
              <a:rPr lang="es-CL" dirty="0">
                <a:hlinkClick r:id="rId3"/>
              </a:rPr>
              <a:t>https://www.youtube.com/watch?v=GC3SE5inUBM</a:t>
            </a:r>
            <a:endParaRPr lang="es-CL" dirty="0"/>
          </a:p>
          <a:p>
            <a:pPr marL="0" indent="0">
              <a:buNone/>
            </a:pPr>
            <a:endParaRPr lang="es-CL" dirty="0"/>
          </a:p>
          <a:p>
            <a:r>
              <a:rPr lang="es-CL" dirty="0"/>
              <a:t>Pensamiento matemático</a:t>
            </a:r>
          </a:p>
          <a:p>
            <a:pPr marL="0" indent="0">
              <a:buNone/>
            </a:pPr>
            <a:r>
              <a:rPr lang="es-CL" dirty="0">
                <a:hlinkClick r:id="rId4"/>
              </a:rPr>
              <a:t>https://www.youtube.com/watch?v=dvnShRvmEUY</a:t>
            </a:r>
            <a:r>
              <a:rPr lang="es-CL" dirty="0"/>
              <a:t> </a:t>
            </a:r>
          </a:p>
          <a:p>
            <a:pPr marL="0" indent="0">
              <a:buNone/>
            </a:pPr>
            <a:endParaRPr lang="es-CL" dirty="0"/>
          </a:p>
          <a:p>
            <a:r>
              <a:rPr lang="es-CL" dirty="0"/>
              <a:t>Pre escritura</a:t>
            </a:r>
          </a:p>
          <a:p>
            <a:pPr marL="0" indent="0">
              <a:buNone/>
            </a:pPr>
            <a:r>
              <a:rPr lang="es-CL" dirty="0">
                <a:hlinkClick r:id="rId5"/>
              </a:rPr>
              <a:t>https://www.youtube.com/watch?v=oLdTlT-OFYc</a:t>
            </a:r>
            <a:r>
              <a:rPr lang="es-CL" dirty="0"/>
              <a:t> </a:t>
            </a:r>
          </a:p>
          <a:p>
            <a:pPr marL="0" indent="0">
              <a:buNone/>
            </a:pPr>
            <a:endParaRPr lang="es-CL" dirty="0"/>
          </a:p>
          <a:p>
            <a:r>
              <a:rPr lang="es-CL" dirty="0"/>
              <a:t>Primer día de clases pre kinder</a:t>
            </a:r>
          </a:p>
          <a:p>
            <a:pPr marL="0" indent="0">
              <a:buNone/>
            </a:pPr>
            <a:r>
              <a:rPr lang="es-CL" dirty="0">
                <a:hlinkClick r:id="rId6"/>
              </a:rPr>
              <a:t>https://www.youtube.com/watch?v=a9O2PpG3oyA</a:t>
            </a:r>
            <a:r>
              <a:rPr lang="es-CL" dirty="0"/>
              <a:t> </a:t>
            </a:r>
          </a:p>
          <a:p>
            <a:endParaRPr lang="es-CL" dirty="0"/>
          </a:p>
          <a:p>
            <a:endParaRPr lang="es-CL" dirty="0"/>
          </a:p>
        </p:txBody>
      </p:sp>
    </p:spTree>
    <p:extLst>
      <p:ext uri="{BB962C8B-B14F-4D97-AF65-F5344CB8AC3E}">
        <p14:creationId xmlns:p14="http://schemas.microsoft.com/office/powerpoint/2010/main" val="2163506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A611632-20DA-ADE5-946A-653D738EE0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6510" y="178284"/>
            <a:ext cx="7661564" cy="6307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5327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3D2CFD1-9324-F249-1B62-F46D9E91478C}"/>
              </a:ext>
            </a:extLst>
          </p:cNvPr>
          <p:cNvPicPr>
            <a:picLocks noChangeAspect="1"/>
          </p:cNvPicPr>
          <p:nvPr/>
        </p:nvPicPr>
        <p:blipFill>
          <a:blip r:embed="rId2"/>
          <a:stretch>
            <a:fillRect/>
          </a:stretch>
        </p:blipFill>
        <p:spPr>
          <a:xfrm>
            <a:off x="411889" y="735632"/>
            <a:ext cx="11368221" cy="5386735"/>
          </a:xfrm>
          <a:prstGeom prst="rect">
            <a:avLst/>
          </a:prstGeom>
        </p:spPr>
      </p:pic>
    </p:spTree>
    <p:extLst>
      <p:ext uri="{BB962C8B-B14F-4D97-AF65-F5344CB8AC3E}">
        <p14:creationId xmlns:p14="http://schemas.microsoft.com/office/powerpoint/2010/main" val="2809152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23A1E48-4819-FD19-A892-504F64183D6D}"/>
              </a:ext>
            </a:extLst>
          </p:cNvPr>
          <p:cNvSpPr>
            <a:spLocks noGrp="1"/>
          </p:cNvSpPr>
          <p:nvPr>
            <p:ph idx="1"/>
          </p:nvPr>
        </p:nvSpPr>
        <p:spPr>
          <a:xfrm>
            <a:off x="838200" y="665018"/>
            <a:ext cx="10515600" cy="5511945"/>
          </a:xfrm>
        </p:spPr>
        <p:txBody>
          <a:bodyPr/>
          <a:lstStyle/>
          <a:p>
            <a:pPr>
              <a:lnSpc>
                <a:spcPct val="150000"/>
              </a:lnSpc>
            </a:pPr>
            <a:r>
              <a:rPr lang="es-CL" b="0" i="0" dirty="0">
                <a:solidFill>
                  <a:srgbClr val="3E3E3E"/>
                </a:solidFill>
                <a:effectLst/>
                <a:latin typeface="Open Sans" panose="020B0606030504020204" pitchFamily="34" charset="0"/>
              </a:rPr>
              <a:t>La sala cuna y jardín infantil, como el primer espacio de socialización, es el lugar donde niños y niñas descubren aptitudes que serán esenciales en su vida, ya sea para vincularse con su entorno, interactuar con sus pares, comunicarse, incorporar el desarrollo matemático, potenciar la creatividad o la imaginación. Estos recintos, por lo tanto, deben respetar las características propias de la niñez, dando un espacio especial al juego y al lenguaje.</a:t>
            </a:r>
            <a:endParaRPr lang="es-CL" dirty="0"/>
          </a:p>
        </p:txBody>
      </p:sp>
    </p:spTree>
    <p:extLst>
      <p:ext uri="{BB962C8B-B14F-4D97-AF65-F5344CB8AC3E}">
        <p14:creationId xmlns:p14="http://schemas.microsoft.com/office/powerpoint/2010/main" val="1812322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4A850DC-6C60-4257-87AA-5C5968CE863E}"/>
              </a:ext>
            </a:extLst>
          </p:cNvPr>
          <p:cNvPicPr>
            <a:picLocks noChangeAspect="1"/>
          </p:cNvPicPr>
          <p:nvPr/>
        </p:nvPicPr>
        <p:blipFill>
          <a:blip r:embed="rId2"/>
          <a:stretch>
            <a:fillRect/>
          </a:stretch>
        </p:blipFill>
        <p:spPr>
          <a:xfrm>
            <a:off x="481818" y="1366726"/>
            <a:ext cx="11228363" cy="2914726"/>
          </a:xfrm>
          <a:prstGeom prst="rect">
            <a:avLst/>
          </a:prstGeom>
        </p:spPr>
      </p:pic>
    </p:spTree>
    <p:extLst>
      <p:ext uri="{BB962C8B-B14F-4D97-AF65-F5344CB8AC3E}">
        <p14:creationId xmlns:p14="http://schemas.microsoft.com/office/powerpoint/2010/main" val="933333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DDB984-9036-7065-10B9-32091328218A}"/>
              </a:ext>
            </a:extLst>
          </p:cNvPr>
          <p:cNvSpPr>
            <a:spLocks noGrp="1"/>
          </p:cNvSpPr>
          <p:nvPr>
            <p:ph type="title"/>
          </p:nvPr>
        </p:nvSpPr>
        <p:spPr>
          <a:xfrm>
            <a:off x="838200" y="365126"/>
            <a:ext cx="10515600" cy="729384"/>
          </a:xfrm>
        </p:spPr>
        <p:txBody>
          <a:bodyPr>
            <a:normAutofit/>
          </a:bodyPr>
          <a:lstStyle/>
          <a:p>
            <a:r>
              <a:rPr lang="es-CL" sz="4400" b="1" i="0" dirty="0">
                <a:effectLst/>
                <a:latin typeface="Arial" panose="020B0604020202020204" pitchFamily="34" charset="0"/>
                <a:cs typeface="Arial" panose="020B0604020202020204" pitchFamily="34" charset="0"/>
              </a:rPr>
              <a:t>Nivel sala cuna</a:t>
            </a:r>
            <a:endParaRPr lang="es-CL" dirty="0"/>
          </a:p>
        </p:txBody>
      </p:sp>
      <p:sp>
        <p:nvSpPr>
          <p:cNvPr id="3" name="Marcador de contenido 2">
            <a:extLst>
              <a:ext uri="{FF2B5EF4-FFF2-40B4-BE49-F238E27FC236}">
                <a16:creationId xmlns:a16="http://schemas.microsoft.com/office/drawing/2014/main" id="{6EE8EED4-0390-BA74-D8BF-147E415F48A3}"/>
              </a:ext>
            </a:extLst>
          </p:cNvPr>
          <p:cNvSpPr>
            <a:spLocks noGrp="1"/>
          </p:cNvSpPr>
          <p:nvPr>
            <p:ph idx="1"/>
          </p:nvPr>
        </p:nvSpPr>
        <p:spPr>
          <a:xfrm>
            <a:off x="360218" y="1094510"/>
            <a:ext cx="11430000" cy="5082453"/>
          </a:xfrm>
        </p:spPr>
        <p:txBody>
          <a:bodyPr>
            <a:noAutofit/>
          </a:bodyPr>
          <a:lstStyle/>
          <a:p>
            <a:pPr algn="just">
              <a:lnSpc>
                <a:spcPct val="150000"/>
              </a:lnSpc>
            </a:pPr>
            <a:r>
              <a:rPr lang="es-CL" sz="2200" b="0" i="0" u="none" strike="noStrike" baseline="0" dirty="0">
                <a:solidFill>
                  <a:srgbClr val="211D1E"/>
                </a:solidFill>
                <a:latin typeface="gobCL"/>
              </a:rPr>
              <a:t>Lo que caracteriza a estos meses o años es la marcada dependencia del niño o niña frente al adulto, por quien desarrolla un fuerte apego en casi todas las tareas relacionadas con su subsistencia. A partir de esta situación se pone en marcha una sostenida conquista de autonomía, posibilitada por la emergencia de ciertas capacidades fundamentales que marcan el punto de inflexión: la locomoción independiente mediante la adquisición de la marcha y, luego, la ampliación de su capacidad de comunicar y pensar gracias a la adquisición del lenguaje verbal. </a:t>
            </a:r>
          </a:p>
          <a:p>
            <a:pPr algn="just">
              <a:lnSpc>
                <a:spcPct val="150000"/>
              </a:lnSpc>
            </a:pPr>
            <a:r>
              <a:rPr lang="es-CL" sz="2200" b="0" i="0" u="none" strike="noStrike" baseline="0" dirty="0">
                <a:solidFill>
                  <a:srgbClr val="211D1E"/>
                </a:solidFill>
                <a:latin typeface="gobCL"/>
              </a:rPr>
              <a:t>Este punto de inflexión más o menos universal se sitúa hacia los 18/24 meses, aproximadamente en la mayoría de los niños y las niñas, pues, aunque ellos suelen lograr antes de los 18 meses las capacidades de locomoción, deben esperar unos meses para la adquisición plena del lenguaje verbal y la autoafirmación de la identidad. </a:t>
            </a:r>
            <a:endParaRPr lang="es-CL" sz="2200" dirty="0"/>
          </a:p>
        </p:txBody>
      </p:sp>
    </p:spTree>
    <p:extLst>
      <p:ext uri="{BB962C8B-B14F-4D97-AF65-F5344CB8AC3E}">
        <p14:creationId xmlns:p14="http://schemas.microsoft.com/office/powerpoint/2010/main" val="120871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519429-E10A-0FEA-3750-36B063FDA617}"/>
              </a:ext>
            </a:extLst>
          </p:cNvPr>
          <p:cNvSpPr>
            <a:spLocks noGrp="1"/>
          </p:cNvSpPr>
          <p:nvPr>
            <p:ph type="title"/>
          </p:nvPr>
        </p:nvSpPr>
        <p:spPr/>
        <p:txBody>
          <a:bodyPr/>
          <a:lstStyle/>
          <a:p>
            <a:r>
              <a:rPr lang="es-MX" dirty="0"/>
              <a:t>Saludo</a:t>
            </a:r>
            <a:endParaRPr lang="es-CL" dirty="0"/>
          </a:p>
        </p:txBody>
      </p:sp>
      <p:sp>
        <p:nvSpPr>
          <p:cNvPr id="3" name="Marcador de contenido 2">
            <a:extLst>
              <a:ext uri="{FF2B5EF4-FFF2-40B4-BE49-F238E27FC236}">
                <a16:creationId xmlns:a16="http://schemas.microsoft.com/office/drawing/2014/main" id="{651B2D00-43E5-9E84-535F-9966E1C60ADF}"/>
              </a:ext>
            </a:extLst>
          </p:cNvPr>
          <p:cNvSpPr>
            <a:spLocks noGrp="1"/>
          </p:cNvSpPr>
          <p:nvPr>
            <p:ph idx="1"/>
          </p:nvPr>
        </p:nvSpPr>
        <p:spPr/>
        <p:txBody>
          <a:bodyPr/>
          <a:lstStyle/>
          <a:p>
            <a:r>
              <a:rPr lang="es-CL" dirty="0">
                <a:hlinkClick r:id="rId2"/>
              </a:rPr>
              <a:t>https://www.youtube.com/watch?v=SKQDhaP9ias&amp;t=62s</a:t>
            </a:r>
            <a:endParaRPr lang="es-CL" dirty="0"/>
          </a:p>
        </p:txBody>
      </p:sp>
    </p:spTree>
    <p:extLst>
      <p:ext uri="{BB962C8B-B14F-4D97-AF65-F5344CB8AC3E}">
        <p14:creationId xmlns:p14="http://schemas.microsoft.com/office/powerpoint/2010/main" val="83240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4B44E4-D0B4-5B95-6E88-A972D27A6932}"/>
              </a:ext>
            </a:extLst>
          </p:cNvPr>
          <p:cNvSpPr>
            <a:spLocks noGrp="1"/>
          </p:cNvSpPr>
          <p:nvPr>
            <p:ph type="title"/>
          </p:nvPr>
        </p:nvSpPr>
        <p:spPr/>
        <p:txBody>
          <a:bodyPr>
            <a:normAutofit/>
          </a:bodyPr>
          <a:lstStyle/>
          <a:p>
            <a:r>
              <a:rPr lang="es-MX" dirty="0"/>
              <a:t>Sala Cuna</a:t>
            </a:r>
            <a:endParaRPr lang="es-CL" dirty="0"/>
          </a:p>
        </p:txBody>
      </p:sp>
      <p:sp>
        <p:nvSpPr>
          <p:cNvPr id="3" name="Marcador de contenido 2">
            <a:extLst>
              <a:ext uri="{FF2B5EF4-FFF2-40B4-BE49-F238E27FC236}">
                <a16:creationId xmlns:a16="http://schemas.microsoft.com/office/drawing/2014/main" id="{EAA18348-2D2C-7CF2-9699-5ECC08C5B2DF}"/>
              </a:ext>
            </a:extLst>
          </p:cNvPr>
          <p:cNvSpPr>
            <a:spLocks noGrp="1"/>
          </p:cNvSpPr>
          <p:nvPr>
            <p:ph idx="1"/>
          </p:nvPr>
        </p:nvSpPr>
        <p:spPr>
          <a:xfrm>
            <a:off x="838200" y="1579418"/>
            <a:ext cx="10515600" cy="4597545"/>
          </a:xfrm>
        </p:spPr>
        <p:txBody>
          <a:bodyPr>
            <a:normAutofit lnSpcReduction="10000"/>
          </a:bodyPr>
          <a:lstStyle/>
          <a:p>
            <a:r>
              <a:rPr lang="es-MX" dirty="0"/>
              <a:t>Desarrollo Personal y Social</a:t>
            </a:r>
          </a:p>
          <a:p>
            <a:pPr lvl="1"/>
            <a:r>
              <a:rPr lang="es-MX" dirty="0"/>
              <a:t>Identidad y Autonomía</a:t>
            </a:r>
            <a:br>
              <a:rPr lang="es-MX" dirty="0"/>
            </a:br>
            <a:r>
              <a:rPr lang="es-MX" dirty="0">
                <a:hlinkClick r:id="rId2"/>
              </a:rPr>
              <a:t>https://www.youtube.com/watch?v=eXRS-tq0MMk&amp;list=PLyvp7QHynJB46Ks3LvaOVWcBTu80-s3GQ</a:t>
            </a:r>
            <a:endParaRPr lang="es-MX" dirty="0"/>
          </a:p>
          <a:p>
            <a:r>
              <a:rPr lang="es-MX" dirty="0"/>
              <a:t>Desarrollo Personal y Social</a:t>
            </a:r>
          </a:p>
          <a:p>
            <a:pPr lvl="1"/>
            <a:r>
              <a:rPr lang="es-MX" dirty="0"/>
              <a:t>Convivencia y Ciudadanía</a:t>
            </a:r>
          </a:p>
          <a:p>
            <a:pPr marL="457200" lvl="1" indent="0">
              <a:buNone/>
            </a:pPr>
            <a:r>
              <a:rPr lang="es-MX" dirty="0">
                <a:hlinkClick r:id="rId3"/>
              </a:rPr>
              <a:t>https://www.youtube.com/watch?v=U67WRRpm_EM&amp;list=PLyvp7QHynJB46Ks3LvaOVWcBTu80-s3GQ&amp;index=2</a:t>
            </a:r>
            <a:endParaRPr lang="es-CL" dirty="0"/>
          </a:p>
          <a:p>
            <a:r>
              <a:rPr lang="es-CL" dirty="0"/>
              <a:t>Desarrollo Personal y Social</a:t>
            </a:r>
          </a:p>
          <a:p>
            <a:pPr lvl="1"/>
            <a:r>
              <a:rPr lang="es-CL" dirty="0"/>
              <a:t>Corporalidad y Movimiento</a:t>
            </a:r>
          </a:p>
          <a:p>
            <a:pPr marL="457200" lvl="1" indent="0">
              <a:buNone/>
            </a:pPr>
            <a:r>
              <a:rPr lang="es-MX" dirty="0">
                <a:hlinkClick r:id="rId4"/>
              </a:rPr>
              <a:t>https://www.youtube.com/watch?v=37Mc-zpu7-0&amp;list=PLyvp7QHynJB46Ks3LvaOVWcBTu80-s3GQ&amp;index=3</a:t>
            </a:r>
            <a:endParaRPr lang="es-MX" dirty="0"/>
          </a:p>
        </p:txBody>
      </p:sp>
    </p:spTree>
    <p:extLst>
      <p:ext uri="{BB962C8B-B14F-4D97-AF65-F5344CB8AC3E}">
        <p14:creationId xmlns:p14="http://schemas.microsoft.com/office/powerpoint/2010/main" val="1622539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EA55D2-A930-698D-F034-46AD766CA52D}"/>
              </a:ext>
            </a:extLst>
          </p:cNvPr>
          <p:cNvSpPr>
            <a:spLocks noGrp="1"/>
          </p:cNvSpPr>
          <p:nvPr>
            <p:ph type="title"/>
          </p:nvPr>
        </p:nvSpPr>
        <p:spPr/>
        <p:txBody>
          <a:bodyPr/>
          <a:lstStyle/>
          <a:p>
            <a:r>
              <a:rPr lang="es-MX" dirty="0"/>
              <a:t>Sala Cuna</a:t>
            </a:r>
            <a:endParaRPr lang="es-CL" dirty="0"/>
          </a:p>
        </p:txBody>
      </p:sp>
      <p:sp>
        <p:nvSpPr>
          <p:cNvPr id="3" name="Marcador de contenido 2">
            <a:extLst>
              <a:ext uri="{FF2B5EF4-FFF2-40B4-BE49-F238E27FC236}">
                <a16:creationId xmlns:a16="http://schemas.microsoft.com/office/drawing/2014/main" id="{8632D6DC-FBA0-CEF3-5C1F-86BA57270D45}"/>
              </a:ext>
            </a:extLst>
          </p:cNvPr>
          <p:cNvSpPr>
            <a:spLocks noGrp="1"/>
          </p:cNvSpPr>
          <p:nvPr>
            <p:ph idx="1"/>
          </p:nvPr>
        </p:nvSpPr>
        <p:spPr/>
        <p:txBody>
          <a:bodyPr/>
          <a:lstStyle/>
          <a:p>
            <a:r>
              <a:rPr lang="es-MX" dirty="0"/>
              <a:t>Lenguaje Integral</a:t>
            </a:r>
          </a:p>
          <a:p>
            <a:pPr lvl="1"/>
            <a:r>
              <a:rPr lang="es-MX" dirty="0"/>
              <a:t>Lenguaje Verbal</a:t>
            </a:r>
          </a:p>
          <a:p>
            <a:pPr marL="457200" lvl="1" indent="0">
              <a:buNone/>
            </a:pPr>
            <a:r>
              <a:rPr lang="es-CL" dirty="0">
                <a:hlinkClick r:id="rId2"/>
              </a:rPr>
              <a:t>https://www.youtube.com/watch?v=VtKZt5wzVnw&amp;list=PLyvp7QHynJB46Ks3LvaOVWcBTu80-s3GQ&amp;index=4</a:t>
            </a:r>
            <a:endParaRPr lang="es-CL" dirty="0"/>
          </a:p>
          <a:p>
            <a:r>
              <a:rPr lang="es-MX" dirty="0"/>
              <a:t>Lenguaje Integral</a:t>
            </a:r>
          </a:p>
          <a:p>
            <a:pPr lvl="1"/>
            <a:r>
              <a:rPr lang="es-MX" dirty="0"/>
              <a:t>Lenguajes Artísticos</a:t>
            </a:r>
          </a:p>
          <a:p>
            <a:pPr marL="457200" lvl="1" indent="0">
              <a:buNone/>
            </a:pPr>
            <a:r>
              <a:rPr lang="es-MX" dirty="0">
                <a:hlinkClick r:id="rId3"/>
              </a:rPr>
              <a:t>https://www.youtube.com/watch?v=jeu4jG8fD70&amp;list=PLyvp7QHynJB46Ks3LvaOVWcBTu80-s3GQ&amp;index=5</a:t>
            </a:r>
            <a:endParaRPr lang="es-MX" dirty="0"/>
          </a:p>
          <a:p>
            <a:pPr marL="0" indent="0">
              <a:buNone/>
            </a:pPr>
            <a:endParaRPr lang="es-CL" dirty="0"/>
          </a:p>
        </p:txBody>
      </p:sp>
    </p:spTree>
    <p:extLst>
      <p:ext uri="{BB962C8B-B14F-4D97-AF65-F5344CB8AC3E}">
        <p14:creationId xmlns:p14="http://schemas.microsoft.com/office/powerpoint/2010/main" val="50765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4EE56C-6BF9-8F69-8A82-694A11AA5CAB}"/>
              </a:ext>
            </a:extLst>
          </p:cNvPr>
          <p:cNvSpPr>
            <a:spLocks noGrp="1"/>
          </p:cNvSpPr>
          <p:nvPr>
            <p:ph type="title"/>
          </p:nvPr>
        </p:nvSpPr>
        <p:spPr/>
        <p:txBody>
          <a:bodyPr/>
          <a:lstStyle/>
          <a:p>
            <a:r>
              <a:rPr lang="es-MX" dirty="0"/>
              <a:t>Sala Cuna</a:t>
            </a:r>
            <a:endParaRPr lang="es-CL" dirty="0"/>
          </a:p>
        </p:txBody>
      </p:sp>
      <p:sp>
        <p:nvSpPr>
          <p:cNvPr id="3" name="Marcador de contenido 2">
            <a:extLst>
              <a:ext uri="{FF2B5EF4-FFF2-40B4-BE49-F238E27FC236}">
                <a16:creationId xmlns:a16="http://schemas.microsoft.com/office/drawing/2014/main" id="{9B0B18EE-BAF2-6701-ED6A-DA72E3A4DFF3}"/>
              </a:ext>
            </a:extLst>
          </p:cNvPr>
          <p:cNvSpPr>
            <a:spLocks noGrp="1"/>
          </p:cNvSpPr>
          <p:nvPr>
            <p:ph idx="1"/>
          </p:nvPr>
        </p:nvSpPr>
        <p:spPr>
          <a:xfrm>
            <a:off x="838200" y="1482436"/>
            <a:ext cx="10515600" cy="4779819"/>
          </a:xfrm>
        </p:spPr>
        <p:txBody>
          <a:bodyPr>
            <a:normAutofit lnSpcReduction="10000"/>
          </a:bodyPr>
          <a:lstStyle/>
          <a:p>
            <a:r>
              <a:rPr lang="es-MX" dirty="0"/>
              <a:t>Interacción y Comprensión del entorno</a:t>
            </a:r>
          </a:p>
          <a:p>
            <a:pPr lvl="1"/>
            <a:r>
              <a:rPr lang="es-MX" dirty="0"/>
              <a:t>Comprensión del entorno sociocultural</a:t>
            </a:r>
          </a:p>
          <a:p>
            <a:pPr marL="457200" lvl="1" indent="0">
              <a:buNone/>
            </a:pPr>
            <a:r>
              <a:rPr lang="es-CL" dirty="0">
                <a:hlinkClick r:id="rId2"/>
              </a:rPr>
              <a:t>https://www.youtube.com/watch?v=z6ysvCtwi3Y&amp;list=PLyvp7QHynJB46Ks3LvaOVWcBTu80-s3GQ&amp;index=6</a:t>
            </a:r>
            <a:endParaRPr lang="es-CL" dirty="0"/>
          </a:p>
          <a:p>
            <a:r>
              <a:rPr lang="es-MX" dirty="0"/>
              <a:t>Interacción y Comprensión del entorno</a:t>
            </a:r>
          </a:p>
          <a:p>
            <a:pPr lvl="1"/>
            <a:r>
              <a:rPr lang="es-MX" dirty="0"/>
              <a:t>Comprensión del entorno natural</a:t>
            </a:r>
          </a:p>
          <a:p>
            <a:pPr marL="457200" lvl="1" indent="0">
              <a:buNone/>
            </a:pPr>
            <a:r>
              <a:rPr lang="es-MX" dirty="0">
                <a:hlinkClick r:id="rId3"/>
              </a:rPr>
              <a:t>https://www.youtube.com/watch?v=9w8czrREdiI&amp;list=PLyvp7QHynJB46Ks3LvaOVWcBTu80-s3GQ&amp;index=7</a:t>
            </a:r>
            <a:endParaRPr lang="es-MX" dirty="0"/>
          </a:p>
          <a:p>
            <a:r>
              <a:rPr lang="es-MX" dirty="0"/>
              <a:t>Interacción y Comprensión del entorno</a:t>
            </a:r>
          </a:p>
          <a:p>
            <a:pPr lvl="1"/>
            <a:r>
              <a:rPr lang="es-MX" dirty="0"/>
              <a:t>Pensamiento Matemático</a:t>
            </a:r>
          </a:p>
          <a:p>
            <a:pPr marL="457200" lvl="1" indent="0">
              <a:buNone/>
            </a:pPr>
            <a:r>
              <a:rPr lang="es-MX" dirty="0">
                <a:hlinkClick r:id="rId4"/>
              </a:rPr>
              <a:t>https://www.youtube.com/watch?v=lKXxPHq2Nr0&amp;list=PLyvp7QHynJB46Ks3LvaOVWcBTu80-s3GQ&amp;index=8</a:t>
            </a:r>
            <a:endParaRPr lang="es-MX" dirty="0"/>
          </a:p>
        </p:txBody>
      </p:sp>
    </p:spTree>
    <p:extLst>
      <p:ext uri="{BB962C8B-B14F-4D97-AF65-F5344CB8AC3E}">
        <p14:creationId xmlns:p14="http://schemas.microsoft.com/office/powerpoint/2010/main" val="3716005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CAF980-DA36-5326-D798-139EA607C2EA}"/>
              </a:ext>
            </a:extLst>
          </p:cNvPr>
          <p:cNvSpPr>
            <a:spLocks noGrp="1"/>
          </p:cNvSpPr>
          <p:nvPr>
            <p:ph type="title"/>
          </p:nvPr>
        </p:nvSpPr>
        <p:spPr>
          <a:xfrm>
            <a:off x="838200" y="365125"/>
            <a:ext cx="10515600" cy="660111"/>
          </a:xfrm>
        </p:spPr>
        <p:txBody>
          <a:bodyPr>
            <a:normAutofit fontScale="90000"/>
          </a:bodyPr>
          <a:lstStyle/>
          <a:p>
            <a:r>
              <a:rPr lang="es-CL" sz="4400" b="1" i="0" dirty="0">
                <a:effectLst/>
                <a:latin typeface="Arial" panose="020B0604020202020204" pitchFamily="34" charset="0"/>
                <a:cs typeface="Arial" panose="020B0604020202020204" pitchFamily="34" charset="0"/>
              </a:rPr>
              <a:t>Niveles medios</a:t>
            </a:r>
            <a:endParaRPr lang="es-CL" dirty="0"/>
          </a:p>
        </p:txBody>
      </p:sp>
      <p:sp>
        <p:nvSpPr>
          <p:cNvPr id="3" name="Marcador de contenido 2">
            <a:extLst>
              <a:ext uri="{FF2B5EF4-FFF2-40B4-BE49-F238E27FC236}">
                <a16:creationId xmlns:a16="http://schemas.microsoft.com/office/drawing/2014/main" id="{F1F1B05E-D3D2-E77E-22E0-4B4FAC758970}"/>
              </a:ext>
            </a:extLst>
          </p:cNvPr>
          <p:cNvSpPr>
            <a:spLocks noGrp="1"/>
          </p:cNvSpPr>
          <p:nvPr>
            <p:ph idx="1"/>
          </p:nvPr>
        </p:nvSpPr>
        <p:spPr>
          <a:xfrm>
            <a:off x="838200" y="1025236"/>
            <a:ext cx="10515600" cy="5151727"/>
          </a:xfrm>
        </p:spPr>
        <p:txBody>
          <a:bodyPr>
            <a:noAutofit/>
          </a:bodyPr>
          <a:lstStyle/>
          <a:p>
            <a:pPr>
              <a:lnSpc>
                <a:spcPct val="150000"/>
              </a:lnSpc>
            </a:pPr>
            <a:r>
              <a:rPr lang="es-CL" sz="2400" dirty="0">
                <a:solidFill>
                  <a:srgbClr val="211D1E"/>
                </a:solidFill>
                <a:latin typeface="gobCL"/>
              </a:rPr>
              <a:t>E</a:t>
            </a:r>
            <a:r>
              <a:rPr lang="es-CL" sz="2400" b="0" i="0" u="none" strike="noStrike" baseline="0" dirty="0">
                <a:solidFill>
                  <a:srgbClr val="211D1E"/>
                </a:solidFill>
                <a:latin typeface="gobCL"/>
              </a:rPr>
              <a:t>l niño y niña van adquiriendo cada vez más el control y dominio progresivo de todas las habilidades motoras que le permiten explorar y participar en sus entornos. Actúan con mayor independencia, participan en juegos grupales, se expresan oralmente, empleando estructuras oracionales simples. Al mismo tiempo, se esfuerzan por comprender el mundo que les rodea y elaboran sus propias explicaciones, comprenden y resuelven algunos problemas. La construcción de identidad, la afectividad y la relación con los demás, sigue este mismo patrón, desde una relación de apego del niño y niña en la etapa anterior, hacia los adultos significativos de quienes depende y que deciden por él, hacia una noción de sí cada vez más separada y diferenciada de ellos. </a:t>
            </a:r>
            <a:endParaRPr lang="es-CL" sz="2400" dirty="0"/>
          </a:p>
        </p:txBody>
      </p:sp>
    </p:spTree>
    <p:extLst>
      <p:ext uri="{BB962C8B-B14F-4D97-AF65-F5344CB8AC3E}">
        <p14:creationId xmlns:p14="http://schemas.microsoft.com/office/powerpoint/2010/main" val="322618147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346</TotalTime>
  <Words>847</Words>
  <Application>Microsoft Office PowerPoint</Application>
  <PresentationFormat>Panorámica</PresentationFormat>
  <Paragraphs>58</Paragraphs>
  <Slides>14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14</vt:i4>
      </vt:variant>
    </vt:vector>
  </HeadingPairs>
  <TitlesOfParts>
    <vt:vector size="20" baseType="lpstr">
      <vt:lpstr>Aptos</vt:lpstr>
      <vt:lpstr>Aptos Display</vt:lpstr>
      <vt:lpstr>Arial</vt:lpstr>
      <vt:lpstr>gobCL</vt:lpstr>
      <vt:lpstr>Open Sans</vt:lpstr>
      <vt:lpstr>Tema de Office</vt:lpstr>
      <vt:lpstr>Funcionamiento niveles Educación Parvularia </vt:lpstr>
      <vt:lpstr>Presentación de PowerPoint</vt:lpstr>
      <vt:lpstr>Presentación de PowerPoint</vt:lpstr>
      <vt:lpstr>Nivel sala cuna</vt:lpstr>
      <vt:lpstr>Saludo</vt:lpstr>
      <vt:lpstr>Sala Cuna</vt:lpstr>
      <vt:lpstr>Sala Cuna</vt:lpstr>
      <vt:lpstr>Sala Cuna</vt:lpstr>
      <vt:lpstr>Niveles medios</vt:lpstr>
      <vt:lpstr>Experiencia de aprendizaje</vt:lpstr>
      <vt:lpstr>Niveles de transición</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Christian Pavéz Mercado</dc:creator>
  <cp:lastModifiedBy>Christian Pavéz Mercado</cp:lastModifiedBy>
  <cp:revision>6</cp:revision>
  <dcterms:created xsi:type="dcterms:W3CDTF">2024-03-11T20:18:54Z</dcterms:created>
  <dcterms:modified xsi:type="dcterms:W3CDTF">2024-03-12T02:07:36Z</dcterms:modified>
</cp:coreProperties>
</file>