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sldIdLst>
    <p:sldId id="256" r:id="rId2"/>
    <p:sldId id="257" r:id="rId3"/>
    <p:sldId id="258" r:id="rId4"/>
    <p:sldId id="259" r:id="rId5"/>
    <p:sldId id="265" r:id="rId6"/>
    <p:sldId id="260" r:id="rId7"/>
    <p:sldId id="261" r:id="rId8"/>
    <p:sldId id="266" r:id="rId9"/>
    <p:sldId id="267" r:id="rId10"/>
    <p:sldId id="268" r:id="rId11"/>
    <p:sldId id="269" r:id="rId12"/>
    <p:sldId id="262" r:id="rId13"/>
    <p:sldId id="264" r:id="rId14"/>
    <p:sldId id="270" r:id="rId15"/>
    <p:sldId id="271" r:id="rId16"/>
    <p:sldId id="272" r:id="rId17"/>
    <p:sldId id="273" r:id="rId18"/>
    <p:sldId id="274" r:id="rId19"/>
    <p:sldId id="275" r:id="rId20"/>
    <p:sldId id="276" r:id="rId21"/>
    <p:sldId id="277" r:id="rId22"/>
    <p:sldId id="278"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EF23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780" y="54"/>
      </p:cViewPr>
      <p:guideLst/>
    </p:cSldViewPr>
  </p:slideViewPr>
  <p:notesTextViewPr>
    <p:cViewPr>
      <p:scale>
        <a:sx n="1" d="1"/>
        <a:sy n="1" d="1"/>
      </p:scale>
      <p:origin x="0" y="0"/>
    </p:cViewPr>
  </p:notesTextViewPr>
  <p:sorterViewPr>
    <p:cViewPr>
      <p:scale>
        <a:sx n="100" d="100"/>
        <a:sy n="100" d="100"/>
      </p:scale>
      <p:origin x="0" y="-403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F9E6CFA-1D61-43A4-AB69-CDC0242844CB}" type="datetimeFigureOut">
              <a:rPr lang="es-CL" smtClean="0"/>
              <a:t>03-04-2024</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C08AC681-3FDF-4498-8220-5CAC18034FCB}" type="slidenum">
              <a:rPr lang="es-CL" smtClean="0"/>
              <a:t>‹Nº›</a:t>
            </a:fld>
            <a:endParaRPr lang="es-CL"/>
          </a:p>
        </p:txBody>
      </p:sp>
    </p:spTree>
    <p:extLst>
      <p:ext uri="{BB962C8B-B14F-4D97-AF65-F5344CB8AC3E}">
        <p14:creationId xmlns:p14="http://schemas.microsoft.com/office/powerpoint/2010/main" val="39856756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F9E6CFA-1D61-43A4-AB69-CDC0242844CB}" type="datetimeFigureOut">
              <a:rPr lang="es-CL" smtClean="0"/>
              <a:t>03-04-2024</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C08AC681-3FDF-4498-8220-5CAC18034FCB}" type="slidenum">
              <a:rPr lang="es-CL" smtClean="0"/>
              <a:t>‹Nº›</a:t>
            </a:fld>
            <a:endParaRPr lang="es-CL"/>
          </a:p>
        </p:txBody>
      </p:sp>
    </p:spTree>
    <p:extLst>
      <p:ext uri="{BB962C8B-B14F-4D97-AF65-F5344CB8AC3E}">
        <p14:creationId xmlns:p14="http://schemas.microsoft.com/office/powerpoint/2010/main" val="30779207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F9E6CFA-1D61-43A4-AB69-CDC0242844CB}" type="datetimeFigureOut">
              <a:rPr lang="es-CL" smtClean="0"/>
              <a:t>03-04-2024</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C08AC681-3FDF-4498-8220-5CAC18034FCB}" type="slidenum">
              <a:rPr lang="es-CL" smtClean="0"/>
              <a:t>‹Nº›</a:t>
            </a:fld>
            <a:endParaRPr lang="es-CL"/>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805828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F9E6CFA-1D61-43A4-AB69-CDC0242844CB}" type="datetimeFigureOut">
              <a:rPr lang="es-CL" smtClean="0"/>
              <a:t>03-04-2024</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C08AC681-3FDF-4498-8220-5CAC18034FCB}" type="slidenum">
              <a:rPr lang="es-CL" smtClean="0"/>
              <a:t>‹Nº›</a:t>
            </a:fld>
            <a:endParaRPr lang="es-CL"/>
          </a:p>
        </p:txBody>
      </p:sp>
    </p:spTree>
    <p:extLst>
      <p:ext uri="{BB962C8B-B14F-4D97-AF65-F5344CB8AC3E}">
        <p14:creationId xmlns:p14="http://schemas.microsoft.com/office/powerpoint/2010/main" val="7153984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F9E6CFA-1D61-43A4-AB69-CDC0242844CB}" type="datetimeFigureOut">
              <a:rPr lang="es-CL" smtClean="0"/>
              <a:t>03-04-2024</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C08AC681-3FDF-4498-8220-5CAC18034FCB}" type="slidenum">
              <a:rPr lang="es-CL" smtClean="0"/>
              <a:t>‹Nº›</a:t>
            </a:fld>
            <a:endParaRPr lang="es-CL"/>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283257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F9E6CFA-1D61-43A4-AB69-CDC0242844CB}" type="datetimeFigureOut">
              <a:rPr lang="es-CL" smtClean="0"/>
              <a:t>03-04-2024</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C08AC681-3FDF-4498-8220-5CAC18034FCB}" type="slidenum">
              <a:rPr lang="es-CL" smtClean="0"/>
              <a:t>‹Nº›</a:t>
            </a:fld>
            <a:endParaRPr lang="es-CL"/>
          </a:p>
        </p:txBody>
      </p:sp>
    </p:spTree>
    <p:extLst>
      <p:ext uri="{BB962C8B-B14F-4D97-AF65-F5344CB8AC3E}">
        <p14:creationId xmlns:p14="http://schemas.microsoft.com/office/powerpoint/2010/main" val="30002343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F9E6CFA-1D61-43A4-AB69-CDC0242844CB}" type="datetimeFigureOut">
              <a:rPr lang="es-CL" smtClean="0"/>
              <a:t>03-04-2024</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C08AC681-3FDF-4498-8220-5CAC18034FCB}" type="slidenum">
              <a:rPr lang="es-CL" smtClean="0"/>
              <a:t>‹Nº›</a:t>
            </a:fld>
            <a:endParaRPr lang="es-CL"/>
          </a:p>
        </p:txBody>
      </p:sp>
    </p:spTree>
    <p:extLst>
      <p:ext uri="{BB962C8B-B14F-4D97-AF65-F5344CB8AC3E}">
        <p14:creationId xmlns:p14="http://schemas.microsoft.com/office/powerpoint/2010/main" val="21691861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F9E6CFA-1D61-43A4-AB69-CDC0242844CB}" type="datetimeFigureOut">
              <a:rPr lang="es-CL" smtClean="0"/>
              <a:t>03-04-2024</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C08AC681-3FDF-4498-8220-5CAC18034FCB}" type="slidenum">
              <a:rPr lang="es-CL" smtClean="0"/>
              <a:t>‹Nº›</a:t>
            </a:fld>
            <a:endParaRPr lang="es-CL"/>
          </a:p>
        </p:txBody>
      </p:sp>
    </p:spTree>
    <p:extLst>
      <p:ext uri="{BB962C8B-B14F-4D97-AF65-F5344CB8AC3E}">
        <p14:creationId xmlns:p14="http://schemas.microsoft.com/office/powerpoint/2010/main" val="25681853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F9E6CFA-1D61-43A4-AB69-CDC0242844CB}" type="datetimeFigureOut">
              <a:rPr lang="es-CL" smtClean="0"/>
              <a:t>03-04-2024</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C08AC681-3FDF-4498-8220-5CAC18034FCB}" type="slidenum">
              <a:rPr lang="es-CL" smtClean="0"/>
              <a:t>‹Nº›</a:t>
            </a:fld>
            <a:endParaRPr lang="es-CL"/>
          </a:p>
        </p:txBody>
      </p:sp>
    </p:spTree>
    <p:extLst>
      <p:ext uri="{BB962C8B-B14F-4D97-AF65-F5344CB8AC3E}">
        <p14:creationId xmlns:p14="http://schemas.microsoft.com/office/powerpoint/2010/main" val="2675085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F9E6CFA-1D61-43A4-AB69-CDC0242844CB}" type="datetimeFigureOut">
              <a:rPr lang="es-CL" smtClean="0"/>
              <a:t>03-04-2024</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C08AC681-3FDF-4498-8220-5CAC18034FCB}" type="slidenum">
              <a:rPr lang="es-CL" smtClean="0"/>
              <a:t>‹Nº›</a:t>
            </a:fld>
            <a:endParaRPr lang="es-CL"/>
          </a:p>
        </p:txBody>
      </p:sp>
    </p:spTree>
    <p:extLst>
      <p:ext uri="{BB962C8B-B14F-4D97-AF65-F5344CB8AC3E}">
        <p14:creationId xmlns:p14="http://schemas.microsoft.com/office/powerpoint/2010/main" val="554826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F9E6CFA-1D61-43A4-AB69-CDC0242844CB}" type="datetimeFigureOut">
              <a:rPr lang="es-CL" smtClean="0"/>
              <a:t>03-04-2024</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C08AC681-3FDF-4498-8220-5CAC18034FCB}" type="slidenum">
              <a:rPr lang="es-CL" smtClean="0"/>
              <a:t>‹Nº›</a:t>
            </a:fld>
            <a:endParaRPr lang="es-CL"/>
          </a:p>
        </p:txBody>
      </p:sp>
    </p:spTree>
    <p:extLst>
      <p:ext uri="{BB962C8B-B14F-4D97-AF65-F5344CB8AC3E}">
        <p14:creationId xmlns:p14="http://schemas.microsoft.com/office/powerpoint/2010/main" val="4083560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F9E6CFA-1D61-43A4-AB69-CDC0242844CB}" type="datetimeFigureOut">
              <a:rPr lang="es-CL" smtClean="0"/>
              <a:t>03-04-2024</a:t>
            </a:fld>
            <a:endParaRPr lang="es-CL"/>
          </a:p>
        </p:txBody>
      </p:sp>
      <p:sp>
        <p:nvSpPr>
          <p:cNvPr id="8" name="Footer Placeholder 7"/>
          <p:cNvSpPr>
            <a:spLocks noGrp="1"/>
          </p:cNvSpPr>
          <p:nvPr>
            <p:ph type="ftr" sz="quarter" idx="11"/>
          </p:nvPr>
        </p:nvSpPr>
        <p:spPr/>
        <p:txBody>
          <a:bodyPr/>
          <a:lstStyle/>
          <a:p>
            <a:endParaRPr lang="es-CL"/>
          </a:p>
        </p:txBody>
      </p:sp>
      <p:sp>
        <p:nvSpPr>
          <p:cNvPr id="9" name="Slide Number Placeholder 8"/>
          <p:cNvSpPr>
            <a:spLocks noGrp="1"/>
          </p:cNvSpPr>
          <p:nvPr>
            <p:ph type="sldNum" sz="quarter" idx="12"/>
          </p:nvPr>
        </p:nvSpPr>
        <p:spPr/>
        <p:txBody>
          <a:bodyPr/>
          <a:lstStyle/>
          <a:p>
            <a:fld id="{C08AC681-3FDF-4498-8220-5CAC18034FCB}" type="slidenum">
              <a:rPr lang="es-CL" smtClean="0"/>
              <a:t>‹Nº›</a:t>
            </a:fld>
            <a:endParaRPr lang="es-CL"/>
          </a:p>
        </p:txBody>
      </p:sp>
    </p:spTree>
    <p:extLst>
      <p:ext uri="{BB962C8B-B14F-4D97-AF65-F5344CB8AC3E}">
        <p14:creationId xmlns:p14="http://schemas.microsoft.com/office/powerpoint/2010/main" val="41314896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F9E6CFA-1D61-43A4-AB69-CDC0242844CB}" type="datetimeFigureOut">
              <a:rPr lang="es-CL" smtClean="0"/>
              <a:t>03-04-2024</a:t>
            </a:fld>
            <a:endParaRPr lang="es-CL"/>
          </a:p>
        </p:txBody>
      </p:sp>
      <p:sp>
        <p:nvSpPr>
          <p:cNvPr id="4" name="Footer Placeholder 3"/>
          <p:cNvSpPr>
            <a:spLocks noGrp="1"/>
          </p:cNvSpPr>
          <p:nvPr>
            <p:ph type="ftr" sz="quarter" idx="11"/>
          </p:nvPr>
        </p:nvSpPr>
        <p:spPr/>
        <p:txBody>
          <a:bodyPr/>
          <a:lstStyle/>
          <a:p>
            <a:endParaRPr lang="es-CL"/>
          </a:p>
        </p:txBody>
      </p:sp>
      <p:sp>
        <p:nvSpPr>
          <p:cNvPr id="5" name="Slide Number Placeholder 4"/>
          <p:cNvSpPr>
            <a:spLocks noGrp="1"/>
          </p:cNvSpPr>
          <p:nvPr>
            <p:ph type="sldNum" sz="quarter" idx="12"/>
          </p:nvPr>
        </p:nvSpPr>
        <p:spPr/>
        <p:txBody>
          <a:bodyPr/>
          <a:lstStyle/>
          <a:p>
            <a:fld id="{C08AC681-3FDF-4498-8220-5CAC18034FCB}" type="slidenum">
              <a:rPr lang="es-CL" smtClean="0"/>
              <a:t>‹Nº›</a:t>
            </a:fld>
            <a:endParaRPr lang="es-CL"/>
          </a:p>
        </p:txBody>
      </p:sp>
    </p:spTree>
    <p:extLst>
      <p:ext uri="{BB962C8B-B14F-4D97-AF65-F5344CB8AC3E}">
        <p14:creationId xmlns:p14="http://schemas.microsoft.com/office/powerpoint/2010/main" val="29150231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9E6CFA-1D61-43A4-AB69-CDC0242844CB}" type="datetimeFigureOut">
              <a:rPr lang="es-CL" smtClean="0"/>
              <a:t>03-04-2024</a:t>
            </a:fld>
            <a:endParaRPr lang="es-CL"/>
          </a:p>
        </p:txBody>
      </p:sp>
      <p:sp>
        <p:nvSpPr>
          <p:cNvPr id="3" name="Footer Placeholder 2"/>
          <p:cNvSpPr>
            <a:spLocks noGrp="1"/>
          </p:cNvSpPr>
          <p:nvPr>
            <p:ph type="ftr" sz="quarter" idx="11"/>
          </p:nvPr>
        </p:nvSpPr>
        <p:spPr/>
        <p:txBody>
          <a:bodyPr/>
          <a:lstStyle/>
          <a:p>
            <a:endParaRPr lang="es-CL"/>
          </a:p>
        </p:txBody>
      </p:sp>
      <p:sp>
        <p:nvSpPr>
          <p:cNvPr id="4" name="Slide Number Placeholder 3"/>
          <p:cNvSpPr>
            <a:spLocks noGrp="1"/>
          </p:cNvSpPr>
          <p:nvPr>
            <p:ph type="sldNum" sz="quarter" idx="12"/>
          </p:nvPr>
        </p:nvSpPr>
        <p:spPr/>
        <p:txBody>
          <a:bodyPr/>
          <a:lstStyle/>
          <a:p>
            <a:fld id="{C08AC681-3FDF-4498-8220-5CAC18034FCB}" type="slidenum">
              <a:rPr lang="es-CL" smtClean="0"/>
              <a:t>‹Nº›</a:t>
            </a:fld>
            <a:endParaRPr lang="es-CL"/>
          </a:p>
        </p:txBody>
      </p:sp>
    </p:spTree>
    <p:extLst>
      <p:ext uri="{BB962C8B-B14F-4D97-AF65-F5344CB8AC3E}">
        <p14:creationId xmlns:p14="http://schemas.microsoft.com/office/powerpoint/2010/main" val="2010432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F9E6CFA-1D61-43A4-AB69-CDC0242844CB}" type="datetimeFigureOut">
              <a:rPr lang="es-CL" smtClean="0"/>
              <a:t>03-04-2024</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C08AC681-3FDF-4498-8220-5CAC18034FCB}" type="slidenum">
              <a:rPr lang="es-CL" smtClean="0"/>
              <a:t>‹Nº›</a:t>
            </a:fld>
            <a:endParaRPr lang="es-CL"/>
          </a:p>
        </p:txBody>
      </p:sp>
    </p:spTree>
    <p:extLst>
      <p:ext uri="{BB962C8B-B14F-4D97-AF65-F5344CB8AC3E}">
        <p14:creationId xmlns:p14="http://schemas.microsoft.com/office/powerpoint/2010/main" val="637931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F9E6CFA-1D61-43A4-AB69-CDC0242844CB}" type="datetimeFigureOut">
              <a:rPr lang="es-CL" smtClean="0"/>
              <a:t>03-04-2024</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C08AC681-3FDF-4498-8220-5CAC18034FCB}" type="slidenum">
              <a:rPr lang="es-CL" smtClean="0"/>
              <a:t>‹Nº›</a:t>
            </a:fld>
            <a:endParaRPr lang="es-CL"/>
          </a:p>
        </p:txBody>
      </p:sp>
    </p:spTree>
    <p:extLst>
      <p:ext uri="{BB962C8B-B14F-4D97-AF65-F5344CB8AC3E}">
        <p14:creationId xmlns:p14="http://schemas.microsoft.com/office/powerpoint/2010/main" val="714757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F9E6CFA-1D61-43A4-AB69-CDC0242844CB}" type="datetimeFigureOut">
              <a:rPr lang="es-CL" smtClean="0"/>
              <a:t>03-04-2024</a:t>
            </a:fld>
            <a:endParaRPr lang="es-CL"/>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CL"/>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C08AC681-3FDF-4498-8220-5CAC18034FCB}" type="slidenum">
              <a:rPr lang="es-CL" smtClean="0"/>
              <a:t>‹Nº›</a:t>
            </a:fld>
            <a:endParaRPr lang="es-CL"/>
          </a:p>
        </p:txBody>
      </p:sp>
    </p:spTree>
    <p:extLst>
      <p:ext uri="{BB962C8B-B14F-4D97-AF65-F5344CB8AC3E}">
        <p14:creationId xmlns:p14="http://schemas.microsoft.com/office/powerpoint/2010/main" val="136293127"/>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45B78F4-D8BB-27DC-E580-E097D11FB849}"/>
              </a:ext>
            </a:extLst>
          </p:cNvPr>
          <p:cNvSpPr>
            <a:spLocks noGrp="1"/>
          </p:cNvSpPr>
          <p:nvPr>
            <p:ph type="ctrTitle"/>
          </p:nvPr>
        </p:nvSpPr>
        <p:spPr/>
        <p:txBody>
          <a:bodyPr/>
          <a:lstStyle/>
          <a:p>
            <a:r>
              <a:rPr lang="es-MX" sz="9600" dirty="0"/>
              <a:t>Estética</a:t>
            </a:r>
            <a:endParaRPr lang="es-CL" sz="9600" dirty="0"/>
          </a:p>
        </p:txBody>
      </p:sp>
    </p:spTree>
    <p:extLst>
      <p:ext uri="{BB962C8B-B14F-4D97-AF65-F5344CB8AC3E}">
        <p14:creationId xmlns:p14="http://schemas.microsoft.com/office/powerpoint/2010/main" val="18573996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1C001E5-6847-48D6-9AC6-FB94B3CE7944}"/>
              </a:ext>
            </a:extLst>
          </p:cNvPr>
          <p:cNvSpPr>
            <a:spLocks noGrp="1"/>
          </p:cNvSpPr>
          <p:nvPr>
            <p:ph type="title"/>
          </p:nvPr>
        </p:nvSpPr>
        <p:spPr>
          <a:xfrm>
            <a:off x="0" y="609600"/>
            <a:ext cx="9919855" cy="1320800"/>
          </a:xfrm>
        </p:spPr>
        <p:txBody>
          <a:bodyPr>
            <a:noAutofit/>
          </a:bodyPr>
          <a:lstStyle/>
          <a:p>
            <a:r>
              <a:rPr lang="es-MX" sz="4600" dirty="0"/>
              <a:t>Teoría de la inferencia inconsciente</a:t>
            </a:r>
            <a:br>
              <a:rPr lang="es-MX" sz="4800" dirty="0"/>
            </a:br>
            <a:endParaRPr lang="es-CL" sz="4800" dirty="0"/>
          </a:p>
        </p:txBody>
      </p:sp>
      <p:sp>
        <p:nvSpPr>
          <p:cNvPr id="3" name="Marcador de contenido 2">
            <a:extLst>
              <a:ext uri="{FF2B5EF4-FFF2-40B4-BE49-F238E27FC236}">
                <a16:creationId xmlns:a16="http://schemas.microsoft.com/office/drawing/2014/main" id="{61367F96-6097-AA8B-A462-2EE99A32816C}"/>
              </a:ext>
            </a:extLst>
          </p:cNvPr>
          <p:cNvSpPr>
            <a:spLocks noGrp="1"/>
          </p:cNvSpPr>
          <p:nvPr>
            <p:ph idx="1"/>
          </p:nvPr>
        </p:nvSpPr>
        <p:spPr>
          <a:xfrm>
            <a:off x="0" y="1828800"/>
            <a:ext cx="10086109" cy="4348163"/>
          </a:xfrm>
        </p:spPr>
        <p:txBody>
          <a:bodyPr>
            <a:normAutofit/>
          </a:bodyPr>
          <a:lstStyle/>
          <a:p>
            <a:r>
              <a:rPr lang="es-MX" sz="4800" dirty="0"/>
              <a:t>Esta teoría sugiere que la percepción visual es el resultado de una combinación de estímulos visuales y expectativas previas.</a:t>
            </a:r>
            <a:endParaRPr lang="es-CL" sz="4800" dirty="0"/>
          </a:p>
        </p:txBody>
      </p:sp>
    </p:spTree>
    <p:extLst>
      <p:ext uri="{BB962C8B-B14F-4D97-AF65-F5344CB8AC3E}">
        <p14:creationId xmlns:p14="http://schemas.microsoft.com/office/powerpoint/2010/main" val="27115709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A99250B-FCB2-7E3D-ACDB-0F6E1D0767B9}"/>
              </a:ext>
            </a:extLst>
          </p:cNvPr>
          <p:cNvSpPr>
            <a:spLocks noGrp="1"/>
          </p:cNvSpPr>
          <p:nvPr>
            <p:ph type="title"/>
          </p:nvPr>
        </p:nvSpPr>
        <p:spPr>
          <a:xfrm>
            <a:off x="-1" y="609600"/>
            <a:ext cx="9822873" cy="1320800"/>
          </a:xfrm>
        </p:spPr>
        <p:txBody>
          <a:bodyPr>
            <a:noAutofit/>
          </a:bodyPr>
          <a:lstStyle/>
          <a:p>
            <a:r>
              <a:rPr lang="es-MX" sz="4600" dirty="0"/>
              <a:t>Teoría del procesamiento jerárquico</a:t>
            </a:r>
            <a:endParaRPr lang="es-CL" sz="4600" dirty="0"/>
          </a:p>
        </p:txBody>
      </p:sp>
      <p:sp>
        <p:nvSpPr>
          <p:cNvPr id="3" name="Marcador de contenido 2">
            <a:extLst>
              <a:ext uri="{FF2B5EF4-FFF2-40B4-BE49-F238E27FC236}">
                <a16:creationId xmlns:a16="http://schemas.microsoft.com/office/drawing/2014/main" id="{DE2A7739-5635-6212-4EC0-112167C1F0FD}"/>
              </a:ext>
            </a:extLst>
          </p:cNvPr>
          <p:cNvSpPr>
            <a:spLocks noGrp="1"/>
          </p:cNvSpPr>
          <p:nvPr>
            <p:ph idx="1"/>
          </p:nvPr>
        </p:nvSpPr>
        <p:spPr>
          <a:xfrm>
            <a:off x="152400" y="1558977"/>
            <a:ext cx="10293927" cy="4617986"/>
          </a:xfrm>
        </p:spPr>
        <p:txBody>
          <a:bodyPr>
            <a:normAutofit/>
          </a:bodyPr>
          <a:lstStyle/>
          <a:p>
            <a:r>
              <a:rPr lang="es-MX" sz="4800" dirty="0"/>
              <a:t>Esta teoría postula que la percepción visual de procesa de manera secuencial, combinando elementos visuales básicos para formar representaciones más elaboradas y significativas. </a:t>
            </a:r>
            <a:endParaRPr lang="es-CL" sz="4800" dirty="0"/>
          </a:p>
        </p:txBody>
      </p:sp>
    </p:spTree>
    <p:extLst>
      <p:ext uri="{BB962C8B-B14F-4D97-AF65-F5344CB8AC3E}">
        <p14:creationId xmlns:p14="http://schemas.microsoft.com/office/powerpoint/2010/main" val="5225237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EF29968-D5C9-9376-C22B-CE325937AF74}"/>
              </a:ext>
            </a:extLst>
          </p:cNvPr>
          <p:cNvSpPr>
            <a:spLocks noGrp="1"/>
          </p:cNvSpPr>
          <p:nvPr>
            <p:ph type="title"/>
          </p:nvPr>
        </p:nvSpPr>
        <p:spPr>
          <a:xfrm>
            <a:off x="0" y="609600"/>
            <a:ext cx="9559636" cy="1320800"/>
          </a:xfrm>
        </p:spPr>
        <p:txBody>
          <a:bodyPr>
            <a:noAutofit/>
          </a:bodyPr>
          <a:lstStyle/>
          <a:p>
            <a:r>
              <a:rPr lang="es-MX" sz="4400" dirty="0"/>
              <a:t>¿Cómo influye la estética en la forma en que percibimos el mundo?</a:t>
            </a:r>
            <a:endParaRPr lang="es-CL" sz="4400" dirty="0"/>
          </a:p>
        </p:txBody>
      </p:sp>
      <p:sp>
        <p:nvSpPr>
          <p:cNvPr id="3" name="Marcador de contenido 2">
            <a:extLst>
              <a:ext uri="{FF2B5EF4-FFF2-40B4-BE49-F238E27FC236}">
                <a16:creationId xmlns:a16="http://schemas.microsoft.com/office/drawing/2014/main" id="{47E4590E-92CA-50DE-A65B-978A80FF698C}"/>
              </a:ext>
            </a:extLst>
          </p:cNvPr>
          <p:cNvSpPr>
            <a:spLocks noGrp="1"/>
          </p:cNvSpPr>
          <p:nvPr>
            <p:ph idx="1"/>
          </p:nvPr>
        </p:nvSpPr>
        <p:spPr>
          <a:xfrm>
            <a:off x="677334" y="2507673"/>
            <a:ext cx="9173248" cy="4087091"/>
          </a:xfrm>
        </p:spPr>
        <p:txBody>
          <a:bodyPr>
            <a:normAutofit/>
          </a:bodyPr>
          <a:lstStyle/>
          <a:p>
            <a:r>
              <a:rPr lang="es-MX" sz="2400" dirty="0"/>
              <a:t>La estética nos hace más sensibles a la belleza, la armonía y la calidad estética en nuestro entorno, influye en la forma en que interpretamos y comprendemos nuestro entorno, nos ayuda a dar sentido y significado a nuestro entorno, puede influir en nuestro estado de ánimo y bienestar emocional.</a:t>
            </a:r>
          </a:p>
          <a:p>
            <a:r>
              <a:rPr lang="es-MX" sz="2400" dirty="0"/>
              <a:t>A través de nuestras preferencias estéticas y gustos artísticos, expresamos nuestra individualidad, valores y creencias, así como nuestra pertenencia a una determinada comunidad o grupo social. </a:t>
            </a:r>
            <a:endParaRPr lang="es-CL" sz="2400" dirty="0"/>
          </a:p>
        </p:txBody>
      </p:sp>
    </p:spTree>
    <p:extLst>
      <p:ext uri="{BB962C8B-B14F-4D97-AF65-F5344CB8AC3E}">
        <p14:creationId xmlns:p14="http://schemas.microsoft.com/office/powerpoint/2010/main" val="19744738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45D7356-647A-55E1-9FE4-493E21BD9844}"/>
              </a:ext>
            </a:extLst>
          </p:cNvPr>
          <p:cNvSpPr>
            <a:spLocks noGrp="1"/>
          </p:cNvSpPr>
          <p:nvPr>
            <p:ph type="title"/>
          </p:nvPr>
        </p:nvSpPr>
        <p:spPr>
          <a:xfrm>
            <a:off x="110835" y="609600"/>
            <a:ext cx="10086109" cy="1320800"/>
          </a:xfrm>
        </p:spPr>
        <p:txBody>
          <a:bodyPr>
            <a:normAutofit/>
          </a:bodyPr>
          <a:lstStyle/>
          <a:p>
            <a:r>
              <a:rPr lang="es-MX" sz="4000" dirty="0"/>
              <a:t>Relación entre estética y percepción visual</a:t>
            </a:r>
            <a:endParaRPr lang="es-CL" sz="4000" dirty="0"/>
          </a:p>
        </p:txBody>
      </p:sp>
      <p:sp>
        <p:nvSpPr>
          <p:cNvPr id="3" name="Marcador de contenido 2">
            <a:extLst>
              <a:ext uri="{FF2B5EF4-FFF2-40B4-BE49-F238E27FC236}">
                <a16:creationId xmlns:a16="http://schemas.microsoft.com/office/drawing/2014/main" id="{7D7586D3-C12B-8508-AC53-81B3805D8AC6}"/>
              </a:ext>
            </a:extLst>
          </p:cNvPr>
          <p:cNvSpPr>
            <a:spLocks noGrp="1"/>
          </p:cNvSpPr>
          <p:nvPr>
            <p:ph idx="1"/>
          </p:nvPr>
        </p:nvSpPr>
        <p:spPr>
          <a:xfrm>
            <a:off x="838200" y="1648691"/>
            <a:ext cx="10515600" cy="4528272"/>
          </a:xfrm>
        </p:spPr>
        <p:txBody>
          <a:bodyPr>
            <a:normAutofit lnSpcReduction="10000"/>
          </a:bodyPr>
          <a:lstStyle/>
          <a:p>
            <a:r>
              <a:rPr lang="es-MX" sz="2000" dirty="0"/>
              <a:t>1. Interpretación de la belleza:</a:t>
            </a:r>
          </a:p>
          <a:p>
            <a:pPr lvl="1"/>
            <a:r>
              <a:rPr lang="es-MX" sz="2000" dirty="0"/>
              <a:t>La estética se relaciona estrechamente con nuestra percepción de la belleza y armonía en el mundo visual.</a:t>
            </a:r>
          </a:p>
          <a:p>
            <a:pPr marL="457200" lvl="1" indent="0">
              <a:buNone/>
            </a:pPr>
            <a:endParaRPr lang="es-MX" sz="2000" dirty="0"/>
          </a:p>
          <a:p>
            <a:r>
              <a:rPr lang="es-CL" sz="2000" dirty="0"/>
              <a:t>2. Organización perceptual: </a:t>
            </a:r>
          </a:p>
          <a:p>
            <a:pPr lvl="1"/>
            <a:r>
              <a:rPr lang="es-CL" sz="2000" dirty="0"/>
              <a:t>Influye en la forma en que organizamos y procesamos la información visual, como la proporción, el equilibrio y la armonía, guían nuestra percepción visual.</a:t>
            </a:r>
          </a:p>
          <a:p>
            <a:pPr lvl="1"/>
            <a:endParaRPr lang="es-CL" sz="2000" dirty="0"/>
          </a:p>
          <a:p>
            <a:r>
              <a:rPr lang="es-CL" sz="2000" dirty="0"/>
              <a:t>3. Emoción y respuesta:</a:t>
            </a:r>
          </a:p>
          <a:p>
            <a:pPr lvl="1"/>
            <a:r>
              <a:rPr lang="es-MX" sz="2000" dirty="0"/>
              <a:t>La belleza, la originalidad y la creatividad en el arte y en el diseño estimulan nuestras emociones y generan una respuesta emocional que enriquece nuestra experiencia estética.</a:t>
            </a:r>
          </a:p>
        </p:txBody>
      </p:sp>
    </p:spTree>
    <p:extLst>
      <p:ext uri="{BB962C8B-B14F-4D97-AF65-F5344CB8AC3E}">
        <p14:creationId xmlns:p14="http://schemas.microsoft.com/office/powerpoint/2010/main" val="14552126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781162E1-8729-082D-A993-A48B7C97F868}"/>
              </a:ext>
            </a:extLst>
          </p:cNvPr>
          <p:cNvSpPr>
            <a:spLocks noGrp="1"/>
          </p:cNvSpPr>
          <p:nvPr>
            <p:ph idx="1"/>
          </p:nvPr>
        </p:nvSpPr>
        <p:spPr>
          <a:xfrm>
            <a:off x="838200" y="674557"/>
            <a:ext cx="10515600" cy="5502406"/>
          </a:xfrm>
        </p:spPr>
        <p:txBody>
          <a:bodyPr>
            <a:normAutofit/>
          </a:bodyPr>
          <a:lstStyle/>
          <a:p>
            <a:r>
              <a:rPr lang="es-MX" sz="2800" dirty="0"/>
              <a:t>4. Construcción de significados:</a:t>
            </a:r>
          </a:p>
          <a:p>
            <a:pPr lvl="1"/>
            <a:r>
              <a:rPr lang="es-MX" sz="2800" dirty="0"/>
              <a:t>Contribuye a la construcción de significados en nuestra percepción visual, le damos sentido y valor a las imágenes, objetos, enriqueciendo nuestra comprensión del mundo.</a:t>
            </a:r>
          </a:p>
          <a:p>
            <a:pPr lvl="1"/>
            <a:endParaRPr lang="es-MX" sz="2800" dirty="0"/>
          </a:p>
          <a:p>
            <a:r>
              <a:rPr lang="es-MX" sz="2800" dirty="0"/>
              <a:t>5. Influencia en la atención y la memoria:</a:t>
            </a:r>
          </a:p>
          <a:p>
            <a:pPr lvl="1"/>
            <a:r>
              <a:rPr lang="es-MX" sz="2800" dirty="0"/>
              <a:t>Puede influir en nuestra atención y memoria visual, los estímulos visuales estéticamente atractivos tienden a captar nuestra atención de manera más efectiva y a ser recordados con mayor facilidad.</a:t>
            </a:r>
            <a:endParaRPr lang="es-CL" sz="2800" dirty="0"/>
          </a:p>
        </p:txBody>
      </p:sp>
    </p:spTree>
    <p:extLst>
      <p:ext uri="{BB962C8B-B14F-4D97-AF65-F5344CB8AC3E}">
        <p14:creationId xmlns:p14="http://schemas.microsoft.com/office/powerpoint/2010/main" val="10380608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64ED2CFC-6659-DEFF-E237-40FE2C0FA00A}"/>
              </a:ext>
            </a:extLst>
          </p:cNvPr>
          <p:cNvSpPr>
            <a:spLocks noGrp="1"/>
          </p:cNvSpPr>
          <p:nvPr>
            <p:ph type="title"/>
          </p:nvPr>
        </p:nvSpPr>
        <p:spPr/>
        <p:txBody>
          <a:bodyPr>
            <a:noAutofit/>
          </a:bodyPr>
          <a:lstStyle/>
          <a:p>
            <a:r>
              <a:rPr lang="es-MX" sz="4800" dirty="0"/>
              <a:t>Importancia de la estética en la confección del material didáctico</a:t>
            </a:r>
            <a:endParaRPr lang="es-CL" sz="4800" dirty="0"/>
          </a:p>
        </p:txBody>
      </p:sp>
    </p:spTree>
    <p:extLst>
      <p:ext uri="{BB962C8B-B14F-4D97-AF65-F5344CB8AC3E}">
        <p14:creationId xmlns:p14="http://schemas.microsoft.com/office/powerpoint/2010/main" val="25204133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a:extLst>
              <a:ext uri="{FF2B5EF4-FFF2-40B4-BE49-F238E27FC236}">
                <a16:creationId xmlns:a16="http://schemas.microsoft.com/office/drawing/2014/main" id="{3D4EC431-20A2-49B8-4237-9374FA26961F}"/>
              </a:ext>
            </a:extLst>
          </p:cNvPr>
          <p:cNvSpPr>
            <a:spLocks noGrp="1"/>
          </p:cNvSpPr>
          <p:nvPr>
            <p:ph idx="1"/>
          </p:nvPr>
        </p:nvSpPr>
        <p:spPr>
          <a:xfrm>
            <a:off x="838200" y="623455"/>
            <a:ext cx="10515600" cy="5553508"/>
          </a:xfrm>
        </p:spPr>
        <p:txBody>
          <a:bodyPr>
            <a:noAutofit/>
          </a:bodyPr>
          <a:lstStyle/>
          <a:p>
            <a:r>
              <a:rPr lang="es-MX" sz="4000" dirty="0"/>
              <a:t>La estética desempeña un papel fundamental en la creación de material didáctico, ya que puede influir significativamente en la efectividad del proceso de enseñanza-aprendizaje.</a:t>
            </a:r>
          </a:p>
          <a:p>
            <a:r>
              <a:rPr lang="es-MX" sz="4000" dirty="0"/>
              <a:t>A continuación, se presentan algunas razones que destacan la importancia de la estética en la confección de material didáctico:</a:t>
            </a:r>
          </a:p>
        </p:txBody>
      </p:sp>
    </p:spTree>
    <p:extLst>
      <p:ext uri="{BB962C8B-B14F-4D97-AF65-F5344CB8AC3E}">
        <p14:creationId xmlns:p14="http://schemas.microsoft.com/office/powerpoint/2010/main" val="17249024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77A988-4BF7-8CE8-F1D4-9DDCE12449BC}"/>
              </a:ext>
            </a:extLst>
          </p:cNvPr>
          <p:cNvSpPr>
            <a:spLocks noGrp="1"/>
          </p:cNvSpPr>
          <p:nvPr>
            <p:ph type="title"/>
          </p:nvPr>
        </p:nvSpPr>
        <p:spPr/>
        <p:txBody>
          <a:bodyPr>
            <a:normAutofit/>
          </a:bodyPr>
          <a:lstStyle/>
          <a:p>
            <a:r>
              <a:rPr lang="es-MX" sz="4800" dirty="0"/>
              <a:t>1. Atracción visual</a:t>
            </a:r>
            <a:endParaRPr lang="es-CL" sz="4800" dirty="0"/>
          </a:p>
        </p:txBody>
      </p:sp>
      <p:sp>
        <p:nvSpPr>
          <p:cNvPr id="3" name="Marcador de contenido 2">
            <a:extLst>
              <a:ext uri="{FF2B5EF4-FFF2-40B4-BE49-F238E27FC236}">
                <a16:creationId xmlns:a16="http://schemas.microsoft.com/office/drawing/2014/main" id="{6D9E1FAB-D67C-53C8-08C0-5B4C3A578186}"/>
              </a:ext>
            </a:extLst>
          </p:cNvPr>
          <p:cNvSpPr>
            <a:spLocks noGrp="1"/>
          </p:cNvSpPr>
          <p:nvPr>
            <p:ph idx="1"/>
          </p:nvPr>
        </p:nvSpPr>
        <p:spPr/>
        <p:txBody>
          <a:bodyPr>
            <a:normAutofit/>
          </a:bodyPr>
          <a:lstStyle/>
          <a:p>
            <a:r>
              <a:rPr lang="es-MX" sz="3600" dirty="0"/>
              <a:t>Un material didáctico con un diseño atractivo y visualmente agradable puede captar la atención de los estudiantes de manera más efectiva, manteniendo su interés y motivación durante el proceso de aprendizaje.</a:t>
            </a:r>
          </a:p>
          <a:p>
            <a:pPr marL="0" indent="0">
              <a:buNone/>
            </a:pPr>
            <a:endParaRPr lang="es-CL" sz="3600" dirty="0"/>
          </a:p>
        </p:txBody>
      </p:sp>
    </p:spTree>
    <p:extLst>
      <p:ext uri="{BB962C8B-B14F-4D97-AF65-F5344CB8AC3E}">
        <p14:creationId xmlns:p14="http://schemas.microsoft.com/office/powerpoint/2010/main" val="37480652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689B6A6-759A-8BA4-7230-5ABE3C422BB3}"/>
              </a:ext>
            </a:extLst>
          </p:cNvPr>
          <p:cNvSpPr>
            <a:spLocks noGrp="1"/>
          </p:cNvSpPr>
          <p:nvPr>
            <p:ph type="title"/>
          </p:nvPr>
        </p:nvSpPr>
        <p:spPr/>
        <p:txBody>
          <a:bodyPr>
            <a:normAutofit/>
          </a:bodyPr>
          <a:lstStyle/>
          <a:p>
            <a:r>
              <a:rPr lang="es-MX" sz="4000" dirty="0"/>
              <a:t>2. Facilita la comprensión</a:t>
            </a:r>
            <a:endParaRPr lang="es-CL" sz="4000" dirty="0"/>
          </a:p>
        </p:txBody>
      </p:sp>
      <p:sp>
        <p:nvSpPr>
          <p:cNvPr id="3" name="Marcador de contenido 2">
            <a:extLst>
              <a:ext uri="{FF2B5EF4-FFF2-40B4-BE49-F238E27FC236}">
                <a16:creationId xmlns:a16="http://schemas.microsoft.com/office/drawing/2014/main" id="{46B14FF6-F746-8A56-856C-47B0EFA9ABB6}"/>
              </a:ext>
            </a:extLst>
          </p:cNvPr>
          <p:cNvSpPr>
            <a:spLocks noGrp="1"/>
          </p:cNvSpPr>
          <p:nvPr>
            <p:ph idx="1"/>
          </p:nvPr>
        </p:nvSpPr>
        <p:spPr/>
        <p:txBody>
          <a:bodyPr>
            <a:normAutofit/>
          </a:bodyPr>
          <a:lstStyle/>
          <a:p>
            <a:r>
              <a:rPr lang="es-MX" sz="3600" dirty="0"/>
              <a:t>Un diseño cuidadoso y estéticamente agradable puede ayudar a organizar la información de manera más clara y comprensible para los estudiantes, facilitando la asimilación de conceptos y la retención de la información. </a:t>
            </a:r>
            <a:endParaRPr lang="es-CL" sz="3600" dirty="0"/>
          </a:p>
        </p:txBody>
      </p:sp>
    </p:spTree>
    <p:extLst>
      <p:ext uri="{BB962C8B-B14F-4D97-AF65-F5344CB8AC3E}">
        <p14:creationId xmlns:p14="http://schemas.microsoft.com/office/powerpoint/2010/main" val="37424412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4520AC-B1BB-48A5-8A4E-57E46E2DEC0E}"/>
              </a:ext>
            </a:extLst>
          </p:cNvPr>
          <p:cNvSpPr>
            <a:spLocks noGrp="1"/>
          </p:cNvSpPr>
          <p:nvPr>
            <p:ph type="title"/>
          </p:nvPr>
        </p:nvSpPr>
        <p:spPr/>
        <p:txBody>
          <a:bodyPr/>
          <a:lstStyle/>
          <a:p>
            <a:r>
              <a:rPr lang="es-MX" dirty="0"/>
              <a:t>3. </a:t>
            </a:r>
            <a:r>
              <a:rPr lang="es-MX" sz="4800" dirty="0"/>
              <a:t>Fomenta la creatividad</a:t>
            </a:r>
            <a:endParaRPr lang="es-CL" sz="4800" dirty="0"/>
          </a:p>
        </p:txBody>
      </p:sp>
      <p:sp>
        <p:nvSpPr>
          <p:cNvPr id="3" name="Marcador de contenido 2">
            <a:extLst>
              <a:ext uri="{FF2B5EF4-FFF2-40B4-BE49-F238E27FC236}">
                <a16:creationId xmlns:a16="http://schemas.microsoft.com/office/drawing/2014/main" id="{114F25C9-98D6-1116-38CA-2F4BF8A42D89}"/>
              </a:ext>
            </a:extLst>
          </p:cNvPr>
          <p:cNvSpPr>
            <a:spLocks noGrp="1"/>
          </p:cNvSpPr>
          <p:nvPr>
            <p:ph idx="1"/>
          </p:nvPr>
        </p:nvSpPr>
        <p:spPr>
          <a:xfrm>
            <a:off x="0" y="1828800"/>
            <a:ext cx="9274002" cy="4212562"/>
          </a:xfrm>
        </p:spPr>
        <p:txBody>
          <a:bodyPr>
            <a:noAutofit/>
          </a:bodyPr>
          <a:lstStyle/>
          <a:p>
            <a:r>
              <a:rPr lang="es-MX" sz="4000" dirty="0"/>
              <a:t>Un material didáctico bien diseñado puede estimular la creatividad de los estudiantes, alentar la exploración y el pensamiento crítico y promover un ambiente de aprendizaje más dinámico y participativo.</a:t>
            </a:r>
            <a:endParaRPr lang="es-CL" sz="4000" dirty="0"/>
          </a:p>
        </p:txBody>
      </p:sp>
    </p:spTree>
    <p:extLst>
      <p:ext uri="{BB962C8B-B14F-4D97-AF65-F5344CB8AC3E}">
        <p14:creationId xmlns:p14="http://schemas.microsoft.com/office/powerpoint/2010/main" val="1837194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4BF1571-90D4-106B-1112-1A96AD71DD9D}"/>
              </a:ext>
            </a:extLst>
          </p:cNvPr>
          <p:cNvSpPr>
            <a:spLocks noGrp="1"/>
          </p:cNvSpPr>
          <p:nvPr>
            <p:ph type="title"/>
          </p:nvPr>
        </p:nvSpPr>
        <p:spPr/>
        <p:txBody>
          <a:bodyPr>
            <a:normAutofit/>
          </a:bodyPr>
          <a:lstStyle/>
          <a:p>
            <a:r>
              <a:rPr lang="es-MX" sz="4800" dirty="0"/>
              <a:t>Objetivo de la clase</a:t>
            </a:r>
            <a:endParaRPr lang="es-CL" sz="4800" dirty="0"/>
          </a:p>
        </p:txBody>
      </p:sp>
      <p:sp>
        <p:nvSpPr>
          <p:cNvPr id="3" name="Marcador de contenido 2">
            <a:extLst>
              <a:ext uri="{FF2B5EF4-FFF2-40B4-BE49-F238E27FC236}">
                <a16:creationId xmlns:a16="http://schemas.microsoft.com/office/drawing/2014/main" id="{ABEC3D15-F2C5-ACA2-49AD-E6B5560EECEA}"/>
              </a:ext>
            </a:extLst>
          </p:cNvPr>
          <p:cNvSpPr>
            <a:spLocks noGrp="1"/>
          </p:cNvSpPr>
          <p:nvPr>
            <p:ph idx="1"/>
          </p:nvPr>
        </p:nvSpPr>
        <p:spPr>
          <a:xfrm>
            <a:off x="677334" y="1702191"/>
            <a:ext cx="8596668" cy="4339171"/>
          </a:xfrm>
        </p:spPr>
        <p:txBody>
          <a:bodyPr>
            <a:normAutofit/>
          </a:bodyPr>
          <a:lstStyle/>
          <a:p>
            <a:r>
              <a:rPr lang="es-MX" sz="4000" dirty="0"/>
              <a:t>Comprender </a:t>
            </a:r>
            <a:r>
              <a:rPr lang="es-CL" sz="4000" dirty="0"/>
              <a:t>los conceptos básicos de la estética y su importancia en el arte y la cultura.</a:t>
            </a:r>
          </a:p>
          <a:p>
            <a:pPr marL="0" indent="0">
              <a:buNone/>
            </a:pPr>
            <a:endParaRPr lang="es-CL" sz="4000" dirty="0"/>
          </a:p>
          <a:p>
            <a:r>
              <a:rPr lang="es-CL" sz="4000" dirty="0"/>
              <a:t>Explorar la relación entre la estética y la percepción visual.</a:t>
            </a:r>
            <a:endParaRPr lang="es-MX" sz="4000" dirty="0"/>
          </a:p>
        </p:txBody>
      </p:sp>
    </p:spTree>
    <p:extLst>
      <p:ext uri="{BB962C8B-B14F-4D97-AF65-F5344CB8AC3E}">
        <p14:creationId xmlns:p14="http://schemas.microsoft.com/office/powerpoint/2010/main" val="28738511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1975CE8-E220-0AA3-6D9E-8924C4ADBF16}"/>
              </a:ext>
            </a:extLst>
          </p:cNvPr>
          <p:cNvSpPr>
            <a:spLocks noGrp="1"/>
          </p:cNvSpPr>
          <p:nvPr>
            <p:ph type="title"/>
          </p:nvPr>
        </p:nvSpPr>
        <p:spPr/>
        <p:txBody>
          <a:bodyPr>
            <a:normAutofit/>
          </a:bodyPr>
          <a:lstStyle/>
          <a:p>
            <a:r>
              <a:rPr lang="es-MX" sz="4800" dirty="0"/>
              <a:t>4. Refuerza la identidad visual</a:t>
            </a:r>
            <a:endParaRPr lang="es-CL" sz="4800" dirty="0"/>
          </a:p>
        </p:txBody>
      </p:sp>
      <p:sp>
        <p:nvSpPr>
          <p:cNvPr id="3" name="Marcador de contenido 2">
            <a:extLst>
              <a:ext uri="{FF2B5EF4-FFF2-40B4-BE49-F238E27FC236}">
                <a16:creationId xmlns:a16="http://schemas.microsoft.com/office/drawing/2014/main" id="{3EE5BE43-8912-C0D8-F01E-B5AD3018FFE4}"/>
              </a:ext>
            </a:extLst>
          </p:cNvPr>
          <p:cNvSpPr>
            <a:spLocks noGrp="1"/>
          </p:cNvSpPr>
          <p:nvPr>
            <p:ph idx="1"/>
          </p:nvPr>
        </p:nvSpPr>
        <p:spPr>
          <a:xfrm>
            <a:off x="677334" y="1787237"/>
            <a:ext cx="8596668" cy="4254126"/>
          </a:xfrm>
        </p:spPr>
        <p:txBody>
          <a:bodyPr>
            <a:noAutofit/>
          </a:bodyPr>
          <a:lstStyle/>
          <a:p>
            <a:r>
              <a:rPr lang="es-MX" sz="3600" dirty="0"/>
              <a:t>La estética en el material didáctico puede contribuir a fortalecer la identidad visual de una institución educativa, un programa de estudios o un proyecto específico, creando cohesión y coherencia en la comunicación visual,</a:t>
            </a:r>
            <a:endParaRPr lang="es-CL" sz="3600" dirty="0"/>
          </a:p>
        </p:txBody>
      </p:sp>
    </p:spTree>
    <p:extLst>
      <p:ext uri="{BB962C8B-B14F-4D97-AF65-F5344CB8AC3E}">
        <p14:creationId xmlns:p14="http://schemas.microsoft.com/office/powerpoint/2010/main" val="15451918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AAB267C-3DBC-FCC8-770D-BC3FB1D82ED8}"/>
              </a:ext>
            </a:extLst>
          </p:cNvPr>
          <p:cNvSpPr>
            <a:spLocks noGrp="1"/>
          </p:cNvSpPr>
          <p:nvPr>
            <p:ph type="title"/>
          </p:nvPr>
        </p:nvSpPr>
        <p:spPr>
          <a:xfrm>
            <a:off x="138545" y="609600"/>
            <a:ext cx="9656619" cy="1320800"/>
          </a:xfrm>
        </p:spPr>
        <p:txBody>
          <a:bodyPr>
            <a:noAutofit/>
          </a:bodyPr>
          <a:lstStyle/>
          <a:p>
            <a:r>
              <a:rPr lang="es-MX" sz="4400" dirty="0"/>
              <a:t>5. Genera una experiencia memorable</a:t>
            </a:r>
            <a:endParaRPr lang="es-CL" sz="4400" dirty="0"/>
          </a:p>
        </p:txBody>
      </p:sp>
      <p:sp>
        <p:nvSpPr>
          <p:cNvPr id="3" name="Marcador de contenido 2">
            <a:extLst>
              <a:ext uri="{FF2B5EF4-FFF2-40B4-BE49-F238E27FC236}">
                <a16:creationId xmlns:a16="http://schemas.microsoft.com/office/drawing/2014/main" id="{24F2F702-9E74-EF64-A513-6FA91616ECD4}"/>
              </a:ext>
            </a:extLst>
          </p:cNvPr>
          <p:cNvSpPr>
            <a:spLocks noGrp="1"/>
          </p:cNvSpPr>
          <p:nvPr>
            <p:ph idx="1"/>
          </p:nvPr>
        </p:nvSpPr>
        <p:spPr/>
        <p:txBody>
          <a:bodyPr>
            <a:normAutofit/>
          </a:bodyPr>
          <a:lstStyle/>
          <a:p>
            <a:r>
              <a:rPr lang="es-MX" sz="4000" dirty="0"/>
              <a:t>Un diseño estéticamente atractivo puede hacer que el material didáctico sea más memorable para los estudiantes, favoreciendo la retención de la información y el aprendizaje a largo plazo. </a:t>
            </a:r>
            <a:endParaRPr lang="es-CL" sz="4000" dirty="0"/>
          </a:p>
        </p:txBody>
      </p:sp>
    </p:spTree>
    <p:extLst>
      <p:ext uri="{BB962C8B-B14F-4D97-AF65-F5344CB8AC3E}">
        <p14:creationId xmlns:p14="http://schemas.microsoft.com/office/powerpoint/2010/main" val="3350089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C582CA-3A94-208D-31C2-4C0438105143}"/>
              </a:ext>
            </a:extLst>
          </p:cNvPr>
          <p:cNvSpPr>
            <a:spLocks noGrp="1"/>
          </p:cNvSpPr>
          <p:nvPr>
            <p:ph type="title"/>
          </p:nvPr>
        </p:nvSpPr>
        <p:spPr/>
        <p:txBody>
          <a:bodyPr>
            <a:normAutofit/>
          </a:bodyPr>
          <a:lstStyle/>
          <a:p>
            <a:r>
              <a:rPr lang="es-MX" sz="4800" dirty="0"/>
              <a:t>Resumen</a:t>
            </a:r>
            <a:endParaRPr lang="es-CL" sz="4800" dirty="0"/>
          </a:p>
        </p:txBody>
      </p:sp>
      <p:sp>
        <p:nvSpPr>
          <p:cNvPr id="3" name="Marcador de contenido 2">
            <a:extLst>
              <a:ext uri="{FF2B5EF4-FFF2-40B4-BE49-F238E27FC236}">
                <a16:creationId xmlns:a16="http://schemas.microsoft.com/office/drawing/2014/main" id="{1BEE2F62-0E12-EC98-C25B-493E5543B651}"/>
              </a:ext>
            </a:extLst>
          </p:cNvPr>
          <p:cNvSpPr>
            <a:spLocks noGrp="1"/>
          </p:cNvSpPr>
          <p:nvPr>
            <p:ph idx="1"/>
          </p:nvPr>
        </p:nvSpPr>
        <p:spPr>
          <a:xfrm>
            <a:off x="677334" y="1704109"/>
            <a:ext cx="8596668" cy="4337253"/>
          </a:xfrm>
        </p:spPr>
        <p:txBody>
          <a:bodyPr>
            <a:normAutofit/>
          </a:bodyPr>
          <a:lstStyle/>
          <a:p>
            <a:r>
              <a:rPr lang="es-MX" sz="2800" dirty="0"/>
              <a:t>La estética en la confección de material didáctico no sólo contribuye a mejorar la apariencia visual del material, sino que también puede potenciar la efectividad del proceso de enseñanza-aprendizaje al facilitar la comprensión</a:t>
            </a:r>
            <a:r>
              <a:rPr lang="es-MX" sz="2800"/>
              <a:t>, mantiene </a:t>
            </a:r>
            <a:r>
              <a:rPr lang="es-MX" sz="2800" dirty="0"/>
              <a:t>la atención de los estudiantes, fomentar la creatividad y generar una experiencia de aprendizaje más significativa y memorable.</a:t>
            </a:r>
            <a:endParaRPr lang="es-CL" sz="2800" dirty="0"/>
          </a:p>
        </p:txBody>
      </p:sp>
    </p:spTree>
    <p:extLst>
      <p:ext uri="{BB962C8B-B14F-4D97-AF65-F5344CB8AC3E}">
        <p14:creationId xmlns:p14="http://schemas.microsoft.com/office/powerpoint/2010/main" val="2973284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53DC41-3FB4-3663-DAE1-29B548AEB874}"/>
              </a:ext>
            </a:extLst>
          </p:cNvPr>
          <p:cNvSpPr>
            <a:spLocks noGrp="1"/>
          </p:cNvSpPr>
          <p:nvPr>
            <p:ph type="title"/>
          </p:nvPr>
        </p:nvSpPr>
        <p:spPr/>
        <p:txBody>
          <a:bodyPr/>
          <a:lstStyle/>
          <a:p>
            <a:r>
              <a:rPr lang="es-MX" sz="4800" dirty="0"/>
              <a:t>Definición</a:t>
            </a:r>
            <a:r>
              <a:rPr lang="es-MX" dirty="0"/>
              <a:t>:</a:t>
            </a:r>
            <a:endParaRPr lang="es-CL" dirty="0"/>
          </a:p>
        </p:txBody>
      </p:sp>
      <p:sp>
        <p:nvSpPr>
          <p:cNvPr id="3" name="Marcador de contenido 2">
            <a:extLst>
              <a:ext uri="{FF2B5EF4-FFF2-40B4-BE49-F238E27FC236}">
                <a16:creationId xmlns:a16="http://schemas.microsoft.com/office/drawing/2014/main" id="{01D14B63-C9F1-0FC5-34B0-F3C4C9A2EDD0}"/>
              </a:ext>
            </a:extLst>
          </p:cNvPr>
          <p:cNvSpPr>
            <a:spLocks noGrp="1"/>
          </p:cNvSpPr>
          <p:nvPr>
            <p:ph idx="1"/>
          </p:nvPr>
        </p:nvSpPr>
        <p:spPr>
          <a:xfrm>
            <a:off x="677334" y="1688123"/>
            <a:ext cx="8596668" cy="4353239"/>
          </a:xfrm>
        </p:spPr>
        <p:txBody>
          <a:bodyPr>
            <a:normAutofit/>
          </a:bodyPr>
          <a:lstStyle/>
          <a:p>
            <a:r>
              <a:rPr lang="es-MX" sz="4000" dirty="0"/>
              <a:t>Es una rama de la filosofía que se dedica al estudio de la percepción de la belleza, el arte y la apreciación de lo que es considerado estéticamente agradable o armonioso.</a:t>
            </a:r>
          </a:p>
          <a:p>
            <a:pPr marL="0" indent="0">
              <a:buNone/>
            </a:pPr>
            <a:endParaRPr lang="es-CL" sz="4000" dirty="0"/>
          </a:p>
        </p:txBody>
      </p:sp>
    </p:spTree>
    <p:extLst>
      <p:ext uri="{BB962C8B-B14F-4D97-AF65-F5344CB8AC3E}">
        <p14:creationId xmlns:p14="http://schemas.microsoft.com/office/powerpoint/2010/main" val="4512001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1498912-962C-E8EE-F03B-3709A573F095}"/>
              </a:ext>
            </a:extLst>
          </p:cNvPr>
          <p:cNvSpPr>
            <a:spLocks noGrp="1"/>
          </p:cNvSpPr>
          <p:nvPr>
            <p:ph type="title"/>
          </p:nvPr>
        </p:nvSpPr>
        <p:spPr>
          <a:xfrm>
            <a:off x="227167" y="286043"/>
            <a:ext cx="9324795" cy="1320800"/>
          </a:xfrm>
        </p:spPr>
        <p:txBody>
          <a:bodyPr>
            <a:noAutofit/>
          </a:bodyPr>
          <a:lstStyle/>
          <a:p>
            <a:r>
              <a:rPr lang="es-MX" sz="4000" dirty="0"/>
              <a:t>Importancia de la estética y la cultura</a:t>
            </a:r>
            <a:endParaRPr lang="es-CL" sz="4000" dirty="0"/>
          </a:p>
        </p:txBody>
      </p:sp>
      <p:sp>
        <p:nvSpPr>
          <p:cNvPr id="3" name="Marcador de contenido 2">
            <a:extLst>
              <a:ext uri="{FF2B5EF4-FFF2-40B4-BE49-F238E27FC236}">
                <a16:creationId xmlns:a16="http://schemas.microsoft.com/office/drawing/2014/main" id="{79936425-0A21-6E53-967E-132704279E60}"/>
              </a:ext>
            </a:extLst>
          </p:cNvPr>
          <p:cNvSpPr>
            <a:spLocks noGrp="1"/>
          </p:cNvSpPr>
          <p:nvPr>
            <p:ph idx="1"/>
          </p:nvPr>
        </p:nvSpPr>
        <p:spPr>
          <a:xfrm>
            <a:off x="677333" y="1491175"/>
            <a:ext cx="9521743" cy="4550187"/>
          </a:xfrm>
        </p:spPr>
        <p:txBody>
          <a:bodyPr>
            <a:noAutofit/>
          </a:bodyPr>
          <a:lstStyle/>
          <a:p>
            <a:r>
              <a:rPr lang="es-MX" sz="2800" dirty="0"/>
              <a:t>Estos son 2 aspectos fundamentales en la vida de las personas y en el desarrollo de la sociedad en su conjunto. </a:t>
            </a:r>
          </a:p>
          <a:p>
            <a:pPr marL="0" indent="0">
              <a:buNone/>
            </a:pPr>
            <a:endParaRPr lang="es-MX" sz="2800" dirty="0"/>
          </a:p>
          <a:p>
            <a:r>
              <a:rPr lang="es-MX" sz="2800" dirty="0"/>
              <a:t>A continuación, veremos algunos aspectos:</a:t>
            </a:r>
          </a:p>
          <a:p>
            <a:pPr lvl="1"/>
            <a:r>
              <a:rPr lang="es-CL" sz="2800" dirty="0"/>
              <a:t>Expresión personal y colectiva: Permiten a las personas expresar su identidad, valores, emociones y pensamientos a través de diversas formas artísticas como la pintura, la música, la literatura, la danza, entre otras.</a:t>
            </a:r>
          </a:p>
        </p:txBody>
      </p:sp>
    </p:spTree>
    <p:extLst>
      <p:ext uri="{BB962C8B-B14F-4D97-AF65-F5344CB8AC3E}">
        <p14:creationId xmlns:p14="http://schemas.microsoft.com/office/powerpoint/2010/main" val="2167502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03170F31-F05A-8D47-CC1D-EE603E57EAF4}"/>
              </a:ext>
            </a:extLst>
          </p:cNvPr>
          <p:cNvSpPr>
            <a:spLocks noGrp="1"/>
          </p:cNvSpPr>
          <p:nvPr>
            <p:ph idx="1"/>
          </p:nvPr>
        </p:nvSpPr>
        <p:spPr>
          <a:xfrm>
            <a:off x="838200" y="689548"/>
            <a:ext cx="10515600" cy="5487415"/>
          </a:xfrm>
        </p:spPr>
        <p:txBody>
          <a:bodyPr>
            <a:normAutofit/>
          </a:bodyPr>
          <a:lstStyle/>
          <a:p>
            <a:r>
              <a:rPr lang="es-MX" sz="2800" dirty="0"/>
              <a:t>Patrimonio cultural: A través de su preservación y promoción, se conserva la memoria histórica, se fortalece la identidad cultural y se promueve el respeto por la diversidad cultural.</a:t>
            </a:r>
          </a:p>
          <a:p>
            <a:endParaRPr lang="es-MX" sz="2800" dirty="0"/>
          </a:p>
          <a:p>
            <a:r>
              <a:rPr lang="es-MX" sz="2800" dirty="0"/>
              <a:t>Desarrollo personal y social: La apreciación de la estética y la participación en actividades culturales contribuyen al desarrollo personal de las personas, estimulando la creatividad, la sensibilidad, el pensamiento crítico y la empatía. Así mismo, fomentan la cohesión social, el diálogo intercultural y la inclusión, promoviendo el entendimiento mutuo y la convivencia pacífica.</a:t>
            </a:r>
            <a:endParaRPr lang="es-CL" sz="2800" dirty="0"/>
          </a:p>
        </p:txBody>
      </p:sp>
    </p:spTree>
    <p:extLst>
      <p:ext uri="{BB962C8B-B14F-4D97-AF65-F5344CB8AC3E}">
        <p14:creationId xmlns:p14="http://schemas.microsoft.com/office/powerpoint/2010/main" val="3257546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4C1B38-0192-41A0-E86A-D7E8BA1B6788}"/>
              </a:ext>
            </a:extLst>
          </p:cNvPr>
          <p:cNvSpPr>
            <a:spLocks noGrp="1"/>
          </p:cNvSpPr>
          <p:nvPr>
            <p:ph type="title"/>
          </p:nvPr>
        </p:nvSpPr>
        <p:spPr/>
        <p:txBody>
          <a:bodyPr>
            <a:noAutofit/>
          </a:bodyPr>
          <a:lstStyle/>
          <a:p>
            <a:r>
              <a:rPr lang="es-MX" sz="8000" dirty="0"/>
              <a:t>Estética y percepción visual</a:t>
            </a:r>
            <a:endParaRPr lang="es-CL" sz="8000" dirty="0"/>
          </a:p>
        </p:txBody>
      </p:sp>
    </p:spTree>
    <p:extLst>
      <p:ext uri="{BB962C8B-B14F-4D97-AF65-F5344CB8AC3E}">
        <p14:creationId xmlns:p14="http://schemas.microsoft.com/office/powerpoint/2010/main" val="12768524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06F1A7A-BF86-84E4-C3EB-F750E279D3E1}"/>
              </a:ext>
            </a:extLst>
          </p:cNvPr>
          <p:cNvSpPr>
            <a:spLocks noGrp="1"/>
          </p:cNvSpPr>
          <p:nvPr>
            <p:ph type="title"/>
          </p:nvPr>
        </p:nvSpPr>
        <p:spPr>
          <a:xfrm>
            <a:off x="275551" y="221673"/>
            <a:ext cx="9145539" cy="1052945"/>
          </a:xfrm>
        </p:spPr>
        <p:txBody>
          <a:bodyPr>
            <a:noAutofit/>
          </a:bodyPr>
          <a:lstStyle/>
          <a:p>
            <a:r>
              <a:rPr lang="es-MX" sz="4800" dirty="0"/>
              <a:t>Teoría sobre la percepción visual</a:t>
            </a:r>
            <a:endParaRPr lang="es-CL" sz="4800" dirty="0"/>
          </a:p>
        </p:txBody>
      </p:sp>
      <p:sp>
        <p:nvSpPr>
          <p:cNvPr id="5" name="Marcador de contenido 4">
            <a:extLst>
              <a:ext uri="{FF2B5EF4-FFF2-40B4-BE49-F238E27FC236}">
                <a16:creationId xmlns:a16="http://schemas.microsoft.com/office/drawing/2014/main" id="{C783E94D-7808-6E96-9CD9-1EA141458C83}"/>
              </a:ext>
            </a:extLst>
          </p:cNvPr>
          <p:cNvSpPr>
            <a:spLocks noGrp="1"/>
          </p:cNvSpPr>
          <p:nvPr>
            <p:ph idx="1"/>
          </p:nvPr>
        </p:nvSpPr>
        <p:spPr>
          <a:xfrm>
            <a:off x="128463" y="1274618"/>
            <a:ext cx="10248592" cy="5361709"/>
          </a:xfrm>
        </p:spPr>
        <p:txBody>
          <a:bodyPr>
            <a:noAutofit/>
          </a:bodyPr>
          <a:lstStyle/>
          <a:p>
            <a:r>
              <a:rPr lang="es-MX" sz="2800" dirty="0"/>
              <a:t>Es un campo de estudio que se enfoca en comprender cómo percibimos e interpretamos la información visual que recibimos a través de nuestros ojos.</a:t>
            </a:r>
          </a:p>
          <a:p>
            <a:endParaRPr lang="es-MX" sz="2800" dirty="0"/>
          </a:p>
          <a:p>
            <a:r>
              <a:rPr lang="es-MX" sz="2800" dirty="0"/>
              <a:t>4 principales teorías para explicar cómo funciona este proceso:</a:t>
            </a:r>
          </a:p>
          <a:p>
            <a:pPr lvl="1"/>
            <a:r>
              <a:rPr lang="es-MX" sz="2800" dirty="0"/>
              <a:t>1.- Teoría de la Gestalt</a:t>
            </a:r>
          </a:p>
          <a:p>
            <a:pPr lvl="1"/>
            <a:r>
              <a:rPr lang="es-MX" sz="2800" dirty="0"/>
              <a:t>2.- Teoría de la percepción directa</a:t>
            </a:r>
          </a:p>
          <a:p>
            <a:pPr lvl="1"/>
            <a:r>
              <a:rPr lang="es-MX" sz="2800" dirty="0"/>
              <a:t>3.- Teoría de la inferencia inconsciente</a:t>
            </a:r>
          </a:p>
          <a:p>
            <a:pPr lvl="1"/>
            <a:r>
              <a:rPr lang="es-MX" sz="2800" dirty="0"/>
              <a:t>4.- Teoría del procesamiento jerárquico</a:t>
            </a:r>
            <a:endParaRPr lang="es-CL" sz="2800" dirty="0"/>
          </a:p>
        </p:txBody>
      </p:sp>
    </p:spTree>
    <p:extLst>
      <p:ext uri="{BB962C8B-B14F-4D97-AF65-F5344CB8AC3E}">
        <p14:creationId xmlns:p14="http://schemas.microsoft.com/office/powerpoint/2010/main" val="40627945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6D05E5C-AE73-5E2D-AEC1-4B2390034A54}"/>
              </a:ext>
            </a:extLst>
          </p:cNvPr>
          <p:cNvSpPr>
            <a:spLocks noGrp="1"/>
          </p:cNvSpPr>
          <p:nvPr>
            <p:ph type="title"/>
          </p:nvPr>
        </p:nvSpPr>
        <p:spPr>
          <a:xfrm>
            <a:off x="497225" y="279970"/>
            <a:ext cx="8596668" cy="1320800"/>
          </a:xfrm>
        </p:spPr>
        <p:txBody>
          <a:bodyPr>
            <a:noAutofit/>
          </a:bodyPr>
          <a:lstStyle/>
          <a:p>
            <a:r>
              <a:rPr lang="es-MX" sz="4800" dirty="0"/>
              <a:t>Teoría de la Gestalt</a:t>
            </a:r>
            <a:br>
              <a:rPr lang="es-MX" sz="4800" dirty="0"/>
            </a:br>
            <a:endParaRPr lang="es-CL" sz="4800" dirty="0"/>
          </a:p>
        </p:txBody>
      </p:sp>
      <p:sp>
        <p:nvSpPr>
          <p:cNvPr id="3" name="Marcador de contenido 2">
            <a:extLst>
              <a:ext uri="{FF2B5EF4-FFF2-40B4-BE49-F238E27FC236}">
                <a16:creationId xmlns:a16="http://schemas.microsoft.com/office/drawing/2014/main" id="{2BC4072B-F8F5-7223-FF54-755F52E69B66}"/>
              </a:ext>
            </a:extLst>
          </p:cNvPr>
          <p:cNvSpPr>
            <a:spLocks noGrp="1"/>
          </p:cNvSpPr>
          <p:nvPr>
            <p:ph idx="1"/>
          </p:nvPr>
        </p:nvSpPr>
        <p:spPr>
          <a:xfrm>
            <a:off x="0" y="1364104"/>
            <a:ext cx="10280073" cy="4812858"/>
          </a:xfrm>
        </p:spPr>
        <p:txBody>
          <a:bodyPr/>
          <a:lstStyle/>
          <a:p>
            <a:r>
              <a:rPr lang="es-MX" sz="2800" dirty="0"/>
              <a:t>Desarrollada a principios del siglo XX, se centra en la idea que percibimos el mundo de forma organizada y estructurada y no como partes independientes.</a:t>
            </a:r>
          </a:p>
          <a:p>
            <a:endParaRPr lang="es-MX" dirty="0"/>
          </a:p>
          <a:p>
            <a:endParaRPr lang="es-CL" dirty="0"/>
          </a:p>
        </p:txBody>
      </p:sp>
      <p:pic>
        <p:nvPicPr>
          <p:cNvPr id="1026" name="Picture 2" descr="Centro Argentino de Psicología Interdisciplinario CAPI - La Teoría #Gestalt  son una serie de teorías de la percepción visual fundada por un grupo de  psicólogos alemanes, Max Weithimer, Wolfgang Köhler y Kurt">
            <a:extLst>
              <a:ext uri="{FF2B5EF4-FFF2-40B4-BE49-F238E27FC236}">
                <a16:creationId xmlns:a16="http://schemas.microsoft.com/office/drawing/2014/main" id="{78895F72-F744-1736-AC2B-1FE3EDE728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5178" y="3053043"/>
            <a:ext cx="6682337" cy="35249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76877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EF904F-0C95-891C-7B46-CD452D6EA980}"/>
              </a:ext>
            </a:extLst>
          </p:cNvPr>
          <p:cNvSpPr>
            <a:spLocks noGrp="1"/>
          </p:cNvSpPr>
          <p:nvPr>
            <p:ph type="title"/>
          </p:nvPr>
        </p:nvSpPr>
        <p:spPr>
          <a:xfrm>
            <a:off x="346364" y="609600"/>
            <a:ext cx="8927638" cy="1320800"/>
          </a:xfrm>
        </p:spPr>
        <p:txBody>
          <a:bodyPr>
            <a:noAutofit/>
          </a:bodyPr>
          <a:lstStyle/>
          <a:p>
            <a:r>
              <a:rPr lang="es-MX" sz="4800" dirty="0"/>
              <a:t>Teoría de la percepción directa</a:t>
            </a:r>
            <a:endParaRPr lang="es-CL" sz="4800" dirty="0"/>
          </a:p>
        </p:txBody>
      </p:sp>
      <p:sp>
        <p:nvSpPr>
          <p:cNvPr id="3" name="Marcador de contenido 2">
            <a:extLst>
              <a:ext uri="{FF2B5EF4-FFF2-40B4-BE49-F238E27FC236}">
                <a16:creationId xmlns:a16="http://schemas.microsoft.com/office/drawing/2014/main" id="{CBE351C0-DA5C-179C-A21A-34A7F861F242}"/>
              </a:ext>
            </a:extLst>
          </p:cNvPr>
          <p:cNvSpPr>
            <a:spLocks noGrp="1"/>
          </p:cNvSpPr>
          <p:nvPr>
            <p:ph idx="1"/>
          </p:nvPr>
        </p:nvSpPr>
        <p:spPr>
          <a:xfrm>
            <a:off x="0" y="2119745"/>
            <a:ext cx="10349345" cy="4057218"/>
          </a:xfrm>
        </p:spPr>
        <p:txBody>
          <a:bodyPr>
            <a:normAutofit/>
          </a:bodyPr>
          <a:lstStyle/>
          <a:p>
            <a:r>
              <a:rPr lang="es-MX" sz="4000" dirty="0"/>
              <a:t>Esta teoría sostiene que percibimos el mundo de manera directa, sin necesidad de procesamiento mental adicional. Según esta perspectiva, el cerebro es capaz de extraer información directamente de los estímulos visuales.</a:t>
            </a:r>
            <a:endParaRPr lang="es-CL" sz="4000" dirty="0"/>
          </a:p>
        </p:txBody>
      </p:sp>
    </p:spTree>
    <p:extLst>
      <p:ext uri="{BB962C8B-B14F-4D97-AF65-F5344CB8AC3E}">
        <p14:creationId xmlns:p14="http://schemas.microsoft.com/office/powerpoint/2010/main" val="344911920"/>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148</TotalTime>
  <Words>1011</Words>
  <Application>Microsoft Office PowerPoint</Application>
  <PresentationFormat>Panorámica</PresentationFormat>
  <Paragraphs>64</Paragraphs>
  <Slides>22</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22</vt:i4>
      </vt:variant>
    </vt:vector>
  </HeadingPairs>
  <TitlesOfParts>
    <vt:vector size="26" baseType="lpstr">
      <vt:lpstr>Arial</vt:lpstr>
      <vt:lpstr>Trebuchet MS</vt:lpstr>
      <vt:lpstr>Wingdings 3</vt:lpstr>
      <vt:lpstr>Faceta</vt:lpstr>
      <vt:lpstr>Estética</vt:lpstr>
      <vt:lpstr>Objetivo de la clase</vt:lpstr>
      <vt:lpstr>Definición:</vt:lpstr>
      <vt:lpstr>Importancia de la estética y la cultura</vt:lpstr>
      <vt:lpstr>Presentación de PowerPoint</vt:lpstr>
      <vt:lpstr>Estética y percepción visual</vt:lpstr>
      <vt:lpstr>Teoría sobre la percepción visual</vt:lpstr>
      <vt:lpstr>Teoría de la Gestalt </vt:lpstr>
      <vt:lpstr>Teoría de la percepción directa</vt:lpstr>
      <vt:lpstr>Teoría de la inferencia inconsciente </vt:lpstr>
      <vt:lpstr>Teoría del procesamiento jerárquico</vt:lpstr>
      <vt:lpstr>¿Cómo influye la estética en la forma en que percibimos el mundo?</vt:lpstr>
      <vt:lpstr>Relación entre estética y percepción visual</vt:lpstr>
      <vt:lpstr>Presentación de PowerPoint</vt:lpstr>
      <vt:lpstr>Importancia de la estética en la confección del material didáctico</vt:lpstr>
      <vt:lpstr>Presentación de PowerPoint</vt:lpstr>
      <vt:lpstr>1. Atracción visual</vt:lpstr>
      <vt:lpstr>2. Facilita la comprensión</vt:lpstr>
      <vt:lpstr>3. Fomenta la creatividad</vt:lpstr>
      <vt:lpstr>4. Refuerza la identidad visual</vt:lpstr>
      <vt:lpstr>5. Genera una experiencia memorable</vt:lpstr>
      <vt:lpstr>Resumen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Estética</dc:title>
  <dc:creator>Christian Pavéz Mercado</dc:creator>
  <cp:lastModifiedBy>Christian Pavéz Mercado</cp:lastModifiedBy>
  <cp:revision>6</cp:revision>
  <dcterms:created xsi:type="dcterms:W3CDTF">2024-04-03T23:42:07Z</dcterms:created>
  <dcterms:modified xsi:type="dcterms:W3CDTF">2024-04-04T02:10:52Z</dcterms:modified>
</cp:coreProperties>
</file>