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Lst>
  <p:sldSz cx="18288000" cy="10287000"/>
  <p:notesSz cx="6858000" cy="9144000"/>
  <p:embeddedFontLst>
    <p:embeddedFont>
      <p:font typeface="More Sugar" charset="1" panose="00000000000000000000"/>
      <p:regular r:id="rId13"/>
    </p:embeddedFont>
    <p:embeddedFont>
      <p:font typeface="Marykate" charset="1" panose="00000000000000000000"/>
      <p:regular r:id="rId14"/>
    </p:embeddedFont>
    <p:embeddedFont>
      <p:font typeface="Gochi Hand" charset="1" panose="00000000000000000000"/>
      <p:regular r:id="rId15"/>
    </p:embeddedFont>
    <p:embeddedFont>
      <p:font typeface="Roboto Bold" charset="1" panose="02000000000000000000"/>
      <p:regular r:id="rId16"/>
    </p:embeddedFont>
    <p:embeddedFont>
      <p:font typeface="Roboto" charset="1" panose="02000000000000000000"/>
      <p:regular r:id="rId17"/>
    </p:embeddedFont>
    <p:embeddedFont>
      <p:font typeface="Inter Medium" charset="1" panose="02000503000000020004"/>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12.pn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6.svg" Type="http://schemas.openxmlformats.org/officeDocument/2006/relationships/image"/><Relationship Id="rId11" Target="../media/image27.png" Type="http://schemas.openxmlformats.org/officeDocument/2006/relationships/image"/><Relationship Id="rId12" Target="../media/image28.svg" Type="http://schemas.openxmlformats.org/officeDocument/2006/relationships/image"/><Relationship Id="rId2" Target="../media/image1.jpeg" Type="http://schemas.openxmlformats.org/officeDocument/2006/relationships/image"/><Relationship Id="rId3" Target="../media/image19.jpeg" Type="http://schemas.openxmlformats.org/officeDocument/2006/relationships/image"/><Relationship Id="rId4" Target="../media/image20.png" Type="http://schemas.openxmlformats.org/officeDocument/2006/relationships/image"/><Relationship Id="rId5" Target="../media/image21.png" Type="http://schemas.openxmlformats.org/officeDocument/2006/relationships/image"/><Relationship Id="rId6" Target="../media/image22.svg" Type="http://schemas.openxmlformats.org/officeDocument/2006/relationships/image"/><Relationship Id="rId7" Target="../media/image23.png" Type="http://schemas.openxmlformats.org/officeDocument/2006/relationships/image"/><Relationship Id="rId8" Target="../media/image24.png" Type="http://schemas.openxmlformats.org/officeDocument/2006/relationships/image"/><Relationship Id="rId9" Target="../media/image2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9.png" Type="http://schemas.openxmlformats.org/officeDocument/2006/relationships/image"/><Relationship Id="rId4" Target="../media/image30.sv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9.png" Type="http://schemas.openxmlformats.org/officeDocument/2006/relationships/image"/><Relationship Id="rId11" Target="../media/image40.svg" Type="http://schemas.openxmlformats.org/officeDocument/2006/relationships/image"/><Relationship Id="rId2" Target="../media/image31.png" Type="http://schemas.openxmlformats.org/officeDocument/2006/relationships/image"/><Relationship Id="rId3" Target="../media/image32.svg" Type="http://schemas.openxmlformats.org/officeDocument/2006/relationships/image"/><Relationship Id="rId4" Target="../media/image33.png" Type="http://schemas.openxmlformats.org/officeDocument/2006/relationships/image"/><Relationship Id="rId5" Target="../media/image34.svg" Type="http://schemas.openxmlformats.org/officeDocument/2006/relationships/image"/><Relationship Id="rId6" Target="../media/image35.png" Type="http://schemas.openxmlformats.org/officeDocument/2006/relationships/image"/><Relationship Id="rId7" Target="../media/image36.svg" Type="http://schemas.openxmlformats.org/officeDocument/2006/relationships/image"/><Relationship Id="rId8" Target="../media/image37.png" Type="http://schemas.openxmlformats.org/officeDocument/2006/relationships/image"/><Relationship Id="rId9" Target="../media/image38.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1.png" Type="http://schemas.openxmlformats.org/officeDocument/2006/relationships/image"/><Relationship Id="rId3" Target="../media/image42.svg" Type="http://schemas.openxmlformats.org/officeDocument/2006/relationships/image"/><Relationship Id="rId4" Target="../media/image43.png" Type="http://schemas.openxmlformats.org/officeDocument/2006/relationships/image"/><Relationship Id="rId5" Target="../media/image44.svg" Type="http://schemas.openxmlformats.org/officeDocument/2006/relationships/image"/><Relationship Id="rId6" Target="../media/image45.png" Type="http://schemas.openxmlformats.org/officeDocument/2006/relationships/image"/><Relationship Id="rId7" Target="../media/image46.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1.png" Type="http://schemas.openxmlformats.org/officeDocument/2006/relationships/image"/><Relationship Id="rId3" Target="../media/image42.svg" Type="http://schemas.openxmlformats.org/officeDocument/2006/relationships/image"/><Relationship Id="rId4" Target="../media/image43.png" Type="http://schemas.openxmlformats.org/officeDocument/2006/relationships/image"/><Relationship Id="rId5" Target="../media/image44.svg" Type="http://schemas.openxmlformats.org/officeDocument/2006/relationships/image"/><Relationship Id="rId6" Target="../media/image45.png" Type="http://schemas.openxmlformats.org/officeDocument/2006/relationships/image"/><Relationship Id="rId7" Target="../media/image46.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602" t="-57800" r="-15182" b="-87979"/>
            </a:stretch>
          </a:blipFill>
        </p:spPr>
      </p:sp>
      <p:sp>
        <p:nvSpPr>
          <p:cNvPr name="Freeform 3" id="3"/>
          <p:cNvSpPr/>
          <p:nvPr/>
        </p:nvSpPr>
        <p:spPr>
          <a:xfrm flipH="false" flipV="false" rot="-64852">
            <a:off x="1496013" y="1552576"/>
            <a:ext cx="14900442" cy="6231094"/>
          </a:xfrm>
          <a:custGeom>
            <a:avLst/>
            <a:gdLst/>
            <a:ahLst/>
            <a:cxnLst/>
            <a:rect r="r" b="b" t="t" l="l"/>
            <a:pathLst>
              <a:path h="6231094" w="14900442">
                <a:moveTo>
                  <a:pt x="0" y="0"/>
                </a:moveTo>
                <a:lnTo>
                  <a:pt x="14900442" y="0"/>
                </a:lnTo>
                <a:lnTo>
                  <a:pt x="14900442" y="6231094"/>
                </a:lnTo>
                <a:lnTo>
                  <a:pt x="0" y="623109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184507">
            <a:off x="1703708" y="1367017"/>
            <a:ext cx="1302480" cy="1796524"/>
          </a:xfrm>
          <a:custGeom>
            <a:avLst/>
            <a:gdLst/>
            <a:ahLst/>
            <a:cxnLst/>
            <a:rect r="r" b="b" t="t" l="l"/>
            <a:pathLst>
              <a:path h="1796524" w="1302480">
                <a:moveTo>
                  <a:pt x="0" y="0"/>
                </a:moveTo>
                <a:lnTo>
                  <a:pt x="1302479" y="0"/>
                </a:lnTo>
                <a:lnTo>
                  <a:pt x="1302479" y="1796524"/>
                </a:lnTo>
                <a:lnTo>
                  <a:pt x="0" y="1796524"/>
                </a:lnTo>
                <a:lnTo>
                  <a:pt x="0" y="0"/>
                </a:lnTo>
                <a:close/>
              </a:path>
            </a:pathLst>
          </a:custGeom>
          <a:blipFill>
            <a:blip r:embed="rId5"/>
            <a:stretch>
              <a:fillRect l="0" t="0" r="0" b="0"/>
            </a:stretch>
          </a:blipFill>
        </p:spPr>
      </p:sp>
      <p:sp>
        <p:nvSpPr>
          <p:cNvPr name="Freeform 5" id="5"/>
          <p:cNvSpPr/>
          <p:nvPr/>
        </p:nvSpPr>
        <p:spPr>
          <a:xfrm flipH="false" flipV="false" rot="-5016950">
            <a:off x="-440822" y="6778775"/>
            <a:ext cx="1623103" cy="1967398"/>
          </a:xfrm>
          <a:custGeom>
            <a:avLst/>
            <a:gdLst/>
            <a:ahLst/>
            <a:cxnLst/>
            <a:rect r="r" b="b" t="t" l="l"/>
            <a:pathLst>
              <a:path h="1967398" w="1623103">
                <a:moveTo>
                  <a:pt x="0" y="0"/>
                </a:moveTo>
                <a:lnTo>
                  <a:pt x="1623103" y="0"/>
                </a:lnTo>
                <a:lnTo>
                  <a:pt x="1623103" y="1967398"/>
                </a:lnTo>
                <a:lnTo>
                  <a:pt x="0" y="1967398"/>
                </a:lnTo>
                <a:lnTo>
                  <a:pt x="0" y="0"/>
                </a:lnTo>
                <a:close/>
              </a:path>
            </a:pathLst>
          </a:custGeom>
          <a:blipFill>
            <a:blip r:embed="rId6"/>
            <a:stretch>
              <a:fillRect l="0" t="0" r="0" b="0"/>
            </a:stretch>
          </a:blipFill>
        </p:spPr>
      </p:sp>
      <p:sp>
        <p:nvSpPr>
          <p:cNvPr name="Freeform 6" id="6"/>
          <p:cNvSpPr/>
          <p:nvPr/>
        </p:nvSpPr>
        <p:spPr>
          <a:xfrm flipH="false" flipV="false" rot="-10112755">
            <a:off x="11246258" y="-288509"/>
            <a:ext cx="1309202" cy="1586911"/>
          </a:xfrm>
          <a:custGeom>
            <a:avLst/>
            <a:gdLst/>
            <a:ahLst/>
            <a:cxnLst/>
            <a:rect r="r" b="b" t="t" l="l"/>
            <a:pathLst>
              <a:path h="1586911" w="1309202">
                <a:moveTo>
                  <a:pt x="0" y="0"/>
                </a:moveTo>
                <a:lnTo>
                  <a:pt x="1309202" y="0"/>
                </a:lnTo>
                <a:lnTo>
                  <a:pt x="1309202" y="1586911"/>
                </a:lnTo>
                <a:lnTo>
                  <a:pt x="0" y="1586911"/>
                </a:lnTo>
                <a:lnTo>
                  <a:pt x="0" y="0"/>
                </a:lnTo>
                <a:close/>
              </a:path>
            </a:pathLst>
          </a:custGeom>
          <a:blipFill>
            <a:blip r:embed="rId6"/>
            <a:stretch>
              <a:fillRect l="0" t="0" r="0" b="0"/>
            </a:stretch>
          </a:blipFill>
        </p:spPr>
      </p:sp>
      <p:sp>
        <p:nvSpPr>
          <p:cNvPr name="Freeform 7" id="7"/>
          <p:cNvSpPr/>
          <p:nvPr/>
        </p:nvSpPr>
        <p:spPr>
          <a:xfrm flipH="false" flipV="false" rot="-1305365">
            <a:off x="14593822" y="5810972"/>
            <a:ext cx="1221597" cy="2071203"/>
          </a:xfrm>
          <a:custGeom>
            <a:avLst/>
            <a:gdLst/>
            <a:ahLst/>
            <a:cxnLst/>
            <a:rect r="r" b="b" t="t" l="l"/>
            <a:pathLst>
              <a:path h="2071203" w="1221597">
                <a:moveTo>
                  <a:pt x="0" y="0"/>
                </a:moveTo>
                <a:lnTo>
                  <a:pt x="1221596" y="0"/>
                </a:lnTo>
                <a:lnTo>
                  <a:pt x="1221596" y="2071203"/>
                </a:lnTo>
                <a:lnTo>
                  <a:pt x="0" y="207120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10800000">
            <a:off x="6142558" y="-739969"/>
            <a:ext cx="2032324" cy="2489831"/>
          </a:xfrm>
          <a:custGeom>
            <a:avLst/>
            <a:gdLst/>
            <a:ahLst/>
            <a:cxnLst/>
            <a:rect r="r" b="b" t="t" l="l"/>
            <a:pathLst>
              <a:path h="2489831" w="2032324">
                <a:moveTo>
                  <a:pt x="0" y="0"/>
                </a:moveTo>
                <a:lnTo>
                  <a:pt x="2032324" y="0"/>
                </a:lnTo>
                <a:lnTo>
                  <a:pt x="2032324" y="2489831"/>
                </a:lnTo>
                <a:lnTo>
                  <a:pt x="0" y="2489831"/>
                </a:lnTo>
                <a:lnTo>
                  <a:pt x="0" y="0"/>
                </a:lnTo>
                <a:close/>
              </a:path>
            </a:pathLst>
          </a:custGeom>
          <a:blipFill>
            <a:blip r:embed="rId9"/>
            <a:stretch>
              <a:fillRect l="0" t="0" r="0" b="0"/>
            </a:stretch>
          </a:blipFill>
        </p:spPr>
      </p:sp>
      <p:sp>
        <p:nvSpPr>
          <p:cNvPr name="Freeform 9" id="9"/>
          <p:cNvSpPr/>
          <p:nvPr/>
        </p:nvSpPr>
        <p:spPr>
          <a:xfrm flipH="false" flipV="false" rot="1579704">
            <a:off x="16485203" y="3414830"/>
            <a:ext cx="1548195" cy="2004136"/>
          </a:xfrm>
          <a:custGeom>
            <a:avLst/>
            <a:gdLst/>
            <a:ahLst/>
            <a:cxnLst/>
            <a:rect r="r" b="b" t="t" l="l"/>
            <a:pathLst>
              <a:path h="2004136" w="1548195">
                <a:moveTo>
                  <a:pt x="0" y="0"/>
                </a:moveTo>
                <a:lnTo>
                  <a:pt x="1548194" y="0"/>
                </a:lnTo>
                <a:lnTo>
                  <a:pt x="1548194" y="2004135"/>
                </a:lnTo>
                <a:lnTo>
                  <a:pt x="0" y="2004135"/>
                </a:lnTo>
                <a:lnTo>
                  <a:pt x="0" y="0"/>
                </a:lnTo>
                <a:close/>
              </a:path>
            </a:pathLst>
          </a:custGeom>
          <a:blipFill>
            <a:blip r:embed="rId10"/>
            <a:stretch>
              <a:fillRect l="0" t="0" r="0" b="0"/>
            </a:stretch>
          </a:blipFill>
        </p:spPr>
      </p:sp>
      <p:sp>
        <p:nvSpPr>
          <p:cNvPr name="Freeform 10" id="10"/>
          <p:cNvSpPr/>
          <p:nvPr/>
        </p:nvSpPr>
        <p:spPr>
          <a:xfrm flipH="false" flipV="false" rot="98016">
            <a:off x="-439840" y="136528"/>
            <a:ext cx="4301774" cy="993683"/>
          </a:xfrm>
          <a:custGeom>
            <a:avLst/>
            <a:gdLst/>
            <a:ahLst/>
            <a:cxnLst/>
            <a:rect r="r" b="b" t="t" l="l"/>
            <a:pathLst>
              <a:path h="993683" w="4301774">
                <a:moveTo>
                  <a:pt x="0" y="0"/>
                </a:moveTo>
                <a:lnTo>
                  <a:pt x="4301774" y="0"/>
                </a:lnTo>
                <a:lnTo>
                  <a:pt x="4301774" y="993683"/>
                </a:lnTo>
                <a:lnTo>
                  <a:pt x="0" y="993683"/>
                </a:lnTo>
                <a:lnTo>
                  <a:pt x="0" y="0"/>
                </a:lnTo>
                <a:close/>
              </a:path>
            </a:pathLst>
          </a:custGeom>
          <a:blipFill>
            <a:blip r:embed="rId11">
              <a:extLst>
                <a:ext uri="{96DAC541-7B7A-43D3-8B79-37D633B846F1}">
                  <asvg:svgBlip xmlns:asvg="http://schemas.microsoft.com/office/drawing/2016/SVG/main" r:embed="rId12"/>
                </a:ext>
              </a:extLst>
            </a:blip>
            <a:stretch>
              <a:fillRect l="0" t="0" r="0" b="-100762"/>
            </a:stretch>
          </a:blipFill>
        </p:spPr>
      </p:sp>
      <p:sp>
        <p:nvSpPr>
          <p:cNvPr name="Freeform 11" id="11"/>
          <p:cNvSpPr/>
          <p:nvPr/>
        </p:nvSpPr>
        <p:spPr>
          <a:xfrm flipH="false" flipV="false" rot="98016">
            <a:off x="13705507" y="8423526"/>
            <a:ext cx="5099312" cy="1153228"/>
          </a:xfrm>
          <a:custGeom>
            <a:avLst/>
            <a:gdLst/>
            <a:ahLst/>
            <a:cxnLst/>
            <a:rect r="r" b="b" t="t" l="l"/>
            <a:pathLst>
              <a:path h="1153228" w="5099312">
                <a:moveTo>
                  <a:pt x="0" y="0"/>
                </a:moveTo>
                <a:lnTo>
                  <a:pt x="5099313" y="0"/>
                </a:lnTo>
                <a:lnTo>
                  <a:pt x="5099313" y="1153229"/>
                </a:lnTo>
                <a:lnTo>
                  <a:pt x="0" y="1153229"/>
                </a:lnTo>
                <a:lnTo>
                  <a:pt x="0" y="0"/>
                </a:lnTo>
                <a:close/>
              </a:path>
            </a:pathLst>
          </a:custGeom>
          <a:blipFill>
            <a:blip r:embed="rId11">
              <a:extLst>
                <a:ext uri="{96DAC541-7B7A-43D3-8B79-37D633B846F1}">
                  <asvg:svgBlip xmlns:asvg="http://schemas.microsoft.com/office/drawing/2016/SVG/main" r:embed="rId12"/>
                </a:ext>
              </a:extLst>
            </a:blip>
            <a:stretch>
              <a:fillRect l="0" t="0" r="0" b="-105059"/>
            </a:stretch>
          </a:blipFill>
        </p:spPr>
      </p:sp>
      <p:sp>
        <p:nvSpPr>
          <p:cNvPr name="Freeform 12" id="12"/>
          <p:cNvSpPr/>
          <p:nvPr/>
        </p:nvSpPr>
        <p:spPr>
          <a:xfrm flipH="false" flipV="false" rot="1617357">
            <a:off x="2334610" y="8475547"/>
            <a:ext cx="3555653" cy="2684518"/>
          </a:xfrm>
          <a:custGeom>
            <a:avLst/>
            <a:gdLst/>
            <a:ahLst/>
            <a:cxnLst/>
            <a:rect r="r" b="b" t="t" l="l"/>
            <a:pathLst>
              <a:path h="2684518" w="3555653">
                <a:moveTo>
                  <a:pt x="0" y="0"/>
                </a:moveTo>
                <a:lnTo>
                  <a:pt x="3555653" y="0"/>
                </a:lnTo>
                <a:lnTo>
                  <a:pt x="3555653" y="2684518"/>
                </a:lnTo>
                <a:lnTo>
                  <a:pt x="0" y="2684518"/>
                </a:lnTo>
                <a:lnTo>
                  <a:pt x="0" y="0"/>
                </a:lnTo>
                <a:close/>
              </a:path>
            </a:pathLst>
          </a:custGeom>
          <a:blipFill>
            <a:blip r:embed="rId13"/>
            <a:stretch>
              <a:fillRect l="0" t="0" r="0" b="0"/>
            </a:stretch>
          </a:blipFill>
        </p:spPr>
      </p:sp>
      <p:sp>
        <p:nvSpPr>
          <p:cNvPr name="Freeform 13" id="13"/>
          <p:cNvSpPr/>
          <p:nvPr/>
        </p:nvSpPr>
        <p:spPr>
          <a:xfrm flipH="false" flipV="false" rot="-1682859">
            <a:off x="16349694" y="-115516"/>
            <a:ext cx="1640373" cy="1676961"/>
          </a:xfrm>
          <a:custGeom>
            <a:avLst/>
            <a:gdLst/>
            <a:ahLst/>
            <a:cxnLst/>
            <a:rect r="r" b="b" t="t" l="l"/>
            <a:pathLst>
              <a:path h="1676961" w="1640373">
                <a:moveTo>
                  <a:pt x="0" y="0"/>
                </a:moveTo>
                <a:lnTo>
                  <a:pt x="1640373" y="0"/>
                </a:lnTo>
                <a:lnTo>
                  <a:pt x="1640373" y="1676961"/>
                </a:lnTo>
                <a:lnTo>
                  <a:pt x="0" y="1676961"/>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4" id="14"/>
          <p:cNvSpPr/>
          <p:nvPr/>
        </p:nvSpPr>
        <p:spPr>
          <a:xfrm flipH="false" flipV="false" rot="-365736">
            <a:off x="8962897" y="8624325"/>
            <a:ext cx="2807929" cy="2598611"/>
          </a:xfrm>
          <a:custGeom>
            <a:avLst/>
            <a:gdLst/>
            <a:ahLst/>
            <a:cxnLst/>
            <a:rect r="r" b="b" t="t" l="l"/>
            <a:pathLst>
              <a:path h="2598611" w="2807929">
                <a:moveTo>
                  <a:pt x="0" y="0"/>
                </a:moveTo>
                <a:lnTo>
                  <a:pt x="2807929" y="0"/>
                </a:lnTo>
                <a:lnTo>
                  <a:pt x="2807929" y="2598611"/>
                </a:lnTo>
                <a:lnTo>
                  <a:pt x="0" y="2598611"/>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AutoShape 15" id="15"/>
          <p:cNvSpPr/>
          <p:nvPr/>
        </p:nvSpPr>
        <p:spPr>
          <a:xfrm rot="0">
            <a:off x="2994398" y="3517856"/>
            <a:ext cx="12554545" cy="1598779"/>
          </a:xfrm>
          <a:prstGeom prst="rect">
            <a:avLst/>
          </a:prstGeom>
          <a:solidFill>
            <a:srgbClr val="86CAFF"/>
          </a:solidFill>
          <a:ln cap="sq">
            <a:noFill/>
            <a:prstDash val="solid"/>
            <a:miter/>
          </a:ln>
        </p:spPr>
      </p:sp>
      <p:sp>
        <p:nvSpPr>
          <p:cNvPr name="AutoShape 16" id="16"/>
          <p:cNvSpPr/>
          <p:nvPr/>
        </p:nvSpPr>
        <p:spPr>
          <a:xfrm rot="0">
            <a:off x="3643140" y="2464089"/>
            <a:ext cx="8687203" cy="1296240"/>
          </a:xfrm>
          <a:prstGeom prst="rect">
            <a:avLst/>
          </a:prstGeom>
          <a:solidFill>
            <a:srgbClr val="FFFF87"/>
          </a:solidFill>
          <a:ln cap="sq">
            <a:noFill/>
            <a:prstDash val="solid"/>
            <a:miter/>
          </a:ln>
        </p:spPr>
      </p:sp>
      <p:sp>
        <p:nvSpPr>
          <p:cNvPr name="TextBox 17" id="17"/>
          <p:cNvSpPr txBox="true"/>
          <p:nvPr/>
        </p:nvSpPr>
        <p:spPr>
          <a:xfrm rot="0">
            <a:off x="3271327" y="3899098"/>
            <a:ext cx="11692637" cy="1026793"/>
          </a:xfrm>
          <a:prstGeom prst="rect">
            <a:avLst/>
          </a:prstGeom>
        </p:spPr>
        <p:txBody>
          <a:bodyPr anchor="t" rtlCol="false" tIns="0" lIns="0" bIns="0" rIns="0">
            <a:spAutoFit/>
          </a:bodyPr>
          <a:lstStyle/>
          <a:p>
            <a:pPr algn="ctr">
              <a:lnSpc>
                <a:spcPts val="7439"/>
              </a:lnSpc>
            </a:pPr>
            <a:r>
              <a:rPr lang="en-US" sz="7999">
                <a:solidFill>
                  <a:srgbClr val="FFFAF6"/>
                </a:solidFill>
                <a:latin typeface="More Sugar"/>
                <a:ea typeface="More Sugar"/>
                <a:cs typeface="More Sugar"/>
                <a:sym typeface="More Sugar"/>
              </a:rPr>
              <a:t>ENTRE LOS JUEGOS Y</a:t>
            </a:r>
          </a:p>
        </p:txBody>
      </p:sp>
      <p:sp>
        <p:nvSpPr>
          <p:cNvPr name="Freeform 18" id="18"/>
          <p:cNvSpPr/>
          <p:nvPr/>
        </p:nvSpPr>
        <p:spPr>
          <a:xfrm flipH="false" flipV="false" rot="0">
            <a:off x="4343237" y="4831851"/>
            <a:ext cx="10279465" cy="2653971"/>
          </a:xfrm>
          <a:custGeom>
            <a:avLst/>
            <a:gdLst/>
            <a:ahLst/>
            <a:cxnLst/>
            <a:rect r="r" b="b" t="t" l="l"/>
            <a:pathLst>
              <a:path h="2653971" w="10279465">
                <a:moveTo>
                  <a:pt x="0" y="0"/>
                </a:moveTo>
                <a:lnTo>
                  <a:pt x="10279466" y="0"/>
                </a:lnTo>
                <a:lnTo>
                  <a:pt x="10279466" y="2653971"/>
                </a:lnTo>
                <a:lnTo>
                  <a:pt x="0" y="2653971"/>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TextBox 19" id="19"/>
          <p:cNvSpPr txBox="true"/>
          <p:nvPr/>
        </p:nvSpPr>
        <p:spPr>
          <a:xfrm rot="0">
            <a:off x="4527684" y="4989928"/>
            <a:ext cx="10095018" cy="2367534"/>
          </a:xfrm>
          <a:prstGeom prst="rect">
            <a:avLst/>
          </a:prstGeom>
        </p:spPr>
        <p:txBody>
          <a:bodyPr anchor="t" rtlCol="false" tIns="0" lIns="0" bIns="0" rIns="0">
            <a:spAutoFit/>
          </a:bodyPr>
          <a:lstStyle/>
          <a:p>
            <a:pPr algn="ctr">
              <a:lnSpc>
                <a:spcPts val="8928"/>
              </a:lnSpc>
            </a:pPr>
            <a:r>
              <a:rPr lang="en-US" sz="9600">
                <a:solidFill>
                  <a:srgbClr val="FFFFFF"/>
                </a:solidFill>
                <a:latin typeface="Marykate"/>
                <a:ea typeface="Marykate"/>
                <a:cs typeface="Marykate"/>
                <a:sym typeface="Marykate"/>
              </a:rPr>
              <a:t>LAS ACTIVIDADES LÚDICAS</a:t>
            </a:r>
          </a:p>
        </p:txBody>
      </p:sp>
      <p:sp>
        <p:nvSpPr>
          <p:cNvPr name="TextBox 20" id="20"/>
          <p:cNvSpPr txBox="true"/>
          <p:nvPr/>
        </p:nvSpPr>
        <p:spPr>
          <a:xfrm rot="0">
            <a:off x="3418283" y="2757305"/>
            <a:ext cx="9136915" cy="1026796"/>
          </a:xfrm>
          <a:prstGeom prst="rect">
            <a:avLst/>
          </a:prstGeom>
        </p:spPr>
        <p:txBody>
          <a:bodyPr anchor="t" rtlCol="false" tIns="0" lIns="0" bIns="0" rIns="0">
            <a:spAutoFit/>
          </a:bodyPr>
          <a:lstStyle/>
          <a:p>
            <a:pPr algn="ctr" marL="0" indent="0" lvl="0">
              <a:lnSpc>
                <a:spcPts val="7440"/>
              </a:lnSpc>
              <a:spcBef>
                <a:spcPct val="0"/>
              </a:spcBef>
            </a:pPr>
            <a:r>
              <a:rPr lang="en-US" sz="8000">
                <a:solidFill>
                  <a:srgbClr val="FFFAF6"/>
                </a:solidFill>
                <a:latin typeface="Gochi Hand"/>
                <a:ea typeface="Gochi Hand"/>
                <a:cs typeface="Gochi Hand"/>
                <a:sym typeface="Gochi Hand"/>
              </a:rPr>
              <a:t>DIFERENCIAS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602" t="-57800" r="-15182" b="-87979"/>
            </a:stretch>
          </a:blipFill>
        </p:spPr>
      </p:sp>
      <p:grpSp>
        <p:nvGrpSpPr>
          <p:cNvPr name="Group 3" id="3"/>
          <p:cNvGrpSpPr>
            <a:grpSpLocks noChangeAspect="true"/>
          </p:cNvGrpSpPr>
          <p:nvPr/>
        </p:nvGrpSpPr>
        <p:grpSpPr>
          <a:xfrm rot="329553">
            <a:off x="10650125" y="1662640"/>
            <a:ext cx="6638091" cy="6962620"/>
            <a:chOff x="0" y="0"/>
            <a:chExt cx="13716000" cy="14386560"/>
          </a:xfrm>
        </p:grpSpPr>
        <p:sp>
          <p:nvSpPr>
            <p:cNvPr name="Freeform 4" id="4"/>
            <p:cNvSpPr/>
            <p:nvPr/>
          </p:nvSpPr>
          <p:spPr>
            <a:xfrm flipH="false" flipV="false" rot="0">
              <a:off x="1430020" y="726440"/>
              <a:ext cx="11457940" cy="10681970"/>
            </a:xfrm>
            <a:custGeom>
              <a:avLst/>
              <a:gdLst/>
              <a:ahLst/>
              <a:cxnLst/>
              <a:rect r="r" b="b" t="t" l="l"/>
              <a:pathLst>
                <a:path h="10681970" w="11457940">
                  <a:moveTo>
                    <a:pt x="11457940" y="10681970"/>
                  </a:moveTo>
                  <a:lnTo>
                    <a:pt x="0" y="10681970"/>
                  </a:lnTo>
                  <a:lnTo>
                    <a:pt x="0" y="0"/>
                  </a:lnTo>
                  <a:lnTo>
                    <a:pt x="11456669" y="0"/>
                  </a:lnTo>
                  <a:lnTo>
                    <a:pt x="11456669" y="10681970"/>
                  </a:lnTo>
                  <a:lnTo>
                    <a:pt x="11457940" y="10681970"/>
                  </a:lnTo>
                  <a:close/>
                </a:path>
              </a:pathLst>
            </a:custGeom>
            <a:blipFill>
              <a:blip r:embed="rId3"/>
              <a:stretch>
                <a:fillRect l="-32685" t="0" r="-32685" b="0"/>
              </a:stretch>
            </a:blipFill>
          </p:spPr>
        </p:sp>
        <p:sp>
          <p:nvSpPr>
            <p:cNvPr name="Freeform 5" id="5"/>
            <p:cNvSpPr/>
            <p:nvPr/>
          </p:nvSpPr>
          <p:spPr>
            <a:xfrm flipH="false" flipV="false" rot="0">
              <a:off x="0" y="0"/>
              <a:ext cx="13716000" cy="14386561"/>
            </a:xfrm>
            <a:custGeom>
              <a:avLst/>
              <a:gdLst/>
              <a:ahLst/>
              <a:cxnLst/>
              <a:rect r="r" b="b" t="t" l="l"/>
              <a:pathLst>
                <a:path h="14386561" w="13716000">
                  <a:moveTo>
                    <a:pt x="13716000" y="14386561"/>
                  </a:moveTo>
                  <a:lnTo>
                    <a:pt x="0" y="14386561"/>
                  </a:lnTo>
                  <a:lnTo>
                    <a:pt x="0" y="0"/>
                  </a:lnTo>
                  <a:lnTo>
                    <a:pt x="13716000" y="0"/>
                  </a:lnTo>
                  <a:lnTo>
                    <a:pt x="13716000" y="14386561"/>
                  </a:lnTo>
                  <a:close/>
                </a:path>
              </a:pathLst>
            </a:custGeom>
            <a:blipFill>
              <a:blip r:embed="rId4"/>
              <a:stretch>
                <a:fillRect l="-412" t="0" r="-412" b="0"/>
              </a:stretch>
            </a:blipFill>
          </p:spPr>
        </p:sp>
      </p:grpSp>
      <p:sp>
        <p:nvSpPr>
          <p:cNvPr name="Freeform 6" id="6"/>
          <p:cNvSpPr/>
          <p:nvPr/>
        </p:nvSpPr>
        <p:spPr>
          <a:xfrm flipH="false" flipV="false" rot="-398086">
            <a:off x="10754099" y="879255"/>
            <a:ext cx="1782097" cy="1676020"/>
          </a:xfrm>
          <a:custGeom>
            <a:avLst/>
            <a:gdLst/>
            <a:ahLst/>
            <a:cxnLst/>
            <a:rect r="r" b="b" t="t" l="l"/>
            <a:pathLst>
              <a:path h="1676020" w="1782097">
                <a:moveTo>
                  <a:pt x="0" y="0"/>
                </a:moveTo>
                <a:lnTo>
                  <a:pt x="1782097" y="0"/>
                </a:lnTo>
                <a:lnTo>
                  <a:pt x="1782097" y="1676020"/>
                </a:lnTo>
                <a:lnTo>
                  <a:pt x="0" y="167602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398086">
            <a:off x="16176540" y="7996135"/>
            <a:ext cx="1360304" cy="1279333"/>
          </a:xfrm>
          <a:custGeom>
            <a:avLst/>
            <a:gdLst/>
            <a:ahLst/>
            <a:cxnLst/>
            <a:rect r="r" b="b" t="t" l="l"/>
            <a:pathLst>
              <a:path h="1279333" w="1360304">
                <a:moveTo>
                  <a:pt x="0" y="0"/>
                </a:moveTo>
                <a:lnTo>
                  <a:pt x="1360303" y="0"/>
                </a:lnTo>
                <a:lnTo>
                  <a:pt x="1360303" y="1279333"/>
                </a:lnTo>
                <a:lnTo>
                  <a:pt x="0" y="127933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a:ln cap="sq">
            <a:noFill/>
            <a:prstDash val="solid"/>
            <a:miter/>
          </a:ln>
        </p:spPr>
      </p:sp>
      <p:sp>
        <p:nvSpPr>
          <p:cNvPr name="TextBox 8" id="8"/>
          <p:cNvSpPr txBox="true"/>
          <p:nvPr/>
        </p:nvSpPr>
        <p:spPr>
          <a:xfrm rot="0">
            <a:off x="645329" y="3537753"/>
            <a:ext cx="9024301" cy="3361690"/>
          </a:xfrm>
          <a:prstGeom prst="rect">
            <a:avLst/>
          </a:prstGeom>
        </p:spPr>
        <p:txBody>
          <a:bodyPr anchor="t" rtlCol="false" tIns="0" lIns="0" bIns="0" rIns="0">
            <a:spAutoFit/>
          </a:bodyPr>
          <a:lstStyle/>
          <a:p>
            <a:pPr algn="l">
              <a:lnSpc>
                <a:spcPts val="8959"/>
              </a:lnSpc>
            </a:pPr>
            <a:r>
              <a:rPr lang="en-US" sz="6399">
                <a:solidFill>
                  <a:srgbClr val="4D4D4D"/>
                </a:solidFill>
                <a:latin typeface="Gochi Hand"/>
                <a:ea typeface="Gochi Hand"/>
                <a:cs typeface="Gochi Hand"/>
                <a:sym typeface="Gochi Hand"/>
              </a:rPr>
              <a:t>Conocer la diferente entre juegos y experiencias o actividades lúdicas.</a:t>
            </a:r>
          </a:p>
        </p:txBody>
      </p:sp>
      <p:sp>
        <p:nvSpPr>
          <p:cNvPr name="Freeform 9" id="9"/>
          <p:cNvSpPr/>
          <p:nvPr/>
        </p:nvSpPr>
        <p:spPr>
          <a:xfrm flipH="false" flipV="false" rot="0">
            <a:off x="9144000" y="7921834"/>
            <a:ext cx="4688648" cy="2010258"/>
          </a:xfrm>
          <a:custGeom>
            <a:avLst/>
            <a:gdLst/>
            <a:ahLst/>
            <a:cxnLst/>
            <a:rect r="r" b="b" t="t" l="l"/>
            <a:pathLst>
              <a:path h="2010258" w="4688648">
                <a:moveTo>
                  <a:pt x="0" y="0"/>
                </a:moveTo>
                <a:lnTo>
                  <a:pt x="4688648" y="0"/>
                </a:lnTo>
                <a:lnTo>
                  <a:pt x="4688648" y="2010258"/>
                </a:lnTo>
                <a:lnTo>
                  <a:pt x="0" y="2010258"/>
                </a:lnTo>
                <a:lnTo>
                  <a:pt x="0" y="0"/>
                </a:lnTo>
                <a:close/>
              </a:path>
            </a:pathLst>
          </a:custGeom>
          <a:blipFill>
            <a:blip r:embed="rId7"/>
            <a:stretch>
              <a:fillRect l="0" t="0" r="0" b="0"/>
            </a:stretch>
          </a:blipFill>
        </p:spPr>
      </p:sp>
      <p:sp>
        <p:nvSpPr>
          <p:cNvPr name="Freeform 10" id="10"/>
          <p:cNvSpPr/>
          <p:nvPr/>
        </p:nvSpPr>
        <p:spPr>
          <a:xfrm flipH="true" flipV="false" rot="0">
            <a:off x="10053001" y="2883750"/>
            <a:ext cx="1839328" cy="1202461"/>
          </a:xfrm>
          <a:custGeom>
            <a:avLst/>
            <a:gdLst/>
            <a:ahLst/>
            <a:cxnLst/>
            <a:rect r="r" b="b" t="t" l="l"/>
            <a:pathLst>
              <a:path h="1202461" w="1839328">
                <a:moveTo>
                  <a:pt x="1839329" y="0"/>
                </a:moveTo>
                <a:lnTo>
                  <a:pt x="0" y="0"/>
                </a:lnTo>
                <a:lnTo>
                  <a:pt x="0" y="1202461"/>
                </a:lnTo>
                <a:lnTo>
                  <a:pt x="1839329" y="1202461"/>
                </a:lnTo>
                <a:lnTo>
                  <a:pt x="1839329" y="0"/>
                </a:lnTo>
                <a:close/>
              </a:path>
            </a:pathLst>
          </a:custGeom>
          <a:blipFill>
            <a:blip r:embed="rId8"/>
            <a:stretch>
              <a:fillRect l="0" t="0" r="0" b="0"/>
            </a:stretch>
          </a:blipFill>
        </p:spPr>
      </p:sp>
      <p:sp>
        <p:nvSpPr>
          <p:cNvPr name="Freeform 11" id="11"/>
          <p:cNvSpPr/>
          <p:nvPr/>
        </p:nvSpPr>
        <p:spPr>
          <a:xfrm flipH="false" flipV="false" rot="1775255">
            <a:off x="14849529" y="1792715"/>
            <a:ext cx="3386507" cy="1104848"/>
          </a:xfrm>
          <a:custGeom>
            <a:avLst/>
            <a:gdLst/>
            <a:ahLst/>
            <a:cxnLst/>
            <a:rect r="r" b="b" t="t" l="l"/>
            <a:pathLst>
              <a:path h="1104848" w="3386507">
                <a:moveTo>
                  <a:pt x="0" y="0"/>
                </a:moveTo>
                <a:lnTo>
                  <a:pt x="3386507" y="0"/>
                </a:lnTo>
                <a:lnTo>
                  <a:pt x="3386507" y="1104848"/>
                </a:lnTo>
                <a:lnTo>
                  <a:pt x="0" y="110484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2" id="12"/>
          <p:cNvSpPr txBox="true"/>
          <p:nvPr/>
        </p:nvSpPr>
        <p:spPr>
          <a:xfrm rot="0">
            <a:off x="1028700" y="1700996"/>
            <a:ext cx="7686511" cy="1270187"/>
          </a:xfrm>
          <a:prstGeom prst="rect">
            <a:avLst/>
          </a:prstGeom>
        </p:spPr>
        <p:txBody>
          <a:bodyPr anchor="t" rtlCol="false" tIns="0" lIns="0" bIns="0" rIns="0">
            <a:spAutoFit/>
          </a:bodyPr>
          <a:lstStyle/>
          <a:p>
            <a:pPr algn="l">
              <a:lnSpc>
                <a:spcPts val="9635"/>
              </a:lnSpc>
            </a:pPr>
            <a:r>
              <a:rPr lang="en-US" sz="9176">
                <a:solidFill>
                  <a:srgbClr val="A5C185"/>
                </a:solidFill>
                <a:latin typeface="More Sugar"/>
                <a:ea typeface="More Sugar"/>
                <a:cs typeface="More Sugar"/>
                <a:sym typeface="More Sugar"/>
              </a:rPr>
              <a:t>OBJETIVO</a:t>
            </a:r>
          </a:p>
        </p:txBody>
      </p:sp>
      <p:sp>
        <p:nvSpPr>
          <p:cNvPr name="Freeform 13" id="13"/>
          <p:cNvSpPr/>
          <p:nvPr/>
        </p:nvSpPr>
        <p:spPr>
          <a:xfrm flipH="false" flipV="false" rot="98016">
            <a:off x="-658095" y="185571"/>
            <a:ext cx="4767263" cy="1130061"/>
          </a:xfrm>
          <a:custGeom>
            <a:avLst/>
            <a:gdLst/>
            <a:ahLst/>
            <a:cxnLst/>
            <a:rect r="r" b="b" t="t" l="l"/>
            <a:pathLst>
              <a:path h="1130061" w="4767263">
                <a:moveTo>
                  <a:pt x="0" y="0"/>
                </a:moveTo>
                <a:lnTo>
                  <a:pt x="4767263" y="0"/>
                </a:lnTo>
                <a:lnTo>
                  <a:pt x="4767263" y="1130061"/>
                </a:lnTo>
                <a:lnTo>
                  <a:pt x="0" y="1130061"/>
                </a:lnTo>
                <a:lnTo>
                  <a:pt x="0" y="0"/>
                </a:lnTo>
                <a:close/>
              </a:path>
            </a:pathLst>
          </a:custGeom>
          <a:blipFill>
            <a:blip r:embed="rId11">
              <a:extLst>
                <a:ext uri="{96DAC541-7B7A-43D3-8B79-37D633B846F1}">
                  <asvg:svgBlip xmlns:asvg="http://schemas.microsoft.com/office/drawing/2016/SVG/main" r:embed="rId12"/>
                </a:ext>
              </a:extLst>
            </a:blip>
            <a:stretch>
              <a:fillRect l="0" t="0" r="0" b="-95637"/>
            </a:stretch>
          </a:blipFill>
        </p:spPr>
      </p:sp>
      <p:sp>
        <p:nvSpPr>
          <p:cNvPr name="Freeform 14" id="14"/>
          <p:cNvSpPr/>
          <p:nvPr/>
        </p:nvSpPr>
        <p:spPr>
          <a:xfrm flipH="false" flipV="false" rot="-237465">
            <a:off x="13985203" y="9335734"/>
            <a:ext cx="4767263" cy="1192715"/>
          </a:xfrm>
          <a:custGeom>
            <a:avLst/>
            <a:gdLst/>
            <a:ahLst/>
            <a:cxnLst/>
            <a:rect r="r" b="b" t="t" l="l"/>
            <a:pathLst>
              <a:path h="1192715" w="4767263">
                <a:moveTo>
                  <a:pt x="0" y="0"/>
                </a:moveTo>
                <a:lnTo>
                  <a:pt x="4767263" y="0"/>
                </a:lnTo>
                <a:lnTo>
                  <a:pt x="4767263" y="1192715"/>
                </a:lnTo>
                <a:lnTo>
                  <a:pt x="0" y="1192715"/>
                </a:lnTo>
                <a:lnTo>
                  <a:pt x="0" y="0"/>
                </a:lnTo>
                <a:close/>
              </a:path>
            </a:pathLst>
          </a:custGeom>
          <a:blipFill>
            <a:blip r:embed="rId11">
              <a:extLst>
                <a:ext uri="{96DAC541-7B7A-43D3-8B79-37D633B846F1}">
                  <asvg:svgBlip xmlns:asvg="http://schemas.microsoft.com/office/drawing/2016/SVG/main" r:embed="rId12"/>
                </a:ext>
              </a:extLst>
            </a:blip>
            <a:stretch>
              <a:fillRect l="0" t="0" r="0" b="-8536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602" t="-57800" r="-15182" b="-87979"/>
            </a:stretch>
          </a:blipFill>
        </p:spPr>
      </p:sp>
      <p:sp>
        <p:nvSpPr>
          <p:cNvPr name="Freeform 3" id="3"/>
          <p:cNvSpPr/>
          <p:nvPr/>
        </p:nvSpPr>
        <p:spPr>
          <a:xfrm flipH="false" flipV="false" rot="0">
            <a:off x="11723529" y="8766446"/>
            <a:ext cx="1548713" cy="1520554"/>
          </a:xfrm>
          <a:custGeom>
            <a:avLst/>
            <a:gdLst/>
            <a:ahLst/>
            <a:cxnLst/>
            <a:rect r="r" b="b" t="t" l="l"/>
            <a:pathLst>
              <a:path h="1520554" w="1548713">
                <a:moveTo>
                  <a:pt x="0" y="0"/>
                </a:moveTo>
                <a:lnTo>
                  <a:pt x="1548713" y="0"/>
                </a:lnTo>
                <a:lnTo>
                  <a:pt x="1548713" y="1520554"/>
                </a:lnTo>
                <a:lnTo>
                  <a:pt x="0" y="152055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457727" y="942975"/>
            <a:ext cx="17104403" cy="8151495"/>
          </a:xfrm>
          <a:prstGeom prst="rect">
            <a:avLst/>
          </a:prstGeom>
        </p:spPr>
        <p:txBody>
          <a:bodyPr anchor="t" rtlCol="false" tIns="0" lIns="0" bIns="0" rIns="0">
            <a:spAutoFit/>
          </a:bodyPr>
          <a:lstStyle/>
          <a:p>
            <a:pPr algn="just">
              <a:lnSpc>
                <a:spcPts val="5880"/>
              </a:lnSpc>
            </a:pPr>
            <a:r>
              <a:rPr lang="en-US" sz="4200">
                <a:solidFill>
                  <a:srgbClr val="4D4D4D"/>
                </a:solidFill>
                <a:latin typeface="Gochi Hand"/>
                <a:ea typeface="Gochi Hand"/>
                <a:cs typeface="Gochi Hand"/>
                <a:sym typeface="Gochi Hand"/>
              </a:rPr>
              <a:t>Cualquier actividad de aprendizaje puede y debe ser lúdica, en el sentido de entretenida, motivante y flexible. Por ejemplo, salir al patio a observar las diferentes clases de seres vivos, es una actividad lúdica que aporta al logro de un OA de Exploración del Entorno Natural. Transportar en parejas balones, sorteando obstáculos, es una actividad lúdica, apropiada para un OA de Corporalidad y Movimiento. Sin embargo, los juegos tienen una estructura interna creada espontáneamente por los propios niños y niñas, que los hace muy valiosos para la Educación Parvularia, por cuanto responden plena y singularmente no solo a sus motivaciones internas, sino a sus requerimientos de desarrollo. Estas diferencias deben ser tomadas en cuenta a la hora de planificar.</a:t>
            </a:r>
          </a:p>
        </p:txBody>
      </p:sp>
      <p:sp>
        <p:nvSpPr>
          <p:cNvPr name="Freeform 5" id="5"/>
          <p:cNvSpPr/>
          <p:nvPr/>
        </p:nvSpPr>
        <p:spPr>
          <a:xfrm flipH="false" flipV="false" rot="98016">
            <a:off x="13504705" y="9162180"/>
            <a:ext cx="4767263" cy="1192715"/>
          </a:xfrm>
          <a:custGeom>
            <a:avLst/>
            <a:gdLst/>
            <a:ahLst/>
            <a:cxnLst/>
            <a:rect r="r" b="b" t="t" l="l"/>
            <a:pathLst>
              <a:path h="1192715" w="4767263">
                <a:moveTo>
                  <a:pt x="0" y="0"/>
                </a:moveTo>
                <a:lnTo>
                  <a:pt x="4767263" y="0"/>
                </a:lnTo>
                <a:lnTo>
                  <a:pt x="4767263" y="1192716"/>
                </a:lnTo>
                <a:lnTo>
                  <a:pt x="0" y="1192716"/>
                </a:lnTo>
                <a:lnTo>
                  <a:pt x="0" y="0"/>
                </a:lnTo>
                <a:close/>
              </a:path>
            </a:pathLst>
          </a:custGeom>
          <a:blipFill>
            <a:blip r:embed="rId5">
              <a:extLst>
                <a:ext uri="{96DAC541-7B7A-43D3-8B79-37D633B846F1}">
                  <asvg:svgBlip xmlns:asvg="http://schemas.microsoft.com/office/drawing/2016/SVG/main" r:embed="rId6"/>
                </a:ext>
              </a:extLst>
            </a:blip>
            <a:stretch>
              <a:fillRect l="0" t="0" r="0" b="-8536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DF9F5"/>
        </a:solidFill>
      </p:bgPr>
    </p:bg>
    <p:spTree>
      <p:nvGrpSpPr>
        <p:cNvPr id="1" name=""/>
        <p:cNvGrpSpPr/>
        <p:nvPr/>
      </p:nvGrpSpPr>
      <p:grpSpPr>
        <a:xfrm>
          <a:off x="0" y="0"/>
          <a:ext cx="0" cy="0"/>
          <a:chOff x="0" y="0"/>
          <a:chExt cx="0" cy="0"/>
        </a:xfrm>
      </p:grpSpPr>
      <p:sp>
        <p:nvSpPr>
          <p:cNvPr name="Freeform 2" id="2"/>
          <p:cNvSpPr/>
          <p:nvPr/>
        </p:nvSpPr>
        <p:spPr>
          <a:xfrm flipH="false" flipV="false" rot="0">
            <a:off x="-1296464" y="-1163464"/>
            <a:ext cx="3581385" cy="3581385"/>
          </a:xfrm>
          <a:custGeom>
            <a:avLst/>
            <a:gdLst/>
            <a:ahLst/>
            <a:cxnLst/>
            <a:rect r="r" b="b" t="t" l="l"/>
            <a:pathLst>
              <a:path h="3581385" w="3581385">
                <a:moveTo>
                  <a:pt x="0" y="0"/>
                </a:moveTo>
                <a:lnTo>
                  <a:pt x="3581384" y="0"/>
                </a:lnTo>
                <a:lnTo>
                  <a:pt x="3581384" y="3581384"/>
                </a:lnTo>
                <a:lnTo>
                  <a:pt x="0" y="358138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849026" y="-1028700"/>
            <a:ext cx="2532921" cy="2422393"/>
          </a:xfrm>
          <a:custGeom>
            <a:avLst/>
            <a:gdLst/>
            <a:ahLst/>
            <a:cxnLst/>
            <a:rect r="r" b="b" t="t" l="l"/>
            <a:pathLst>
              <a:path h="2422393" w="2532921">
                <a:moveTo>
                  <a:pt x="0" y="0"/>
                </a:moveTo>
                <a:lnTo>
                  <a:pt x="2532921" y="0"/>
                </a:lnTo>
                <a:lnTo>
                  <a:pt x="2532921" y="2422393"/>
                </a:lnTo>
                <a:lnTo>
                  <a:pt x="0" y="242239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4" id="4"/>
          <p:cNvSpPr/>
          <p:nvPr/>
        </p:nvSpPr>
        <p:spPr>
          <a:xfrm flipH="false" flipV="false" rot="0">
            <a:off x="15817574" y="7717155"/>
            <a:ext cx="3632328" cy="4052478"/>
          </a:xfrm>
          <a:custGeom>
            <a:avLst/>
            <a:gdLst/>
            <a:ahLst/>
            <a:cxnLst/>
            <a:rect r="r" b="b" t="t" l="l"/>
            <a:pathLst>
              <a:path h="4052478" w="3632328">
                <a:moveTo>
                  <a:pt x="0" y="0"/>
                </a:moveTo>
                <a:lnTo>
                  <a:pt x="3632328" y="0"/>
                </a:lnTo>
                <a:lnTo>
                  <a:pt x="3632328" y="4052477"/>
                </a:lnTo>
                <a:lnTo>
                  <a:pt x="0" y="405247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a:ln cap="sq">
            <a:noFill/>
            <a:prstDash val="solid"/>
            <a:miter/>
          </a:ln>
        </p:spPr>
      </p:sp>
      <p:sp>
        <p:nvSpPr>
          <p:cNvPr name="Freeform 5" id="5"/>
          <p:cNvSpPr/>
          <p:nvPr/>
        </p:nvSpPr>
        <p:spPr>
          <a:xfrm flipH="false" flipV="false" rot="0">
            <a:off x="12899027" y="8893307"/>
            <a:ext cx="2918547" cy="2876325"/>
          </a:xfrm>
          <a:custGeom>
            <a:avLst/>
            <a:gdLst/>
            <a:ahLst/>
            <a:cxnLst/>
            <a:rect r="r" b="b" t="t" l="l"/>
            <a:pathLst>
              <a:path h="2876325" w="2918547">
                <a:moveTo>
                  <a:pt x="0" y="0"/>
                </a:moveTo>
                <a:lnTo>
                  <a:pt x="2918547" y="0"/>
                </a:lnTo>
                <a:lnTo>
                  <a:pt x="2918547" y="2876325"/>
                </a:lnTo>
                <a:lnTo>
                  <a:pt x="0" y="287632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a:ln cap="sq">
            <a:noFill/>
            <a:prstDash val="solid"/>
            <a:miter/>
          </a:ln>
        </p:spPr>
      </p:sp>
      <p:sp>
        <p:nvSpPr>
          <p:cNvPr name="Freeform 6" id="6"/>
          <p:cNvSpPr/>
          <p:nvPr/>
        </p:nvSpPr>
        <p:spPr>
          <a:xfrm flipH="false" flipV="false" rot="0">
            <a:off x="10123486" y="2239897"/>
            <a:ext cx="6262674" cy="5807207"/>
          </a:xfrm>
          <a:custGeom>
            <a:avLst/>
            <a:gdLst/>
            <a:ahLst/>
            <a:cxnLst/>
            <a:rect r="r" b="b" t="t" l="l"/>
            <a:pathLst>
              <a:path h="5807207" w="6262674">
                <a:moveTo>
                  <a:pt x="0" y="0"/>
                </a:moveTo>
                <a:lnTo>
                  <a:pt x="6262675" y="0"/>
                </a:lnTo>
                <a:lnTo>
                  <a:pt x="6262675" y="5807206"/>
                </a:lnTo>
                <a:lnTo>
                  <a:pt x="0" y="580720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7" id="7"/>
          <p:cNvSpPr txBox="true"/>
          <p:nvPr/>
        </p:nvSpPr>
        <p:spPr>
          <a:xfrm rot="0">
            <a:off x="2697884" y="1793809"/>
            <a:ext cx="7012639" cy="939800"/>
          </a:xfrm>
          <a:prstGeom prst="rect">
            <a:avLst/>
          </a:prstGeom>
        </p:spPr>
        <p:txBody>
          <a:bodyPr anchor="t" rtlCol="false" tIns="0" lIns="0" bIns="0" rIns="0">
            <a:spAutoFit/>
          </a:bodyPr>
          <a:lstStyle/>
          <a:p>
            <a:pPr algn="l">
              <a:lnSpc>
                <a:spcPts val="7150"/>
              </a:lnSpc>
            </a:pPr>
            <a:r>
              <a:rPr lang="en-US" sz="6500" spc="-39" b="true">
                <a:solidFill>
                  <a:srgbClr val="3D3D3D"/>
                </a:solidFill>
                <a:latin typeface="Roboto Bold"/>
                <a:ea typeface="Roboto Bold"/>
                <a:cs typeface="Roboto Bold"/>
                <a:sym typeface="Roboto Bold"/>
              </a:rPr>
              <a:t>Actividad Lúdica</a:t>
            </a:r>
          </a:p>
        </p:txBody>
      </p:sp>
      <p:sp>
        <p:nvSpPr>
          <p:cNvPr name="TextBox 8" id="8"/>
          <p:cNvSpPr txBox="true"/>
          <p:nvPr/>
        </p:nvSpPr>
        <p:spPr>
          <a:xfrm rot="0">
            <a:off x="2284920" y="3341928"/>
            <a:ext cx="7012639" cy="5090160"/>
          </a:xfrm>
          <a:prstGeom prst="rect">
            <a:avLst/>
          </a:prstGeom>
        </p:spPr>
        <p:txBody>
          <a:bodyPr anchor="t" rtlCol="false" tIns="0" lIns="0" bIns="0" rIns="0">
            <a:spAutoFit/>
          </a:bodyPr>
          <a:lstStyle/>
          <a:p>
            <a:pPr algn="l" marL="0" indent="0" lvl="0">
              <a:lnSpc>
                <a:spcPts val="5040"/>
              </a:lnSpc>
            </a:pPr>
            <a:r>
              <a:rPr lang="en-US" sz="3600" spc="215">
                <a:solidFill>
                  <a:srgbClr val="3D3D3D"/>
                </a:solidFill>
                <a:latin typeface="Roboto"/>
                <a:ea typeface="Roboto"/>
                <a:cs typeface="Roboto"/>
                <a:sym typeface="Roboto"/>
              </a:rPr>
              <a:t>Actividad lúdica Características que se vinculan directamente con la creatividad, tales como flexibilidad, innovación, asombro, humor, tolerancia, espontaneidad, exploración, relaciones.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DF9F5"/>
        </a:solidFill>
      </p:bgPr>
    </p:bg>
    <p:spTree>
      <p:nvGrpSpPr>
        <p:cNvPr id="1" name=""/>
        <p:cNvGrpSpPr/>
        <p:nvPr/>
      </p:nvGrpSpPr>
      <p:grpSpPr>
        <a:xfrm>
          <a:off x="0" y="0"/>
          <a:ext cx="0" cy="0"/>
          <a:chOff x="0" y="0"/>
          <a:chExt cx="0" cy="0"/>
        </a:xfrm>
      </p:grpSpPr>
      <p:sp>
        <p:nvSpPr>
          <p:cNvPr name="Freeform 2" id="2"/>
          <p:cNvSpPr/>
          <p:nvPr/>
        </p:nvSpPr>
        <p:spPr>
          <a:xfrm flipH="false" flipV="false" rot="872040">
            <a:off x="-1244729" y="-1565903"/>
            <a:ext cx="5159726" cy="3799435"/>
          </a:xfrm>
          <a:custGeom>
            <a:avLst/>
            <a:gdLst/>
            <a:ahLst/>
            <a:cxnLst/>
            <a:rect r="r" b="b" t="t" l="l"/>
            <a:pathLst>
              <a:path h="3799435" w="5159726">
                <a:moveTo>
                  <a:pt x="0" y="0"/>
                </a:moveTo>
                <a:lnTo>
                  <a:pt x="5159726" y="0"/>
                </a:lnTo>
                <a:lnTo>
                  <a:pt x="5159726" y="3799435"/>
                </a:lnTo>
                <a:lnTo>
                  <a:pt x="0" y="37994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3" id="3"/>
          <p:cNvSpPr/>
          <p:nvPr/>
        </p:nvSpPr>
        <p:spPr>
          <a:xfrm flipH="false" flipV="false" rot="-10800000">
            <a:off x="16542775" y="7982290"/>
            <a:ext cx="5482856" cy="2552020"/>
          </a:xfrm>
          <a:custGeom>
            <a:avLst/>
            <a:gdLst/>
            <a:ahLst/>
            <a:cxnLst/>
            <a:rect r="r" b="b" t="t" l="l"/>
            <a:pathLst>
              <a:path h="2552020" w="5482856">
                <a:moveTo>
                  <a:pt x="0" y="0"/>
                </a:moveTo>
                <a:lnTo>
                  <a:pt x="5482856" y="0"/>
                </a:lnTo>
                <a:lnTo>
                  <a:pt x="5482856" y="2552020"/>
                </a:lnTo>
                <a:lnTo>
                  <a:pt x="0" y="255202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4" id="4"/>
          <p:cNvSpPr/>
          <p:nvPr/>
        </p:nvSpPr>
        <p:spPr>
          <a:xfrm flipH="false" flipV="false" rot="0">
            <a:off x="-1050501" y="2097142"/>
            <a:ext cx="2079201" cy="2052739"/>
          </a:xfrm>
          <a:custGeom>
            <a:avLst/>
            <a:gdLst/>
            <a:ahLst/>
            <a:cxnLst/>
            <a:rect r="r" b="b" t="t" l="l"/>
            <a:pathLst>
              <a:path h="2052739" w="2079201">
                <a:moveTo>
                  <a:pt x="0" y="0"/>
                </a:moveTo>
                <a:lnTo>
                  <a:pt x="2079201" y="0"/>
                </a:lnTo>
                <a:lnTo>
                  <a:pt x="2079201" y="2052738"/>
                </a:lnTo>
                <a:lnTo>
                  <a:pt x="0" y="205273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a:ln cap="sq">
            <a:noFill/>
            <a:prstDash val="solid"/>
            <a:miter/>
          </a:ln>
        </p:spPr>
      </p:sp>
      <p:sp>
        <p:nvSpPr>
          <p:cNvPr name="TextBox 5" id="5"/>
          <p:cNvSpPr txBox="true"/>
          <p:nvPr/>
        </p:nvSpPr>
        <p:spPr>
          <a:xfrm rot="0">
            <a:off x="2957769" y="1389012"/>
            <a:ext cx="12372462" cy="939800"/>
          </a:xfrm>
          <a:prstGeom prst="rect">
            <a:avLst/>
          </a:prstGeom>
        </p:spPr>
        <p:txBody>
          <a:bodyPr anchor="t" rtlCol="false" tIns="0" lIns="0" bIns="0" rIns="0">
            <a:spAutoFit/>
          </a:bodyPr>
          <a:lstStyle/>
          <a:p>
            <a:pPr algn="ctr">
              <a:lnSpc>
                <a:spcPts val="7150"/>
              </a:lnSpc>
            </a:pPr>
            <a:r>
              <a:rPr lang="en-US" b="true" sz="6500" spc="-39">
                <a:solidFill>
                  <a:srgbClr val="3D3D3D"/>
                </a:solidFill>
                <a:latin typeface="Roboto Bold"/>
                <a:ea typeface="Roboto Bold"/>
                <a:cs typeface="Roboto Bold"/>
                <a:sym typeface="Roboto Bold"/>
              </a:rPr>
              <a:t>Experiencia lúdica</a:t>
            </a:r>
          </a:p>
        </p:txBody>
      </p:sp>
      <p:grpSp>
        <p:nvGrpSpPr>
          <p:cNvPr name="Group 6" id="6"/>
          <p:cNvGrpSpPr/>
          <p:nvPr/>
        </p:nvGrpSpPr>
        <p:grpSpPr>
          <a:xfrm rot="0">
            <a:off x="1718144" y="2580764"/>
            <a:ext cx="14427752" cy="2144173"/>
            <a:chOff x="0" y="0"/>
            <a:chExt cx="2584327" cy="384068"/>
          </a:xfrm>
        </p:grpSpPr>
        <p:sp>
          <p:nvSpPr>
            <p:cNvPr name="Freeform 7" id="7"/>
            <p:cNvSpPr/>
            <p:nvPr/>
          </p:nvSpPr>
          <p:spPr>
            <a:xfrm flipH="false" flipV="false" rot="0">
              <a:off x="0" y="0"/>
              <a:ext cx="2584327" cy="384068"/>
            </a:xfrm>
            <a:custGeom>
              <a:avLst/>
              <a:gdLst/>
              <a:ahLst/>
              <a:cxnLst/>
              <a:rect r="r" b="b" t="t" l="l"/>
              <a:pathLst>
                <a:path h="384068" w="2584327">
                  <a:moveTo>
                    <a:pt x="0" y="0"/>
                  </a:moveTo>
                  <a:lnTo>
                    <a:pt x="2584327" y="0"/>
                  </a:lnTo>
                  <a:lnTo>
                    <a:pt x="2584327" y="384068"/>
                  </a:lnTo>
                  <a:lnTo>
                    <a:pt x="0" y="384068"/>
                  </a:lnTo>
                  <a:close/>
                </a:path>
              </a:pathLst>
            </a:custGeom>
            <a:solidFill>
              <a:srgbClr val="FFCB64"/>
            </a:solidFill>
            <a:ln cap="sq">
              <a:noFill/>
              <a:prstDash val="solid"/>
              <a:miter/>
            </a:ln>
          </p:spPr>
        </p:sp>
        <p:sp>
          <p:nvSpPr>
            <p:cNvPr name="TextBox 8" id="8"/>
            <p:cNvSpPr txBox="true"/>
            <p:nvPr/>
          </p:nvSpPr>
          <p:spPr>
            <a:xfrm>
              <a:off x="0" y="-47625"/>
              <a:ext cx="2584327" cy="431693"/>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TextBox 9" id="9"/>
          <p:cNvSpPr txBox="true"/>
          <p:nvPr/>
        </p:nvSpPr>
        <p:spPr>
          <a:xfrm rot="0">
            <a:off x="1947179" y="2523614"/>
            <a:ext cx="14198716" cy="1967230"/>
          </a:xfrm>
          <a:prstGeom prst="rect">
            <a:avLst/>
          </a:prstGeom>
        </p:spPr>
        <p:txBody>
          <a:bodyPr anchor="t" rtlCol="false" tIns="0" lIns="0" bIns="0" rIns="0">
            <a:spAutoFit/>
          </a:bodyPr>
          <a:lstStyle/>
          <a:p>
            <a:pPr algn="l" marL="0" indent="0" lvl="0">
              <a:lnSpc>
                <a:spcPts val="3919"/>
              </a:lnSpc>
            </a:pPr>
            <a:r>
              <a:rPr lang="en-US" b="true" sz="2799" spc="167">
                <a:solidFill>
                  <a:srgbClr val="3D3D3D"/>
                </a:solidFill>
                <a:latin typeface="Inter Medium"/>
                <a:ea typeface="Inter Medium"/>
                <a:cs typeface="Inter Medium"/>
                <a:sym typeface="Inter Medium"/>
              </a:rPr>
              <a:t>Estrategias utilizadas al ser implementada dentro del aula Todo tipo de estrategia utilizada por las Educadoras de Párvulo al momento de llevar a cabo las experiencias de aprendizaje que incorporen la actividad lúdica como eje central. </a:t>
            </a:r>
          </a:p>
        </p:txBody>
      </p:sp>
      <p:grpSp>
        <p:nvGrpSpPr>
          <p:cNvPr name="Group 10" id="10"/>
          <p:cNvGrpSpPr/>
          <p:nvPr/>
        </p:nvGrpSpPr>
        <p:grpSpPr>
          <a:xfrm rot="0">
            <a:off x="1718144" y="5143500"/>
            <a:ext cx="14427752" cy="1888592"/>
            <a:chOff x="0" y="0"/>
            <a:chExt cx="2584327" cy="338288"/>
          </a:xfrm>
        </p:grpSpPr>
        <p:sp>
          <p:nvSpPr>
            <p:cNvPr name="Freeform 11" id="11"/>
            <p:cNvSpPr/>
            <p:nvPr/>
          </p:nvSpPr>
          <p:spPr>
            <a:xfrm flipH="false" flipV="false" rot="0">
              <a:off x="0" y="0"/>
              <a:ext cx="2584327" cy="338288"/>
            </a:xfrm>
            <a:custGeom>
              <a:avLst/>
              <a:gdLst/>
              <a:ahLst/>
              <a:cxnLst/>
              <a:rect r="r" b="b" t="t" l="l"/>
              <a:pathLst>
                <a:path h="338288" w="2584327">
                  <a:moveTo>
                    <a:pt x="0" y="0"/>
                  </a:moveTo>
                  <a:lnTo>
                    <a:pt x="2584327" y="0"/>
                  </a:lnTo>
                  <a:lnTo>
                    <a:pt x="2584327" y="338288"/>
                  </a:lnTo>
                  <a:lnTo>
                    <a:pt x="0" y="338288"/>
                  </a:lnTo>
                  <a:close/>
                </a:path>
              </a:pathLst>
            </a:custGeom>
            <a:solidFill>
              <a:srgbClr val="FFCB64"/>
            </a:solidFill>
            <a:ln cap="sq">
              <a:noFill/>
              <a:prstDash val="solid"/>
              <a:miter/>
            </a:ln>
          </p:spPr>
        </p:sp>
        <p:sp>
          <p:nvSpPr>
            <p:cNvPr name="TextBox 12" id="12"/>
            <p:cNvSpPr txBox="true"/>
            <p:nvPr/>
          </p:nvSpPr>
          <p:spPr>
            <a:xfrm>
              <a:off x="0" y="-47625"/>
              <a:ext cx="2584327" cy="385913"/>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TextBox 13" id="13"/>
          <p:cNvSpPr txBox="true"/>
          <p:nvPr/>
        </p:nvSpPr>
        <p:spPr>
          <a:xfrm rot="0">
            <a:off x="1947179" y="5253996"/>
            <a:ext cx="13956644" cy="1471930"/>
          </a:xfrm>
          <a:prstGeom prst="rect">
            <a:avLst/>
          </a:prstGeom>
        </p:spPr>
        <p:txBody>
          <a:bodyPr anchor="t" rtlCol="false" tIns="0" lIns="0" bIns="0" rIns="0">
            <a:spAutoFit/>
          </a:bodyPr>
          <a:lstStyle/>
          <a:p>
            <a:pPr algn="l" marL="0" indent="0" lvl="0">
              <a:lnSpc>
                <a:spcPts val="3919"/>
              </a:lnSpc>
            </a:pPr>
            <a:r>
              <a:rPr lang="en-US" b="true" sz="2799" spc="167">
                <a:solidFill>
                  <a:srgbClr val="3D3D3D"/>
                </a:solidFill>
                <a:latin typeface="Inter Medium"/>
                <a:ea typeface="Inter Medium"/>
                <a:cs typeface="Inter Medium"/>
                <a:sym typeface="Inter Medium"/>
              </a:rPr>
              <a:t>Tipo de actividad lúdica ejecutada en las experiencias de aprendizaje del párvulo Las actividades lúdicas pueden ser variadas, como: ejercicios físicos, mentales, destreza, equilibrio, entre otros</a:t>
            </a:r>
          </a:p>
        </p:txBody>
      </p:sp>
      <p:grpSp>
        <p:nvGrpSpPr>
          <p:cNvPr name="Group 14" id="14"/>
          <p:cNvGrpSpPr/>
          <p:nvPr/>
        </p:nvGrpSpPr>
        <p:grpSpPr>
          <a:xfrm rot="0">
            <a:off x="1718144" y="7729408"/>
            <a:ext cx="14427752" cy="1984435"/>
            <a:chOff x="0" y="0"/>
            <a:chExt cx="2584327" cy="355456"/>
          </a:xfrm>
        </p:grpSpPr>
        <p:sp>
          <p:nvSpPr>
            <p:cNvPr name="Freeform 15" id="15"/>
            <p:cNvSpPr/>
            <p:nvPr/>
          </p:nvSpPr>
          <p:spPr>
            <a:xfrm flipH="false" flipV="false" rot="0">
              <a:off x="0" y="0"/>
              <a:ext cx="2584327" cy="355456"/>
            </a:xfrm>
            <a:custGeom>
              <a:avLst/>
              <a:gdLst/>
              <a:ahLst/>
              <a:cxnLst/>
              <a:rect r="r" b="b" t="t" l="l"/>
              <a:pathLst>
                <a:path h="355456" w="2584327">
                  <a:moveTo>
                    <a:pt x="0" y="0"/>
                  </a:moveTo>
                  <a:lnTo>
                    <a:pt x="2584327" y="0"/>
                  </a:lnTo>
                  <a:lnTo>
                    <a:pt x="2584327" y="355456"/>
                  </a:lnTo>
                  <a:lnTo>
                    <a:pt x="0" y="355456"/>
                  </a:lnTo>
                  <a:close/>
                </a:path>
              </a:pathLst>
            </a:custGeom>
            <a:solidFill>
              <a:srgbClr val="FFCB64"/>
            </a:solidFill>
            <a:ln cap="sq">
              <a:noFill/>
              <a:prstDash val="solid"/>
              <a:miter/>
            </a:ln>
          </p:spPr>
        </p:sp>
        <p:sp>
          <p:nvSpPr>
            <p:cNvPr name="TextBox 16" id="16"/>
            <p:cNvSpPr txBox="true"/>
            <p:nvPr/>
          </p:nvSpPr>
          <p:spPr>
            <a:xfrm>
              <a:off x="0" y="-47625"/>
              <a:ext cx="2584327" cy="403081"/>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TextBox 17" id="17"/>
          <p:cNvSpPr txBox="true"/>
          <p:nvPr/>
        </p:nvSpPr>
        <p:spPr>
          <a:xfrm rot="0">
            <a:off x="1947179" y="8011132"/>
            <a:ext cx="13956644" cy="1471930"/>
          </a:xfrm>
          <a:prstGeom prst="rect">
            <a:avLst/>
          </a:prstGeom>
        </p:spPr>
        <p:txBody>
          <a:bodyPr anchor="t" rtlCol="false" tIns="0" lIns="0" bIns="0" rIns="0">
            <a:spAutoFit/>
          </a:bodyPr>
          <a:lstStyle/>
          <a:p>
            <a:pPr algn="l" marL="0" indent="0" lvl="0">
              <a:lnSpc>
                <a:spcPts val="3919"/>
              </a:lnSpc>
            </a:pPr>
            <a:r>
              <a:rPr lang="en-US" b="true" sz="2799" spc="167">
                <a:solidFill>
                  <a:srgbClr val="3D3D3D"/>
                </a:solidFill>
                <a:latin typeface="Inter Medium"/>
                <a:ea typeface="Inter Medium"/>
                <a:cs typeface="Inter Medium"/>
                <a:sym typeface="Inter Medium"/>
              </a:rPr>
              <a:t>Momento de la jornada en el cual es implementada y realizada En qué momento de la jornada diaria son llevadas a cabo las experiencias de aprendizaje que tienen como eje central la actividad lúdica en el párvulo.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DF9F5"/>
        </a:solidFill>
      </p:bgPr>
    </p:bg>
    <p:spTree>
      <p:nvGrpSpPr>
        <p:cNvPr id="1" name=""/>
        <p:cNvGrpSpPr/>
        <p:nvPr/>
      </p:nvGrpSpPr>
      <p:grpSpPr>
        <a:xfrm>
          <a:off x="0" y="0"/>
          <a:ext cx="0" cy="0"/>
          <a:chOff x="0" y="0"/>
          <a:chExt cx="0" cy="0"/>
        </a:xfrm>
      </p:grpSpPr>
      <p:sp>
        <p:nvSpPr>
          <p:cNvPr name="Freeform 2" id="2"/>
          <p:cNvSpPr/>
          <p:nvPr/>
        </p:nvSpPr>
        <p:spPr>
          <a:xfrm flipH="false" flipV="false" rot="872040">
            <a:off x="-1244729" y="-1565903"/>
            <a:ext cx="5159726" cy="3799435"/>
          </a:xfrm>
          <a:custGeom>
            <a:avLst/>
            <a:gdLst/>
            <a:ahLst/>
            <a:cxnLst/>
            <a:rect r="r" b="b" t="t" l="l"/>
            <a:pathLst>
              <a:path h="3799435" w="5159726">
                <a:moveTo>
                  <a:pt x="0" y="0"/>
                </a:moveTo>
                <a:lnTo>
                  <a:pt x="5159726" y="0"/>
                </a:lnTo>
                <a:lnTo>
                  <a:pt x="5159726" y="3799435"/>
                </a:lnTo>
                <a:lnTo>
                  <a:pt x="0" y="37994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3" id="3"/>
          <p:cNvSpPr/>
          <p:nvPr/>
        </p:nvSpPr>
        <p:spPr>
          <a:xfrm flipH="false" flipV="false" rot="-10800000">
            <a:off x="16542775" y="7982290"/>
            <a:ext cx="5482856" cy="2552020"/>
          </a:xfrm>
          <a:custGeom>
            <a:avLst/>
            <a:gdLst/>
            <a:ahLst/>
            <a:cxnLst/>
            <a:rect r="r" b="b" t="t" l="l"/>
            <a:pathLst>
              <a:path h="2552020" w="5482856">
                <a:moveTo>
                  <a:pt x="0" y="0"/>
                </a:moveTo>
                <a:lnTo>
                  <a:pt x="5482856" y="0"/>
                </a:lnTo>
                <a:lnTo>
                  <a:pt x="5482856" y="2552020"/>
                </a:lnTo>
                <a:lnTo>
                  <a:pt x="0" y="255202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4" id="4"/>
          <p:cNvSpPr/>
          <p:nvPr/>
        </p:nvSpPr>
        <p:spPr>
          <a:xfrm flipH="false" flipV="false" rot="0">
            <a:off x="-1050501" y="2097142"/>
            <a:ext cx="2079201" cy="2052739"/>
          </a:xfrm>
          <a:custGeom>
            <a:avLst/>
            <a:gdLst/>
            <a:ahLst/>
            <a:cxnLst/>
            <a:rect r="r" b="b" t="t" l="l"/>
            <a:pathLst>
              <a:path h="2052739" w="2079201">
                <a:moveTo>
                  <a:pt x="0" y="0"/>
                </a:moveTo>
                <a:lnTo>
                  <a:pt x="2079201" y="0"/>
                </a:lnTo>
                <a:lnTo>
                  <a:pt x="2079201" y="2052738"/>
                </a:lnTo>
                <a:lnTo>
                  <a:pt x="0" y="205273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a:ln cap="sq">
            <a:noFill/>
            <a:prstDash val="solid"/>
            <a:miter/>
          </a:ln>
        </p:spPr>
      </p:sp>
      <p:sp>
        <p:nvSpPr>
          <p:cNvPr name="TextBox 5" id="5"/>
          <p:cNvSpPr txBox="true"/>
          <p:nvPr/>
        </p:nvSpPr>
        <p:spPr>
          <a:xfrm rot="0">
            <a:off x="2957769" y="1389012"/>
            <a:ext cx="12372462" cy="939800"/>
          </a:xfrm>
          <a:prstGeom prst="rect">
            <a:avLst/>
          </a:prstGeom>
        </p:spPr>
        <p:txBody>
          <a:bodyPr anchor="t" rtlCol="false" tIns="0" lIns="0" bIns="0" rIns="0">
            <a:spAutoFit/>
          </a:bodyPr>
          <a:lstStyle/>
          <a:p>
            <a:pPr algn="ctr">
              <a:lnSpc>
                <a:spcPts val="7150"/>
              </a:lnSpc>
            </a:pPr>
            <a:r>
              <a:rPr lang="en-US" b="true" sz="6500" spc="-39">
                <a:solidFill>
                  <a:srgbClr val="3D3D3D"/>
                </a:solidFill>
                <a:latin typeface="Roboto Bold"/>
                <a:ea typeface="Roboto Bold"/>
                <a:cs typeface="Roboto Bold"/>
                <a:sym typeface="Roboto Bold"/>
              </a:rPr>
              <a:t>Experiencia lúdica</a:t>
            </a:r>
          </a:p>
        </p:txBody>
      </p:sp>
      <p:grpSp>
        <p:nvGrpSpPr>
          <p:cNvPr name="Group 6" id="6"/>
          <p:cNvGrpSpPr/>
          <p:nvPr/>
        </p:nvGrpSpPr>
        <p:grpSpPr>
          <a:xfrm rot="0">
            <a:off x="1718144" y="2580764"/>
            <a:ext cx="14427752" cy="2144173"/>
            <a:chOff x="0" y="0"/>
            <a:chExt cx="2584327" cy="384068"/>
          </a:xfrm>
        </p:grpSpPr>
        <p:sp>
          <p:nvSpPr>
            <p:cNvPr name="Freeform 7" id="7"/>
            <p:cNvSpPr/>
            <p:nvPr/>
          </p:nvSpPr>
          <p:spPr>
            <a:xfrm flipH="false" flipV="false" rot="0">
              <a:off x="0" y="0"/>
              <a:ext cx="2584327" cy="384068"/>
            </a:xfrm>
            <a:custGeom>
              <a:avLst/>
              <a:gdLst/>
              <a:ahLst/>
              <a:cxnLst/>
              <a:rect r="r" b="b" t="t" l="l"/>
              <a:pathLst>
                <a:path h="384068" w="2584327">
                  <a:moveTo>
                    <a:pt x="0" y="0"/>
                  </a:moveTo>
                  <a:lnTo>
                    <a:pt x="2584327" y="0"/>
                  </a:lnTo>
                  <a:lnTo>
                    <a:pt x="2584327" y="384068"/>
                  </a:lnTo>
                  <a:lnTo>
                    <a:pt x="0" y="384068"/>
                  </a:lnTo>
                  <a:close/>
                </a:path>
              </a:pathLst>
            </a:custGeom>
            <a:solidFill>
              <a:srgbClr val="FFCB64"/>
            </a:solidFill>
            <a:ln cap="sq">
              <a:noFill/>
              <a:prstDash val="solid"/>
              <a:miter/>
            </a:ln>
          </p:spPr>
        </p:sp>
        <p:sp>
          <p:nvSpPr>
            <p:cNvPr name="TextBox 8" id="8"/>
            <p:cNvSpPr txBox="true"/>
            <p:nvPr/>
          </p:nvSpPr>
          <p:spPr>
            <a:xfrm>
              <a:off x="0" y="-47625"/>
              <a:ext cx="2584327" cy="431693"/>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TextBox 9" id="9"/>
          <p:cNvSpPr txBox="true"/>
          <p:nvPr/>
        </p:nvSpPr>
        <p:spPr>
          <a:xfrm rot="0">
            <a:off x="1947179" y="2763017"/>
            <a:ext cx="14198716" cy="1471930"/>
          </a:xfrm>
          <a:prstGeom prst="rect">
            <a:avLst/>
          </a:prstGeom>
        </p:spPr>
        <p:txBody>
          <a:bodyPr anchor="t" rtlCol="false" tIns="0" lIns="0" bIns="0" rIns="0">
            <a:spAutoFit/>
          </a:bodyPr>
          <a:lstStyle/>
          <a:p>
            <a:pPr algn="l" marL="0" indent="0" lvl="0">
              <a:lnSpc>
                <a:spcPts val="3919"/>
              </a:lnSpc>
            </a:pPr>
            <a:r>
              <a:rPr lang="en-US" b="true" sz="2799" spc="167">
                <a:solidFill>
                  <a:srgbClr val="3D3D3D"/>
                </a:solidFill>
                <a:latin typeface="Inter Medium"/>
                <a:ea typeface="Inter Medium"/>
                <a:cs typeface="Inter Medium"/>
                <a:sym typeface="Inter Medium"/>
              </a:rPr>
              <a:t>Frecuencia con la cual se ejecutan actividades de este tipo Con qué frecuencia se realizan experiencias de aprendizaje enfocadas a la actividad lúdica del párvulo dentro del aula. </a:t>
            </a:r>
          </a:p>
        </p:txBody>
      </p:sp>
      <p:grpSp>
        <p:nvGrpSpPr>
          <p:cNvPr name="Group 10" id="10"/>
          <p:cNvGrpSpPr/>
          <p:nvPr/>
        </p:nvGrpSpPr>
        <p:grpSpPr>
          <a:xfrm rot="0">
            <a:off x="1718144" y="5143500"/>
            <a:ext cx="14427752" cy="3581814"/>
            <a:chOff x="0" y="0"/>
            <a:chExt cx="2584327" cy="641582"/>
          </a:xfrm>
        </p:grpSpPr>
        <p:sp>
          <p:nvSpPr>
            <p:cNvPr name="Freeform 11" id="11"/>
            <p:cNvSpPr/>
            <p:nvPr/>
          </p:nvSpPr>
          <p:spPr>
            <a:xfrm flipH="false" flipV="false" rot="0">
              <a:off x="0" y="0"/>
              <a:ext cx="2584327" cy="641582"/>
            </a:xfrm>
            <a:custGeom>
              <a:avLst/>
              <a:gdLst/>
              <a:ahLst/>
              <a:cxnLst/>
              <a:rect r="r" b="b" t="t" l="l"/>
              <a:pathLst>
                <a:path h="641582" w="2584327">
                  <a:moveTo>
                    <a:pt x="0" y="0"/>
                  </a:moveTo>
                  <a:lnTo>
                    <a:pt x="2584327" y="0"/>
                  </a:lnTo>
                  <a:lnTo>
                    <a:pt x="2584327" y="641582"/>
                  </a:lnTo>
                  <a:lnTo>
                    <a:pt x="0" y="641582"/>
                  </a:lnTo>
                  <a:close/>
                </a:path>
              </a:pathLst>
            </a:custGeom>
            <a:solidFill>
              <a:srgbClr val="FFCB64"/>
            </a:solidFill>
            <a:ln cap="sq">
              <a:noFill/>
              <a:prstDash val="solid"/>
              <a:miter/>
            </a:ln>
          </p:spPr>
        </p:sp>
        <p:sp>
          <p:nvSpPr>
            <p:cNvPr name="TextBox 12" id="12"/>
            <p:cNvSpPr txBox="true"/>
            <p:nvPr/>
          </p:nvSpPr>
          <p:spPr>
            <a:xfrm>
              <a:off x="0" y="-47625"/>
              <a:ext cx="2584327" cy="689207"/>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TextBox 13" id="13"/>
          <p:cNvSpPr txBox="true"/>
          <p:nvPr/>
        </p:nvSpPr>
        <p:spPr>
          <a:xfrm rot="0">
            <a:off x="1947179" y="5253996"/>
            <a:ext cx="13956644" cy="2957830"/>
          </a:xfrm>
          <a:prstGeom prst="rect">
            <a:avLst/>
          </a:prstGeom>
        </p:spPr>
        <p:txBody>
          <a:bodyPr anchor="t" rtlCol="false" tIns="0" lIns="0" bIns="0" rIns="0">
            <a:spAutoFit/>
          </a:bodyPr>
          <a:lstStyle/>
          <a:p>
            <a:pPr algn="l" marL="0" indent="0" lvl="0">
              <a:lnSpc>
                <a:spcPts val="3919"/>
              </a:lnSpc>
            </a:pPr>
            <a:r>
              <a:rPr lang="en-US" b="true" sz="2799" spc="167">
                <a:solidFill>
                  <a:srgbClr val="3D3D3D"/>
                </a:solidFill>
                <a:latin typeface="Inter Medium"/>
                <a:ea typeface="Inter Medium"/>
                <a:cs typeface="Inter Medium"/>
                <a:sym typeface="Inter Medium"/>
              </a:rPr>
              <a:t>Beneficios que se consideran importantes para el desarrollo óptimo del párvulo al llevar a cabo este tipo de actividades A través de las experiencias lúdicas, aprenden en la práctica, exploran y perciben el mundo que los rodea; experimentan con nuevas ideas, papeles y experiencias, de esta forma, construyen su posición social en el mundo. No obstante, lo más relevante es la vivencia del amor en el juego. </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FDF9F5"/>
        </a:solidFill>
      </p:bgPr>
    </p:bg>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DAGUWRgfCDc</dc:identifier>
  <dcterms:modified xsi:type="dcterms:W3CDTF">2011-08-01T06:04:30Z</dcterms:modified>
  <cp:revision>1</cp:revision>
  <dc:title>Diferencias entre los Juegos y las Actividades Lúdicas</dc:title>
</cp:coreProperties>
</file>