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Luducudu" charset="1" panose="00000000000000000000"/>
      <p:regular r:id="rId24"/>
    </p:embeddedFont>
    <p:embeddedFont>
      <p:font typeface="Sniglet" charset="1" panose="04070505030100020000"/>
      <p:regular r:id="rId25"/>
    </p:embeddedFont>
    <p:embeddedFont>
      <p:font typeface="Cakerolli Bold" charset="1" panose="00000000000000000000"/>
      <p:regular r:id="rId26"/>
    </p:embeddedFont>
    <p:embeddedFont>
      <p:font typeface="Handyman" charset="1" panose="00000000000000000000"/>
      <p:regular r:id="rId27"/>
    </p:embeddedFont>
    <p:embeddedFont>
      <p:font typeface="Open Sans Bold" charset="1" panose="020B080603050402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sv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13" Target="../media/image48.png" Type="http://schemas.openxmlformats.org/officeDocument/2006/relationships/image"/><Relationship Id="rId2" Target="../media/image37.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42.png" Type="http://schemas.openxmlformats.org/officeDocument/2006/relationships/image"/><Relationship Id="rId8" Target="../media/image43.svg" Type="http://schemas.openxmlformats.org/officeDocument/2006/relationships/image"/><Relationship Id="rId9" Target="../media/image4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sv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13" Target="../media/image48.png" Type="http://schemas.openxmlformats.org/officeDocument/2006/relationships/image"/><Relationship Id="rId2" Target="../media/image37.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42.png" Type="http://schemas.openxmlformats.org/officeDocument/2006/relationships/image"/><Relationship Id="rId8" Target="../media/image43.svg" Type="http://schemas.openxmlformats.org/officeDocument/2006/relationships/image"/><Relationship Id="rId9" Target="../media/image4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sv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13" Target="../media/image48.png" Type="http://schemas.openxmlformats.org/officeDocument/2006/relationships/image"/><Relationship Id="rId2" Target="../media/image37.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42.png" Type="http://schemas.openxmlformats.org/officeDocument/2006/relationships/image"/><Relationship Id="rId8" Target="../media/image43.svg" Type="http://schemas.openxmlformats.org/officeDocument/2006/relationships/image"/><Relationship Id="rId9" Target="../media/image4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Freeform 2" id="2"/>
          <p:cNvSpPr/>
          <p:nvPr/>
        </p:nvSpPr>
        <p:spPr>
          <a:xfrm flipH="false" flipV="false" rot="3172998">
            <a:off x="-2797759" y="5800975"/>
            <a:ext cx="8305886" cy="6914650"/>
          </a:xfrm>
          <a:custGeom>
            <a:avLst/>
            <a:gdLst/>
            <a:ahLst/>
            <a:cxnLst/>
            <a:rect r="r" b="b" t="t" l="l"/>
            <a:pathLst>
              <a:path h="6914650" w="8305886">
                <a:moveTo>
                  <a:pt x="0" y="0"/>
                </a:moveTo>
                <a:lnTo>
                  <a:pt x="8305885" y="0"/>
                </a:lnTo>
                <a:lnTo>
                  <a:pt x="8305885" y="6914650"/>
                </a:lnTo>
                <a:lnTo>
                  <a:pt x="0" y="69146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7465514">
            <a:off x="12533328" y="-2016994"/>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1739445" y="-2286308"/>
            <a:ext cx="6445054" cy="6802167"/>
          </a:xfrm>
          <a:custGeom>
            <a:avLst/>
            <a:gdLst/>
            <a:ahLst/>
            <a:cxnLst/>
            <a:rect r="r" b="b" t="t" l="l"/>
            <a:pathLst>
              <a:path h="6802167" w="6445054">
                <a:moveTo>
                  <a:pt x="0" y="0"/>
                </a:moveTo>
                <a:lnTo>
                  <a:pt x="6445054" y="0"/>
                </a:lnTo>
                <a:lnTo>
                  <a:pt x="6445054" y="6802168"/>
                </a:lnTo>
                <a:lnTo>
                  <a:pt x="0" y="6802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5" id="5"/>
          <p:cNvSpPr/>
          <p:nvPr/>
        </p:nvSpPr>
        <p:spPr>
          <a:xfrm flipH="false" flipV="false" rot="0">
            <a:off x="12229852" y="7668770"/>
            <a:ext cx="7042456" cy="7432671"/>
          </a:xfrm>
          <a:custGeom>
            <a:avLst/>
            <a:gdLst/>
            <a:ahLst/>
            <a:cxnLst/>
            <a:rect r="r" b="b" t="t" l="l"/>
            <a:pathLst>
              <a:path h="7432671" w="7042456">
                <a:moveTo>
                  <a:pt x="0" y="0"/>
                </a:moveTo>
                <a:lnTo>
                  <a:pt x="7042456" y="0"/>
                </a:lnTo>
                <a:lnTo>
                  <a:pt x="7042456" y="7432671"/>
                </a:lnTo>
                <a:lnTo>
                  <a:pt x="0" y="74326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2787695">
            <a:off x="-836927" y="120806"/>
            <a:ext cx="3731253" cy="6974305"/>
          </a:xfrm>
          <a:custGeom>
            <a:avLst/>
            <a:gdLst/>
            <a:ahLst/>
            <a:cxnLst/>
            <a:rect r="r" b="b" t="t" l="l"/>
            <a:pathLst>
              <a:path h="6974305" w="3731253">
                <a:moveTo>
                  <a:pt x="0" y="0"/>
                </a:moveTo>
                <a:lnTo>
                  <a:pt x="3731254" y="0"/>
                </a:lnTo>
                <a:lnTo>
                  <a:pt x="3731254" y="6974305"/>
                </a:lnTo>
                <a:lnTo>
                  <a:pt x="0" y="69743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246358" y="544534"/>
            <a:ext cx="11795284" cy="8713766"/>
          </a:xfrm>
          <a:custGeom>
            <a:avLst/>
            <a:gdLst/>
            <a:ahLst/>
            <a:cxnLst/>
            <a:rect r="r" b="b" t="t" l="l"/>
            <a:pathLst>
              <a:path h="8713766" w="11795284">
                <a:moveTo>
                  <a:pt x="0" y="0"/>
                </a:moveTo>
                <a:lnTo>
                  <a:pt x="11795284" y="0"/>
                </a:lnTo>
                <a:lnTo>
                  <a:pt x="11795284" y="8713766"/>
                </a:lnTo>
                <a:lnTo>
                  <a:pt x="0" y="87137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4705609" y="3346825"/>
            <a:ext cx="7787412" cy="2423795"/>
          </a:xfrm>
          <a:prstGeom prst="rect">
            <a:avLst/>
          </a:prstGeom>
        </p:spPr>
        <p:txBody>
          <a:bodyPr anchor="t" rtlCol="false" tIns="0" lIns="0" bIns="0" rIns="0">
            <a:spAutoFit/>
          </a:bodyPr>
          <a:lstStyle/>
          <a:p>
            <a:pPr algn="ctr">
              <a:lnSpc>
                <a:spcPts val="9460"/>
              </a:lnSpc>
            </a:pPr>
            <a:r>
              <a:rPr lang="en-US" sz="8600" spc="799">
                <a:solidFill>
                  <a:srgbClr val="031028"/>
                </a:solidFill>
                <a:latin typeface="Luducudu"/>
                <a:ea typeface="Luducudu"/>
                <a:cs typeface="Luducudu"/>
                <a:sym typeface="Luducudu"/>
              </a:rPr>
              <a:t>“Juegos Psicomotores”</a:t>
            </a:r>
          </a:p>
        </p:txBody>
      </p:sp>
      <p:sp>
        <p:nvSpPr>
          <p:cNvPr name="Freeform 9" id="9"/>
          <p:cNvSpPr/>
          <p:nvPr/>
        </p:nvSpPr>
        <p:spPr>
          <a:xfrm flipH="false" flipV="false" rot="-3215671">
            <a:off x="14577646" y="945038"/>
            <a:ext cx="5543551" cy="4254675"/>
          </a:xfrm>
          <a:custGeom>
            <a:avLst/>
            <a:gdLst/>
            <a:ahLst/>
            <a:cxnLst/>
            <a:rect r="r" b="b" t="t" l="l"/>
            <a:pathLst>
              <a:path h="4254675" w="5543551">
                <a:moveTo>
                  <a:pt x="0" y="0"/>
                </a:moveTo>
                <a:lnTo>
                  <a:pt x="5543551" y="0"/>
                </a:lnTo>
                <a:lnTo>
                  <a:pt x="5543551" y="4254675"/>
                </a:lnTo>
                <a:lnTo>
                  <a:pt x="0" y="425467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1397723">
            <a:off x="12791170" y="5322476"/>
            <a:ext cx="5519491" cy="6986697"/>
          </a:xfrm>
          <a:custGeom>
            <a:avLst/>
            <a:gdLst/>
            <a:ahLst/>
            <a:cxnLst/>
            <a:rect r="r" b="b" t="t" l="l"/>
            <a:pathLst>
              <a:path h="6986697" w="5519491">
                <a:moveTo>
                  <a:pt x="0" y="0"/>
                </a:moveTo>
                <a:lnTo>
                  <a:pt x="5519490" y="0"/>
                </a:lnTo>
                <a:lnTo>
                  <a:pt x="5519490" y="6986698"/>
                </a:lnTo>
                <a:lnTo>
                  <a:pt x="0" y="69866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1186996">
            <a:off x="-372559" y="5489342"/>
            <a:ext cx="4705712" cy="7062982"/>
          </a:xfrm>
          <a:custGeom>
            <a:avLst/>
            <a:gdLst/>
            <a:ahLst/>
            <a:cxnLst/>
            <a:rect r="r" b="b" t="t" l="l"/>
            <a:pathLst>
              <a:path h="7062982" w="4705712">
                <a:moveTo>
                  <a:pt x="0" y="0"/>
                </a:moveTo>
                <a:lnTo>
                  <a:pt x="4705712" y="0"/>
                </a:lnTo>
                <a:lnTo>
                  <a:pt x="4705712" y="7062982"/>
                </a:lnTo>
                <a:lnTo>
                  <a:pt x="0" y="706298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TextBox 2" id="2"/>
          <p:cNvSpPr txBox="true"/>
          <p:nvPr/>
        </p:nvSpPr>
        <p:spPr>
          <a:xfrm rot="0">
            <a:off x="2823548" y="258455"/>
            <a:ext cx="12735023" cy="1588116"/>
          </a:xfrm>
          <a:prstGeom prst="rect">
            <a:avLst/>
          </a:prstGeom>
        </p:spPr>
        <p:txBody>
          <a:bodyPr anchor="t" rtlCol="false" tIns="0" lIns="0" bIns="0" rIns="0">
            <a:spAutoFit/>
          </a:bodyPr>
          <a:lstStyle/>
          <a:p>
            <a:pPr algn="ctr">
              <a:lnSpc>
                <a:spcPts val="5165"/>
              </a:lnSpc>
            </a:pPr>
            <a:r>
              <a:rPr lang="en-US" sz="4696" spc="84">
                <a:solidFill>
                  <a:srgbClr val="031028"/>
                </a:solidFill>
                <a:latin typeface="Luducudu"/>
                <a:ea typeface="Luducudu"/>
                <a:cs typeface="Luducudu"/>
                <a:sym typeface="Luducudu"/>
              </a:rPr>
              <a:t>¿Cuáles son los principales beneficios de la actividad física en el desarrollo de niños y niñas?</a:t>
            </a:r>
          </a:p>
          <a:p>
            <a:pPr algn="ctr" marL="0" indent="0" lvl="0">
              <a:lnSpc>
                <a:spcPts val="2267"/>
              </a:lnSpc>
              <a:spcBef>
                <a:spcPct val="0"/>
              </a:spcBef>
            </a:pPr>
          </a:p>
        </p:txBody>
      </p:sp>
      <p:sp>
        <p:nvSpPr>
          <p:cNvPr name="Freeform 3" id="3"/>
          <p:cNvSpPr/>
          <p:nvPr/>
        </p:nvSpPr>
        <p:spPr>
          <a:xfrm flipH="false" flipV="false" rot="-7465514">
            <a:off x="16107997" y="-64642"/>
            <a:ext cx="4360006" cy="3629705"/>
          </a:xfrm>
          <a:custGeom>
            <a:avLst/>
            <a:gdLst/>
            <a:ahLst/>
            <a:cxnLst/>
            <a:rect r="r" b="b" t="t" l="l"/>
            <a:pathLst>
              <a:path h="3629705" w="4360006">
                <a:moveTo>
                  <a:pt x="0" y="0"/>
                </a:moveTo>
                <a:lnTo>
                  <a:pt x="4360006" y="0"/>
                </a:lnTo>
                <a:lnTo>
                  <a:pt x="4360006" y="3629705"/>
                </a:lnTo>
                <a:lnTo>
                  <a:pt x="0" y="3629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7465514">
            <a:off x="-3469603" y="8553050"/>
            <a:ext cx="5971330" cy="4971132"/>
          </a:xfrm>
          <a:custGeom>
            <a:avLst/>
            <a:gdLst/>
            <a:ahLst/>
            <a:cxnLst/>
            <a:rect r="r" b="b" t="t" l="l"/>
            <a:pathLst>
              <a:path h="4971132" w="5971330">
                <a:moveTo>
                  <a:pt x="0" y="0"/>
                </a:moveTo>
                <a:lnTo>
                  <a:pt x="5971330" y="0"/>
                </a:lnTo>
                <a:lnTo>
                  <a:pt x="5971330" y="4971132"/>
                </a:lnTo>
                <a:lnTo>
                  <a:pt x="0" y="49711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7465514">
            <a:off x="15965235" y="8585085"/>
            <a:ext cx="6109709" cy="5086333"/>
          </a:xfrm>
          <a:custGeom>
            <a:avLst/>
            <a:gdLst/>
            <a:ahLst/>
            <a:cxnLst/>
            <a:rect r="r" b="b" t="t" l="l"/>
            <a:pathLst>
              <a:path h="5086333" w="6109709">
                <a:moveTo>
                  <a:pt x="0" y="0"/>
                </a:moveTo>
                <a:lnTo>
                  <a:pt x="6109709" y="0"/>
                </a:lnTo>
                <a:lnTo>
                  <a:pt x="6109709" y="5086333"/>
                </a:lnTo>
                <a:lnTo>
                  <a:pt x="0" y="50863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9040291">
            <a:off x="-3494376" y="-1864348"/>
            <a:ext cx="5774746" cy="4807476"/>
          </a:xfrm>
          <a:custGeom>
            <a:avLst/>
            <a:gdLst/>
            <a:ahLst/>
            <a:cxnLst/>
            <a:rect r="r" b="b" t="t" l="l"/>
            <a:pathLst>
              <a:path h="4807476" w="5774746">
                <a:moveTo>
                  <a:pt x="0" y="0"/>
                </a:moveTo>
                <a:lnTo>
                  <a:pt x="5774746" y="0"/>
                </a:lnTo>
                <a:lnTo>
                  <a:pt x="5774746" y="4807475"/>
                </a:lnTo>
                <a:lnTo>
                  <a:pt x="0" y="48074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7" id="7"/>
          <p:cNvSpPr txBox="true"/>
          <p:nvPr/>
        </p:nvSpPr>
        <p:spPr>
          <a:xfrm rot="0">
            <a:off x="1502450" y="2781969"/>
            <a:ext cx="16191383" cy="6476331"/>
          </a:xfrm>
          <a:prstGeom prst="rect">
            <a:avLst/>
          </a:prstGeom>
        </p:spPr>
        <p:txBody>
          <a:bodyPr anchor="t" rtlCol="false" tIns="0" lIns="0" bIns="0" rIns="0">
            <a:spAutoFit/>
          </a:bodyPr>
          <a:lstStyle/>
          <a:p>
            <a:pPr algn="l">
              <a:lnSpc>
                <a:spcPts val="5181"/>
              </a:lnSpc>
              <a:spcBef>
                <a:spcPct val="0"/>
              </a:spcBef>
            </a:pPr>
            <a:r>
              <a:rPr lang="en-US" sz="4145" spc="24">
                <a:solidFill>
                  <a:srgbClr val="031028"/>
                </a:solidFill>
                <a:latin typeface="Sniglet"/>
                <a:ea typeface="Sniglet"/>
                <a:cs typeface="Sniglet"/>
                <a:sym typeface="Sniglet"/>
              </a:rPr>
              <a:t>• Contribuye a crear nuevas conexiones neuronales</a:t>
            </a:r>
          </a:p>
          <a:p>
            <a:pPr algn="l">
              <a:lnSpc>
                <a:spcPts val="5181"/>
              </a:lnSpc>
              <a:spcBef>
                <a:spcPct val="0"/>
              </a:spcBef>
            </a:pPr>
            <a:r>
              <a:rPr lang="en-US" sz="4145" spc="24">
                <a:solidFill>
                  <a:srgbClr val="031028"/>
                </a:solidFill>
                <a:latin typeface="Sniglet"/>
                <a:ea typeface="Sniglet"/>
                <a:cs typeface="Sniglet"/>
                <a:sym typeface="Sniglet"/>
              </a:rPr>
              <a:t>• Les permite a niños y niñas tomar decisiones respecto a cómo dirigir su movimiento y actividad física de forma independiente, explorando sus entornos y tomando decisiones autónomas </a:t>
            </a:r>
          </a:p>
          <a:p>
            <a:pPr algn="l">
              <a:lnSpc>
                <a:spcPts val="5181"/>
              </a:lnSpc>
              <a:spcBef>
                <a:spcPct val="0"/>
              </a:spcBef>
            </a:pPr>
            <a:r>
              <a:rPr lang="en-US" sz="4145" spc="24">
                <a:solidFill>
                  <a:srgbClr val="031028"/>
                </a:solidFill>
                <a:latin typeface="Sniglet"/>
                <a:ea typeface="Sniglet"/>
                <a:cs typeface="Sniglet"/>
                <a:sym typeface="Sniglet"/>
              </a:rPr>
              <a:t>• Desarrolla funciones ejecutivas, que hacen posible recordar la información, enfocar la atención, controlar la conducta, establecer objetivos y planificar las maneras de conseguirlos </a:t>
            </a:r>
          </a:p>
          <a:p>
            <a:pPr algn="l">
              <a:lnSpc>
                <a:spcPts val="5181"/>
              </a:lnSpc>
              <a:spcBef>
                <a:spcPct val="0"/>
              </a:spcBef>
            </a:pPr>
            <a:r>
              <a:rPr lang="en-US" sz="4145" spc="24">
                <a:solidFill>
                  <a:srgbClr val="031028"/>
                </a:solidFill>
                <a:latin typeface="Sniglet"/>
                <a:ea typeface="Sniglet"/>
                <a:cs typeface="Sniglet"/>
                <a:sym typeface="Sniglet"/>
              </a:rPr>
              <a:t>• Se ha observado que niñas y niños que se benefician de experiencias de actividad física y juego cuentan con un mejor rendimiento en lenguaje y matemática en su trayectoria educativa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TextBox 2" id="2"/>
          <p:cNvSpPr txBox="true"/>
          <p:nvPr/>
        </p:nvSpPr>
        <p:spPr>
          <a:xfrm rot="0">
            <a:off x="2518994" y="596539"/>
            <a:ext cx="13728050" cy="2411769"/>
          </a:xfrm>
          <a:prstGeom prst="rect">
            <a:avLst/>
          </a:prstGeom>
        </p:spPr>
        <p:txBody>
          <a:bodyPr anchor="t" rtlCol="false" tIns="0" lIns="0" bIns="0" rIns="0">
            <a:spAutoFit/>
          </a:bodyPr>
          <a:lstStyle/>
          <a:p>
            <a:pPr algn="ctr">
              <a:lnSpc>
                <a:spcPts val="5568"/>
              </a:lnSpc>
            </a:pPr>
            <a:r>
              <a:rPr lang="en-US" sz="5062" spc="91">
                <a:solidFill>
                  <a:srgbClr val="031028"/>
                </a:solidFill>
                <a:latin typeface="Luducudu"/>
                <a:ea typeface="Luducudu"/>
                <a:cs typeface="Luducudu"/>
                <a:sym typeface="Luducudu"/>
              </a:rPr>
              <a:t>¿Por qué es importante favorecer la actividad física y el movimiento libre en la práctica pedagógica? </a:t>
            </a:r>
          </a:p>
          <a:p>
            <a:pPr algn="ctr" marL="0" indent="0" lvl="0">
              <a:lnSpc>
                <a:spcPts val="2444"/>
              </a:lnSpc>
              <a:spcBef>
                <a:spcPct val="0"/>
              </a:spcBef>
            </a:pPr>
          </a:p>
        </p:txBody>
      </p:sp>
      <p:sp>
        <p:nvSpPr>
          <p:cNvPr name="Freeform 3" id="3"/>
          <p:cNvSpPr/>
          <p:nvPr/>
        </p:nvSpPr>
        <p:spPr>
          <a:xfrm flipH="false" flipV="false" rot="-7465514">
            <a:off x="16107997" y="-64642"/>
            <a:ext cx="4360006" cy="3629705"/>
          </a:xfrm>
          <a:custGeom>
            <a:avLst/>
            <a:gdLst/>
            <a:ahLst/>
            <a:cxnLst/>
            <a:rect r="r" b="b" t="t" l="l"/>
            <a:pathLst>
              <a:path h="3629705" w="4360006">
                <a:moveTo>
                  <a:pt x="0" y="0"/>
                </a:moveTo>
                <a:lnTo>
                  <a:pt x="4360006" y="0"/>
                </a:lnTo>
                <a:lnTo>
                  <a:pt x="4360006" y="3629705"/>
                </a:lnTo>
                <a:lnTo>
                  <a:pt x="0" y="3629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7465514">
            <a:off x="-3841835" y="8732320"/>
            <a:ext cx="5971330" cy="4971132"/>
          </a:xfrm>
          <a:custGeom>
            <a:avLst/>
            <a:gdLst/>
            <a:ahLst/>
            <a:cxnLst/>
            <a:rect r="r" b="b" t="t" l="l"/>
            <a:pathLst>
              <a:path h="4971132" w="5971330">
                <a:moveTo>
                  <a:pt x="0" y="0"/>
                </a:moveTo>
                <a:lnTo>
                  <a:pt x="5971330" y="0"/>
                </a:lnTo>
                <a:lnTo>
                  <a:pt x="5971330" y="4971133"/>
                </a:lnTo>
                <a:lnTo>
                  <a:pt x="0" y="49711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7465514">
            <a:off x="16328486" y="8764355"/>
            <a:ext cx="6109709" cy="5086333"/>
          </a:xfrm>
          <a:custGeom>
            <a:avLst/>
            <a:gdLst/>
            <a:ahLst/>
            <a:cxnLst/>
            <a:rect r="r" b="b" t="t" l="l"/>
            <a:pathLst>
              <a:path h="5086333" w="6109709">
                <a:moveTo>
                  <a:pt x="0" y="0"/>
                </a:moveTo>
                <a:lnTo>
                  <a:pt x="6109709" y="0"/>
                </a:lnTo>
                <a:lnTo>
                  <a:pt x="6109709" y="5086333"/>
                </a:lnTo>
                <a:lnTo>
                  <a:pt x="0" y="50863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9040291">
            <a:off x="-3494376" y="-1864348"/>
            <a:ext cx="5774746" cy="4807476"/>
          </a:xfrm>
          <a:custGeom>
            <a:avLst/>
            <a:gdLst/>
            <a:ahLst/>
            <a:cxnLst/>
            <a:rect r="r" b="b" t="t" l="l"/>
            <a:pathLst>
              <a:path h="4807476" w="5774746">
                <a:moveTo>
                  <a:pt x="0" y="0"/>
                </a:moveTo>
                <a:lnTo>
                  <a:pt x="5774746" y="0"/>
                </a:lnTo>
                <a:lnTo>
                  <a:pt x="5774746" y="4807475"/>
                </a:lnTo>
                <a:lnTo>
                  <a:pt x="0" y="48074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7" id="7"/>
          <p:cNvSpPr txBox="true"/>
          <p:nvPr/>
        </p:nvSpPr>
        <p:spPr>
          <a:xfrm rot="0">
            <a:off x="1287328" y="3408224"/>
            <a:ext cx="16191383" cy="1289448"/>
          </a:xfrm>
          <a:prstGeom prst="rect">
            <a:avLst/>
          </a:prstGeom>
        </p:spPr>
        <p:txBody>
          <a:bodyPr anchor="t" rtlCol="false" tIns="0" lIns="0" bIns="0" rIns="0">
            <a:spAutoFit/>
          </a:bodyPr>
          <a:lstStyle/>
          <a:p>
            <a:pPr algn="l">
              <a:lnSpc>
                <a:spcPts val="5181"/>
              </a:lnSpc>
              <a:spcBef>
                <a:spcPct val="0"/>
              </a:spcBef>
            </a:pPr>
            <a:r>
              <a:rPr lang="en-US" sz="4145" spc="24">
                <a:solidFill>
                  <a:srgbClr val="031028"/>
                </a:solidFill>
                <a:latin typeface="Sniglet"/>
                <a:ea typeface="Sniglet"/>
                <a:cs typeface="Sniglet"/>
                <a:sym typeface="Sniglet"/>
              </a:rPr>
              <a:t>•  En la Educación Parvularia, el aprendizaje de niños y niñas ocurre a través del movimiento del cuerpo</a:t>
            </a:r>
          </a:p>
        </p:txBody>
      </p:sp>
      <p:sp>
        <p:nvSpPr>
          <p:cNvPr name="TextBox 8" id="8"/>
          <p:cNvSpPr txBox="true"/>
          <p:nvPr/>
        </p:nvSpPr>
        <p:spPr>
          <a:xfrm rot="0">
            <a:off x="1287328" y="5097722"/>
            <a:ext cx="16191383" cy="2586168"/>
          </a:xfrm>
          <a:prstGeom prst="rect">
            <a:avLst/>
          </a:prstGeom>
        </p:spPr>
        <p:txBody>
          <a:bodyPr anchor="t" rtlCol="false" tIns="0" lIns="0" bIns="0" rIns="0">
            <a:spAutoFit/>
          </a:bodyPr>
          <a:lstStyle/>
          <a:p>
            <a:pPr algn="l">
              <a:lnSpc>
                <a:spcPts val="5181"/>
              </a:lnSpc>
              <a:spcBef>
                <a:spcPct val="0"/>
              </a:spcBef>
            </a:pPr>
            <a:r>
              <a:rPr lang="en-US" sz="4145" spc="24">
                <a:solidFill>
                  <a:srgbClr val="031028"/>
                </a:solidFill>
                <a:latin typeface="Sniglet"/>
                <a:ea typeface="Sniglet"/>
                <a:cs typeface="Sniglet"/>
                <a:sym typeface="Sniglet"/>
              </a:rPr>
              <a:t>•  Asegurar la actividad física y el movimiento libre en la vida cotidiana de niños/as es fundamental,  extendiéndose más allá del momento de patio. </a:t>
            </a:r>
          </a:p>
          <a:p>
            <a:pPr algn="l">
              <a:lnSpc>
                <a:spcPts val="5181"/>
              </a:lnSpc>
              <a:spcBef>
                <a:spcPct val="0"/>
              </a:spcBef>
            </a:pPr>
          </a:p>
        </p:txBody>
      </p:sp>
      <p:sp>
        <p:nvSpPr>
          <p:cNvPr name="TextBox 9" id="9"/>
          <p:cNvSpPr txBox="true"/>
          <p:nvPr/>
        </p:nvSpPr>
        <p:spPr>
          <a:xfrm rot="0">
            <a:off x="1287328" y="7381995"/>
            <a:ext cx="16191383" cy="2586168"/>
          </a:xfrm>
          <a:prstGeom prst="rect">
            <a:avLst/>
          </a:prstGeom>
        </p:spPr>
        <p:txBody>
          <a:bodyPr anchor="t" rtlCol="false" tIns="0" lIns="0" bIns="0" rIns="0">
            <a:spAutoFit/>
          </a:bodyPr>
          <a:lstStyle/>
          <a:p>
            <a:pPr algn="l">
              <a:lnSpc>
                <a:spcPts val="5181"/>
              </a:lnSpc>
              <a:spcBef>
                <a:spcPct val="0"/>
              </a:spcBef>
            </a:pPr>
            <a:r>
              <a:rPr lang="en-US" sz="4145" spc="24">
                <a:solidFill>
                  <a:srgbClr val="031028"/>
                </a:solidFill>
                <a:latin typeface="Sniglet"/>
                <a:ea typeface="Sniglet"/>
                <a:cs typeface="Sniglet"/>
                <a:sym typeface="Sniglet"/>
              </a:rPr>
              <a:t>•  Se destaca como buena práctica el que el equipo pedagógico promueva experiencias que incentivan la conciencia de la propia corporalidad mediante el movimiento, favoreciendo la autonomía y la exploración de niños y niñas.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TextBox 2" id="2"/>
          <p:cNvSpPr txBox="true"/>
          <p:nvPr/>
        </p:nvSpPr>
        <p:spPr>
          <a:xfrm rot="0">
            <a:off x="2518994" y="596539"/>
            <a:ext cx="13728050" cy="1706139"/>
          </a:xfrm>
          <a:prstGeom prst="rect">
            <a:avLst/>
          </a:prstGeom>
        </p:spPr>
        <p:txBody>
          <a:bodyPr anchor="t" rtlCol="false" tIns="0" lIns="0" bIns="0" rIns="0">
            <a:spAutoFit/>
          </a:bodyPr>
          <a:lstStyle/>
          <a:p>
            <a:pPr algn="ctr">
              <a:lnSpc>
                <a:spcPts val="5568"/>
              </a:lnSpc>
            </a:pPr>
            <a:r>
              <a:rPr lang="en-US" sz="5062" spc="91">
                <a:solidFill>
                  <a:srgbClr val="031028"/>
                </a:solidFill>
                <a:latin typeface="Luducudu"/>
                <a:ea typeface="Luducudu"/>
                <a:cs typeface="Luducudu"/>
                <a:sym typeface="Luducudu"/>
              </a:rPr>
              <a:t>¿Por qué el juego se convierte en una valiosa herramienta para fomentar la actividad física? </a:t>
            </a:r>
          </a:p>
          <a:p>
            <a:pPr algn="ctr" marL="0" indent="0" lvl="0">
              <a:lnSpc>
                <a:spcPts val="2444"/>
              </a:lnSpc>
              <a:spcBef>
                <a:spcPct val="0"/>
              </a:spcBef>
            </a:pPr>
          </a:p>
        </p:txBody>
      </p:sp>
      <p:sp>
        <p:nvSpPr>
          <p:cNvPr name="Freeform 3" id="3"/>
          <p:cNvSpPr/>
          <p:nvPr/>
        </p:nvSpPr>
        <p:spPr>
          <a:xfrm flipH="false" flipV="false" rot="-7465514">
            <a:off x="16107997" y="-64642"/>
            <a:ext cx="4360006" cy="3629705"/>
          </a:xfrm>
          <a:custGeom>
            <a:avLst/>
            <a:gdLst/>
            <a:ahLst/>
            <a:cxnLst/>
            <a:rect r="r" b="b" t="t" l="l"/>
            <a:pathLst>
              <a:path h="3629705" w="4360006">
                <a:moveTo>
                  <a:pt x="0" y="0"/>
                </a:moveTo>
                <a:lnTo>
                  <a:pt x="4360006" y="0"/>
                </a:lnTo>
                <a:lnTo>
                  <a:pt x="4360006" y="3629705"/>
                </a:lnTo>
                <a:lnTo>
                  <a:pt x="0" y="36297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7465514">
            <a:off x="-3841835" y="8732320"/>
            <a:ext cx="5971330" cy="4971132"/>
          </a:xfrm>
          <a:custGeom>
            <a:avLst/>
            <a:gdLst/>
            <a:ahLst/>
            <a:cxnLst/>
            <a:rect r="r" b="b" t="t" l="l"/>
            <a:pathLst>
              <a:path h="4971132" w="5971330">
                <a:moveTo>
                  <a:pt x="0" y="0"/>
                </a:moveTo>
                <a:lnTo>
                  <a:pt x="5971330" y="0"/>
                </a:lnTo>
                <a:lnTo>
                  <a:pt x="5971330" y="4971133"/>
                </a:lnTo>
                <a:lnTo>
                  <a:pt x="0" y="49711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7465514">
            <a:off x="16328486" y="8764355"/>
            <a:ext cx="6109709" cy="5086333"/>
          </a:xfrm>
          <a:custGeom>
            <a:avLst/>
            <a:gdLst/>
            <a:ahLst/>
            <a:cxnLst/>
            <a:rect r="r" b="b" t="t" l="l"/>
            <a:pathLst>
              <a:path h="5086333" w="6109709">
                <a:moveTo>
                  <a:pt x="0" y="0"/>
                </a:moveTo>
                <a:lnTo>
                  <a:pt x="6109709" y="0"/>
                </a:lnTo>
                <a:lnTo>
                  <a:pt x="6109709" y="5086333"/>
                </a:lnTo>
                <a:lnTo>
                  <a:pt x="0" y="50863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9040291">
            <a:off x="-3494376" y="-1864348"/>
            <a:ext cx="5774746" cy="4807476"/>
          </a:xfrm>
          <a:custGeom>
            <a:avLst/>
            <a:gdLst/>
            <a:ahLst/>
            <a:cxnLst/>
            <a:rect r="r" b="b" t="t" l="l"/>
            <a:pathLst>
              <a:path h="4807476" w="5774746">
                <a:moveTo>
                  <a:pt x="0" y="0"/>
                </a:moveTo>
                <a:lnTo>
                  <a:pt x="5774746" y="0"/>
                </a:lnTo>
                <a:lnTo>
                  <a:pt x="5774746" y="4807475"/>
                </a:lnTo>
                <a:lnTo>
                  <a:pt x="0" y="48074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7" id="7"/>
          <p:cNvSpPr txBox="true"/>
          <p:nvPr/>
        </p:nvSpPr>
        <p:spPr>
          <a:xfrm rot="0">
            <a:off x="1287328" y="3408224"/>
            <a:ext cx="16191383" cy="1289448"/>
          </a:xfrm>
          <a:prstGeom prst="rect">
            <a:avLst/>
          </a:prstGeom>
        </p:spPr>
        <p:txBody>
          <a:bodyPr anchor="t" rtlCol="false" tIns="0" lIns="0" bIns="0" rIns="0">
            <a:spAutoFit/>
          </a:bodyPr>
          <a:lstStyle/>
          <a:p>
            <a:pPr algn="l">
              <a:lnSpc>
                <a:spcPts val="5181"/>
              </a:lnSpc>
              <a:spcBef>
                <a:spcPct val="0"/>
              </a:spcBef>
            </a:pPr>
            <a:r>
              <a:rPr lang="en-US" sz="4145" spc="24">
                <a:solidFill>
                  <a:srgbClr val="031028"/>
                </a:solidFill>
                <a:latin typeface="Sniglet"/>
                <a:ea typeface="Sniglet"/>
                <a:cs typeface="Sniglet"/>
                <a:sym typeface="Sniglet"/>
              </a:rPr>
              <a:t>Estas vivencias contribuyen al control progresivo del cuerpo, mejorando equilibrio y fuerza física. </a:t>
            </a:r>
          </a:p>
        </p:txBody>
      </p:sp>
      <p:sp>
        <p:nvSpPr>
          <p:cNvPr name="TextBox 8" id="8"/>
          <p:cNvSpPr txBox="true"/>
          <p:nvPr/>
        </p:nvSpPr>
        <p:spPr>
          <a:xfrm rot="0">
            <a:off x="1287328" y="5097722"/>
            <a:ext cx="16191383" cy="2586168"/>
          </a:xfrm>
          <a:prstGeom prst="rect">
            <a:avLst/>
          </a:prstGeom>
        </p:spPr>
        <p:txBody>
          <a:bodyPr anchor="t" rtlCol="false" tIns="0" lIns="0" bIns="0" rIns="0">
            <a:spAutoFit/>
          </a:bodyPr>
          <a:lstStyle/>
          <a:p>
            <a:pPr algn="l">
              <a:lnSpc>
                <a:spcPts val="5181"/>
              </a:lnSpc>
              <a:spcBef>
                <a:spcPct val="0"/>
              </a:spcBef>
            </a:pPr>
            <a:r>
              <a:rPr lang="en-US" sz="4145" spc="24">
                <a:solidFill>
                  <a:srgbClr val="031028"/>
                </a:solidFill>
                <a:latin typeface="Sniglet"/>
                <a:ea typeface="Sniglet"/>
                <a:cs typeface="Sniglet"/>
                <a:sym typeface="Sniglet"/>
              </a:rPr>
              <a:t>El juego activo sumerge a niños y niñas en una experiencia psicomotriz que involucra sensaciones, motricidad, emociones y afectos placenteros, evidenciando la conexión entre lo corporal y socioemocional. </a:t>
            </a:r>
          </a:p>
        </p:txBody>
      </p:sp>
      <p:sp>
        <p:nvSpPr>
          <p:cNvPr name="TextBox 9" id="9"/>
          <p:cNvSpPr txBox="true"/>
          <p:nvPr/>
        </p:nvSpPr>
        <p:spPr>
          <a:xfrm rot="0">
            <a:off x="1287328" y="8083940"/>
            <a:ext cx="16191383" cy="1937808"/>
          </a:xfrm>
          <a:prstGeom prst="rect">
            <a:avLst/>
          </a:prstGeom>
        </p:spPr>
        <p:txBody>
          <a:bodyPr anchor="t" rtlCol="false" tIns="0" lIns="0" bIns="0" rIns="0">
            <a:spAutoFit/>
          </a:bodyPr>
          <a:lstStyle/>
          <a:p>
            <a:pPr algn="l">
              <a:lnSpc>
                <a:spcPts val="5181"/>
              </a:lnSpc>
              <a:spcBef>
                <a:spcPct val="0"/>
              </a:spcBef>
            </a:pPr>
            <a:r>
              <a:rPr lang="en-US" sz="4145" spc="24">
                <a:solidFill>
                  <a:srgbClr val="031028"/>
                </a:solidFill>
                <a:latin typeface="Sniglet"/>
                <a:ea typeface="Sniglet"/>
                <a:cs typeface="Sniglet"/>
                <a:sym typeface="Sniglet"/>
              </a:rPr>
              <a:t>Todo esto favorece el desarrollo del sistema nervioso, impulsando la creación de conexiones neuronales en un periodo clave y, por ende, se enriquece el pensamiento.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4453480">
            <a:off x="465642" y="4742425"/>
            <a:ext cx="5610269" cy="5090044"/>
          </a:xfrm>
          <a:custGeom>
            <a:avLst/>
            <a:gdLst/>
            <a:ahLst/>
            <a:cxnLst/>
            <a:rect r="r" b="b" t="t" l="l"/>
            <a:pathLst>
              <a:path h="5090044" w="5610269">
                <a:moveTo>
                  <a:pt x="0" y="0"/>
                </a:moveTo>
                <a:lnTo>
                  <a:pt x="5610269" y="0"/>
                </a:lnTo>
                <a:lnTo>
                  <a:pt x="5610269" y="5090044"/>
                </a:lnTo>
                <a:lnTo>
                  <a:pt x="0" y="50900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7695" y="4661113"/>
            <a:ext cx="6144867" cy="5252667"/>
          </a:xfrm>
          <a:custGeom>
            <a:avLst/>
            <a:gdLst/>
            <a:ahLst/>
            <a:cxnLst/>
            <a:rect r="r" b="b" t="t" l="l"/>
            <a:pathLst>
              <a:path h="5252667" w="6144867">
                <a:moveTo>
                  <a:pt x="0" y="0"/>
                </a:moveTo>
                <a:lnTo>
                  <a:pt x="6144866" y="0"/>
                </a:lnTo>
                <a:lnTo>
                  <a:pt x="6144866" y="5252667"/>
                </a:lnTo>
                <a:lnTo>
                  <a:pt x="0" y="52526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9684554">
            <a:off x="6284680" y="-62536"/>
            <a:ext cx="5523794" cy="5011588"/>
          </a:xfrm>
          <a:custGeom>
            <a:avLst/>
            <a:gdLst/>
            <a:ahLst/>
            <a:cxnLst/>
            <a:rect r="r" b="b" t="t" l="l"/>
            <a:pathLst>
              <a:path h="5011588" w="5523794">
                <a:moveTo>
                  <a:pt x="0" y="0"/>
                </a:moveTo>
                <a:lnTo>
                  <a:pt x="5523795" y="0"/>
                </a:lnTo>
                <a:lnTo>
                  <a:pt x="5523795" y="5011588"/>
                </a:lnTo>
                <a:lnTo>
                  <a:pt x="0" y="50115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9684554">
            <a:off x="12033773" y="4169236"/>
            <a:ext cx="5865516" cy="5321623"/>
          </a:xfrm>
          <a:custGeom>
            <a:avLst/>
            <a:gdLst/>
            <a:ahLst/>
            <a:cxnLst/>
            <a:rect r="r" b="b" t="t" l="l"/>
            <a:pathLst>
              <a:path h="5321623" w="5865516">
                <a:moveTo>
                  <a:pt x="0" y="0"/>
                </a:moveTo>
                <a:lnTo>
                  <a:pt x="5865517" y="0"/>
                </a:lnTo>
                <a:lnTo>
                  <a:pt x="5865517" y="5321624"/>
                </a:lnTo>
                <a:lnTo>
                  <a:pt x="0" y="53216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5754380" y="-125466"/>
            <a:ext cx="6516335" cy="5570201"/>
          </a:xfrm>
          <a:custGeom>
            <a:avLst/>
            <a:gdLst/>
            <a:ahLst/>
            <a:cxnLst/>
            <a:rect r="r" b="b" t="t" l="l"/>
            <a:pathLst>
              <a:path h="5570201" w="6516335">
                <a:moveTo>
                  <a:pt x="0" y="0"/>
                </a:moveTo>
                <a:lnTo>
                  <a:pt x="6516336" y="0"/>
                </a:lnTo>
                <a:lnTo>
                  <a:pt x="6516336" y="5570200"/>
                </a:lnTo>
                <a:lnTo>
                  <a:pt x="0" y="55702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1974044" y="4443652"/>
            <a:ext cx="6017284" cy="5143609"/>
          </a:xfrm>
          <a:custGeom>
            <a:avLst/>
            <a:gdLst/>
            <a:ahLst/>
            <a:cxnLst/>
            <a:rect r="r" b="b" t="t" l="l"/>
            <a:pathLst>
              <a:path h="5143609" w="6017284">
                <a:moveTo>
                  <a:pt x="0" y="0"/>
                </a:moveTo>
                <a:lnTo>
                  <a:pt x="6017284" y="0"/>
                </a:lnTo>
                <a:lnTo>
                  <a:pt x="6017284" y="5143609"/>
                </a:lnTo>
                <a:lnTo>
                  <a:pt x="0" y="51436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347234" y="5454359"/>
            <a:ext cx="4068527" cy="11957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Interacciones pedagógicos</a:t>
            </a:r>
          </a:p>
        </p:txBody>
      </p:sp>
      <p:sp>
        <p:nvSpPr>
          <p:cNvPr name="TextBox 10" id="10"/>
          <p:cNvSpPr txBox="true"/>
          <p:nvPr/>
        </p:nvSpPr>
        <p:spPr>
          <a:xfrm rot="0">
            <a:off x="1279272" y="6763373"/>
            <a:ext cx="4136489" cy="1774063"/>
          </a:xfrm>
          <a:prstGeom prst="rect">
            <a:avLst/>
          </a:prstGeom>
        </p:spPr>
        <p:txBody>
          <a:bodyPr anchor="t" rtlCol="false" tIns="0" lIns="0" bIns="0" rIns="0">
            <a:spAutoFit/>
          </a:bodyPr>
          <a:lstStyle/>
          <a:p>
            <a:pPr algn="ctr">
              <a:lnSpc>
                <a:spcPts val="3415"/>
              </a:lnSpc>
            </a:pPr>
            <a:r>
              <a:rPr lang="en-US" sz="2799">
                <a:solidFill>
                  <a:srgbClr val="000000"/>
                </a:solidFill>
                <a:latin typeface="Handyman"/>
                <a:ea typeface="Handyman"/>
                <a:cs typeface="Handyman"/>
                <a:sym typeface="Handyman"/>
              </a:rPr>
              <a:t>Transmitir confianza, respetando los ritmos de su desarrollo motor. Evitar presiones.</a:t>
            </a:r>
          </a:p>
        </p:txBody>
      </p:sp>
      <p:sp>
        <p:nvSpPr>
          <p:cNvPr name="TextBox 11" id="11"/>
          <p:cNvSpPr txBox="true"/>
          <p:nvPr/>
        </p:nvSpPr>
        <p:spPr>
          <a:xfrm rot="0">
            <a:off x="7173528" y="752475"/>
            <a:ext cx="4068527" cy="11957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Espacios y recursos educativos</a:t>
            </a:r>
          </a:p>
        </p:txBody>
      </p:sp>
      <p:sp>
        <p:nvSpPr>
          <p:cNvPr name="TextBox 12" id="12"/>
          <p:cNvSpPr txBox="true"/>
          <p:nvPr/>
        </p:nvSpPr>
        <p:spPr>
          <a:xfrm rot="0">
            <a:off x="7333083" y="2197983"/>
            <a:ext cx="3621834" cy="2139056"/>
          </a:xfrm>
          <a:prstGeom prst="rect">
            <a:avLst/>
          </a:prstGeom>
        </p:spPr>
        <p:txBody>
          <a:bodyPr anchor="t" rtlCol="false" tIns="0" lIns="0" bIns="0" rIns="0">
            <a:spAutoFit/>
          </a:bodyPr>
          <a:lstStyle/>
          <a:p>
            <a:pPr algn="ctr">
              <a:lnSpc>
                <a:spcPts val="4127"/>
              </a:lnSpc>
            </a:pPr>
            <a:r>
              <a:rPr lang="en-US" sz="3382">
                <a:solidFill>
                  <a:srgbClr val="000000"/>
                </a:solidFill>
                <a:latin typeface="Handyman"/>
                <a:ea typeface="Handyman"/>
                <a:cs typeface="Handyman"/>
                <a:sym typeface="Handyman"/>
              </a:rPr>
              <a:t>Proporcionar objetos seguros y fomentar la libertad de movimientos  </a:t>
            </a:r>
          </a:p>
        </p:txBody>
      </p:sp>
      <p:sp>
        <p:nvSpPr>
          <p:cNvPr name="TextBox 13" id="13"/>
          <p:cNvSpPr txBox="true"/>
          <p:nvPr/>
        </p:nvSpPr>
        <p:spPr>
          <a:xfrm rot="0">
            <a:off x="12874580" y="5101834"/>
            <a:ext cx="4068527" cy="7004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Tiempo</a:t>
            </a:r>
          </a:p>
        </p:txBody>
      </p:sp>
      <p:sp>
        <p:nvSpPr>
          <p:cNvPr name="TextBox 14" id="14"/>
          <p:cNvSpPr txBox="true"/>
          <p:nvPr/>
        </p:nvSpPr>
        <p:spPr>
          <a:xfrm rot="0">
            <a:off x="12846005" y="5933182"/>
            <a:ext cx="4068527" cy="2651379"/>
          </a:xfrm>
          <a:prstGeom prst="rect">
            <a:avLst/>
          </a:prstGeom>
        </p:spPr>
        <p:txBody>
          <a:bodyPr anchor="t" rtlCol="false" tIns="0" lIns="0" bIns="0" rIns="0">
            <a:spAutoFit/>
          </a:bodyPr>
          <a:lstStyle/>
          <a:p>
            <a:pPr algn="ctr">
              <a:lnSpc>
                <a:spcPts val="2928"/>
              </a:lnSpc>
            </a:pPr>
            <a:r>
              <a:rPr lang="en-US" sz="2400">
                <a:solidFill>
                  <a:srgbClr val="000000"/>
                </a:solidFill>
                <a:latin typeface="Handyman"/>
                <a:ea typeface="Handyman"/>
                <a:cs typeface="Handyman"/>
                <a:sym typeface="Handyman"/>
              </a:rPr>
              <a:t>Considerar en la planificación, tiempos especialmente dedicados al juego activo de los niños, donde puedan decidir libremente respecto al movimiento de su cuerpo.</a:t>
            </a:r>
          </a:p>
          <a:p>
            <a:pPr algn="ctr">
              <a:lnSpc>
                <a:spcPts val="2928"/>
              </a:lnSpc>
            </a:pPr>
          </a:p>
        </p:txBody>
      </p:sp>
      <p:sp>
        <p:nvSpPr>
          <p:cNvPr name="Freeform 15" id="15"/>
          <p:cNvSpPr/>
          <p:nvPr/>
        </p:nvSpPr>
        <p:spPr>
          <a:xfrm flipH="false" flipV="false" rot="-1514110">
            <a:off x="8219571" y="5573785"/>
            <a:ext cx="1976441" cy="2152559"/>
          </a:xfrm>
          <a:custGeom>
            <a:avLst/>
            <a:gdLst/>
            <a:ahLst/>
            <a:cxnLst/>
            <a:rect r="r" b="b" t="t" l="l"/>
            <a:pathLst>
              <a:path h="2152559" w="1976441">
                <a:moveTo>
                  <a:pt x="0" y="0"/>
                </a:moveTo>
                <a:lnTo>
                  <a:pt x="1976441" y="0"/>
                </a:lnTo>
                <a:lnTo>
                  <a:pt x="1976441" y="2152559"/>
                </a:lnTo>
                <a:lnTo>
                  <a:pt x="0" y="215255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6441539" y="7563018"/>
            <a:ext cx="5532505" cy="2461443"/>
          </a:xfrm>
          <a:prstGeom prst="rect">
            <a:avLst/>
          </a:prstGeom>
        </p:spPr>
        <p:txBody>
          <a:bodyPr anchor="t" rtlCol="false" tIns="0" lIns="0" bIns="0" rIns="0">
            <a:spAutoFit/>
          </a:bodyPr>
          <a:lstStyle/>
          <a:p>
            <a:pPr algn="ctr">
              <a:lnSpc>
                <a:spcPts val="7403"/>
              </a:lnSpc>
            </a:pPr>
            <a:r>
              <a:rPr lang="en-US" sz="7258">
                <a:solidFill>
                  <a:srgbClr val="000000"/>
                </a:solidFill>
                <a:latin typeface="Cakerolli Bold"/>
                <a:ea typeface="Cakerolli Bold"/>
                <a:cs typeface="Cakerolli Bold"/>
                <a:sym typeface="Cakerolli Bold"/>
              </a:rPr>
              <a:t>SALA</a:t>
            </a:r>
          </a:p>
          <a:p>
            <a:pPr algn="ctr">
              <a:lnSpc>
                <a:spcPts val="7403"/>
              </a:lnSpc>
            </a:pPr>
            <a:r>
              <a:rPr lang="en-US" sz="7258">
                <a:solidFill>
                  <a:srgbClr val="000000"/>
                </a:solidFill>
                <a:latin typeface="Cakerolli Bold"/>
                <a:ea typeface="Cakerolli Bold"/>
                <a:cs typeface="Cakerolli Bold"/>
                <a:sym typeface="Cakerolli Bold"/>
              </a:rPr>
              <a:t>CUNA</a:t>
            </a:r>
          </a:p>
        </p:txBody>
      </p:sp>
      <p:sp>
        <p:nvSpPr>
          <p:cNvPr name="Freeform 17" id="17"/>
          <p:cNvSpPr/>
          <p:nvPr/>
        </p:nvSpPr>
        <p:spPr>
          <a:xfrm flipH="false" flipV="false" rot="1036677">
            <a:off x="227071" y="321124"/>
            <a:ext cx="1789977" cy="1801010"/>
          </a:xfrm>
          <a:custGeom>
            <a:avLst/>
            <a:gdLst/>
            <a:ahLst/>
            <a:cxnLst/>
            <a:rect r="r" b="b" t="t" l="l"/>
            <a:pathLst>
              <a:path h="1801010" w="1789977">
                <a:moveTo>
                  <a:pt x="0" y="0"/>
                </a:moveTo>
                <a:lnTo>
                  <a:pt x="1789976" y="0"/>
                </a:lnTo>
                <a:lnTo>
                  <a:pt x="1789976" y="1801010"/>
                </a:lnTo>
                <a:lnTo>
                  <a:pt x="0" y="1801010"/>
                </a:lnTo>
                <a:lnTo>
                  <a:pt x="0" y="0"/>
                </a:lnTo>
                <a:close/>
              </a:path>
            </a:pathLst>
          </a:custGeom>
          <a:blipFill>
            <a:blip r:embed="rId13"/>
            <a:stretch>
              <a:fillRect l="-13067" t="0" r="-5092" b="-17436"/>
            </a:stretch>
          </a:blipFill>
        </p:spPr>
      </p:sp>
      <p:sp>
        <p:nvSpPr>
          <p:cNvPr name="Freeform 18" id="18"/>
          <p:cNvSpPr/>
          <p:nvPr/>
        </p:nvSpPr>
        <p:spPr>
          <a:xfrm flipH="false" flipV="false" rot="1741298">
            <a:off x="16173530" y="321124"/>
            <a:ext cx="1789977" cy="1801010"/>
          </a:xfrm>
          <a:custGeom>
            <a:avLst/>
            <a:gdLst/>
            <a:ahLst/>
            <a:cxnLst/>
            <a:rect r="r" b="b" t="t" l="l"/>
            <a:pathLst>
              <a:path h="1801010" w="1789977">
                <a:moveTo>
                  <a:pt x="0" y="0"/>
                </a:moveTo>
                <a:lnTo>
                  <a:pt x="1789977" y="0"/>
                </a:lnTo>
                <a:lnTo>
                  <a:pt x="1789977" y="1801010"/>
                </a:lnTo>
                <a:lnTo>
                  <a:pt x="0" y="1801010"/>
                </a:lnTo>
                <a:lnTo>
                  <a:pt x="0" y="0"/>
                </a:lnTo>
                <a:close/>
              </a:path>
            </a:pathLst>
          </a:custGeom>
          <a:blipFill>
            <a:blip r:embed="rId13"/>
            <a:stretch>
              <a:fillRect l="-13067" t="0" r="-5092" b="-17436"/>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4453480">
            <a:off x="465642" y="4742425"/>
            <a:ext cx="5610269" cy="5090044"/>
          </a:xfrm>
          <a:custGeom>
            <a:avLst/>
            <a:gdLst/>
            <a:ahLst/>
            <a:cxnLst/>
            <a:rect r="r" b="b" t="t" l="l"/>
            <a:pathLst>
              <a:path h="5090044" w="5610269">
                <a:moveTo>
                  <a:pt x="0" y="0"/>
                </a:moveTo>
                <a:lnTo>
                  <a:pt x="5610269" y="0"/>
                </a:lnTo>
                <a:lnTo>
                  <a:pt x="5610269" y="5090044"/>
                </a:lnTo>
                <a:lnTo>
                  <a:pt x="0" y="50900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7695" y="4661113"/>
            <a:ext cx="6144867" cy="5252667"/>
          </a:xfrm>
          <a:custGeom>
            <a:avLst/>
            <a:gdLst/>
            <a:ahLst/>
            <a:cxnLst/>
            <a:rect r="r" b="b" t="t" l="l"/>
            <a:pathLst>
              <a:path h="5252667" w="6144867">
                <a:moveTo>
                  <a:pt x="0" y="0"/>
                </a:moveTo>
                <a:lnTo>
                  <a:pt x="6144866" y="0"/>
                </a:lnTo>
                <a:lnTo>
                  <a:pt x="6144866" y="5252667"/>
                </a:lnTo>
                <a:lnTo>
                  <a:pt x="0" y="52526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9684554">
            <a:off x="6284680" y="-62536"/>
            <a:ext cx="5523794" cy="5011588"/>
          </a:xfrm>
          <a:custGeom>
            <a:avLst/>
            <a:gdLst/>
            <a:ahLst/>
            <a:cxnLst/>
            <a:rect r="r" b="b" t="t" l="l"/>
            <a:pathLst>
              <a:path h="5011588" w="5523794">
                <a:moveTo>
                  <a:pt x="0" y="0"/>
                </a:moveTo>
                <a:lnTo>
                  <a:pt x="5523795" y="0"/>
                </a:lnTo>
                <a:lnTo>
                  <a:pt x="5523795" y="5011588"/>
                </a:lnTo>
                <a:lnTo>
                  <a:pt x="0" y="50115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9684554">
            <a:off x="12033773" y="4169236"/>
            <a:ext cx="5865516" cy="5321623"/>
          </a:xfrm>
          <a:custGeom>
            <a:avLst/>
            <a:gdLst/>
            <a:ahLst/>
            <a:cxnLst/>
            <a:rect r="r" b="b" t="t" l="l"/>
            <a:pathLst>
              <a:path h="5321623" w="5865516">
                <a:moveTo>
                  <a:pt x="0" y="0"/>
                </a:moveTo>
                <a:lnTo>
                  <a:pt x="5865517" y="0"/>
                </a:lnTo>
                <a:lnTo>
                  <a:pt x="5865517" y="5321624"/>
                </a:lnTo>
                <a:lnTo>
                  <a:pt x="0" y="53216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5754380" y="-125466"/>
            <a:ext cx="6516335" cy="5570201"/>
          </a:xfrm>
          <a:custGeom>
            <a:avLst/>
            <a:gdLst/>
            <a:ahLst/>
            <a:cxnLst/>
            <a:rect r="r" b="b" t="t" l="l"/>
            <a:pathLst>
              <a:path h="5570201" w="6516335">
                <a:moveTo>
                  <a:pt x="0" y="0"/>
                </a:moveTo>
                <a:lnTo>
                  <a:pt x="6516336" y="0"/>
                </a:lnTo>
                <a:lnTo>
                  <a:pt x="6516336" y="5570200"/>
                </a:lnTo>
                <a:lnTo>
                  <a:pt x="0" y="55702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1974044" y="4443652"/>
            <a:ext cx="6017284" cy="5143609"/>
          </a:xfrm>
          <a:custGeom>
            <a:avLst/>
            <a:gdLst/>
            <a:ahLst/>
            <a:cxnLst/>
            <a:rect r="r" b="b" t="t" l="l"/>
            <a:pathLst>
              <a:path h="5143609" w="6017284">
                <a:moveTo>
                  <a:pt x="0" y="0"/>
                </a:moveTo>
                <a:lnTo>
                  <a:pt x="6017284" y="0"/>
                </a:lnTo>
                <a:lnTo>
                  <a:pt x="6017284" y="5143609"/>
                </a:lnTo>
                <a:lnTo>
                  <a:pt x="0" y="51436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347234" y="5266299"/>
            <a:ext cx="4068527" cy="11957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Interacciones pedagógicos</a:t>
            </a:r>
          </a:p>
        </p:txBody>
      </p:sp>
      <p:sp>
        <p:nvSpPr>
          <p:cNvPr name="TextBox 10" id="10"/>
          <p:cNvSpPr txBox="true"/>
          <p:nvPr/>
        </p:nvSpPr>
        <p:spPr>
          <a:xfrm rot="0">
            <a:off x="1279272" y="6450040"/>
            <a:ext cx="4136489" cy="2202688"/>
          </a:xfrm>
          <a:prstGeom prst="rect">
            <a:avLst/>
          </a:prstGeom>
        </p:spPr>
        <p:txBody>
          <a:bodyPr anchor="t" rtlCol="false" tIns="0" lIns="0" bIns="0" rIns="0">
            <a:spAutoFit/>
          </a:bodyPr>
          <a:lstStyle/>
          <a:p>
            <a:pPr algn="ctr">
              <a:lnSpc>
                <a:spcPts val="3415"/>
              </a:lnSpc>
            </a:pPr>
            <a:r>
              <a:rPr lang="en-US" sz="2799">
                <a:solidFill>
                  <a:srgbClr val="000000"/>
                </a:solidFill>
                <a:latin typeface="Handyman"/>
                <a:ea typeface="Handyman"/>
                <a:cs typeface="Handyman"/>
                <a:sym typeface="Handyman"/>
              </a:rPr>
              <a:t>Promover interacciones que respeten sus intereses y decisiones, así como la confianza en sus potencialidades.</a:t>
            </a:r>
          </a:p>
        </p:txBody>
      </p:sp>
      <p:sp>
        <p:nvSpPr>
          <p:cNvPr name="TextBox 11" id="11"/>
          <p:cNvSpPr txBox="true"/>
          <p:nvPr/>
        </p:nvSpPr>
        <p:spPr>
          <a:xfrm rot="0">
            <a:off x="7173528" y="752475"/>
            <a:ext cx="4068527" cy="11957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Espacios y recursos educativos</a:t>
            </a:r>
          </a:p>
        </p:txBody>
      </p:sp>
      <p:sp>
        <p:nvSpPr>
          <p:cNvPr name="TextBox 12" id="12"/>
          <p:cNvSpPr txBox="true"/>
          <p:nvPr/>
        </p:nvSpPr>
        <p:spPr>
          <a:xfrm rot="0">
            <a:off x="6639243" y="2026533"/>
            <a:ext cx="4392323" cy="1774063"/>
          </a:xfrm>
          <a:prstGeom prst="rect">
            <a:avLst/>
          </a:prstGeom>
        </p:spPr>
        <p:txBody>
          <a:bodyPr anchor="t" rtlCol="false" tIns="0" lIns="0" bIns="0" rIns="0">
            <a:spAutoFit/>
          </a:bodyPr>
          <a:lstStyle/>
          <a:p>
            <a:pPr algn="ctr">
              <a:lnSpc>
                <a:spcPts val="3415"/>
              </a:lnSpc>
            </a:pPr>
            <a:r>
              <a:rPr lang="en-US" sz="2799">
                <a:solidFill>
                  <a:srgbClr val="000000"/>
                </a:solidFill>
                <a:latin typeface="Handyman"/>
                <a:ea typeface="Handyman"/>
                <a:cs typeface="Handyman"/>
                <a:sym typeface="Handyman"/>
              </a:rPr>
              <a:t>Promover experiencias al aire libre y el contacto con recursos naturales, como por ejemplo el juego con tierra</a:t>
            </a:r>
          </a:p>
        </p:txBody>
      </p:sp>
      <p:sp>
        <p:nvSpPr>
          <p:cNvPr name="TextBox 13" id="13"/>
          <p:cNvSpPr txBox="true"/>
          <p:nvPr/>
        </p:nvSpPr>
        <p:spPr>
          <a:xfrm rot="0">
            <a:off x="12874580" y="5101834"/>
            <a:ext cx="4068527" cy="7004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Tiempo</a:t>
            </a:r>
          </a:p>
        </p:txBody>
      </p:sp>
      <p:sp>
        <p:nvSpPr>
          <p:cNvPr name="TextBox 14" id="14"/>
          <p:cNvSpPr txBox="true"/>
          <p:nvPr/>
        </p:nvSpPr>
        <p:spPr>
          <a:xfrm rot="0">
            <a:off x="12836480" y="6270880"/>
            <a:ext cx="4068527" cy="1774063"/>
          </a:xfrm>
          <a:prstGeom prst="rect">
            <a:avLst/>
          </a:prstGeom>
        </p:spPr>
        <p:txBody>
          <a:bodyPr anchor="t" rtlCol="false" tIns="0" lIns="0" bIns="0" rIns="0">
            <a:spAutoFit/>
          </a:bodyPr>
          <a:lstStyle/>
          <a:p>
            <a:pPr algn="ctr">
              <a:lnSpc>
                <a:spcPts val="3415"/>
              </a:lnSpc>
            </a:pPr>
            <a:r>
              <a:rPr lang="en-US" sz="2799">
                <a:solidFill>
                  <a:srgbClr val="000000"/>
                </a:solidFill>
                <a:latin typeface="Handyman"/>
                <a:ea typeface="Handyman"/>
                <a:cs typeface="Handyman"/>
                <a:sym typeface="Handyman"/>
              </a:rPr>
              <a:t>Planificar experiencias de aprendizaje que brinden diversas alternativas de movimiento y atonomía</a:t>
            </a:r>
          </a:p>
        </p:txBody>
      </p:sp>
      <p:sp>
        <p:nvSpPr>
          <p:cNvPr name="Freeform 15" id="15"/>
          <p:cNvSpPr/>
          <p:nvPr/>
        </p:nvSpPr>
        <p:spPr>
          <a:xfrm flipH="false" flipV="false" rot="-1514110">
            <a:off x="8219571" y="5573785"/>
            <a:ext cx="1976441" cy="2152559"/>
          </a:xfrm>
          <a:custGeom>
            <a:avLst/>
            <a:gdLst/>
            <a:ahLst/>
            <a:cxnLst/>
            <a:rect r="r" b="b" t="t" l="l"/>
            <a:pathLst>
              <a:path h="2152559" w="1976441">
                <a:moveTo>
                  <a:pt x="0" y="0"/>
                </a:moveTo>
                <a:lnTo>
                  <a:pt x="1976441" y="0"/>
                </a:lnTo>
                <a:lnTo>
                  <a:pt x="1976441" y="2152559"/>
                </a:lnTo>
                <a:lnTo>
                  <a:pt x="0" y="215255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6441539" y="7563018"/>
            <a:ext cx="5532505" cy="2461443"/>
          </a:xfrm>
          <a:prstGeom prst="rect">
            <a:avLst/>
          </a:prstGeom>
        </p:spPr>
        <p:txBody>
          <a:bodyPr anchor="t" rtlCol="false" tIns="0" lIns="0" bIns="0" rIns="0">
            <a:spAutoFit/>
          </a:bodyPr>
          <a:lstStyle/>
          <a:p>
            <a:pPr algn="ctr">
              <a:lnSpc>
                <a:spcPts val="7403"/>
              </a:lnSpc>
            </a:pPr>
            <a:r>
              <a:rPr lang="en-US" sz="7258">
                <a:solidFill>
                  <a:srgbClr val="000000"/>
                </a:solidFill>
                <a:latin typeface="Cakerolli Bold"/>
                <a:ea typeface="Cakerolli Bold"/>
                <a:cs typeface="Cakerolli Bold"/>
                <a:sym typeface="Cakerolli Bold"/>
              </a:rPr>
              <a:t>NIVELES MEDIOS</a:t>
            </a:r>
          </a:p>
        </p:txBody>
      </p:sp>
      <p:sp>
        <p:nvSpPr>
          <p:cNvPr name="Freeform 17" id="17"/>
          <p:cNvSpPr/>
          <p:nvPr/>
        </p:nvSpPr>
        <p:spPr>
          <a:xfrm flipH="false" flipV="false" rot="1036677">
            <a:off x="227071" y="321124"/>
            <a:ext cx="1789977" cy="1801010"/>
          </a:xfrm>
          <a:custGeom>
            <a:avLst/>
            <a:gdLst/>
            <a:ahLst/>
            <a:cxnLst/>
            <a:rect r="r" b="b" t="t" l="l"/>
            <a:pathLst>
              <a:path h="1801010" w="1789977">
                <a:moveTo>
                  <a:pt x="0" y="0"/>
                </a:moveTo>
                <a:lnTo>
                  <a:pt x="1789976" y="0"/>
                </a:lnTo>
                <a:lnTo>
                  <a:pt x="1789976" y="1801010"/>
                </a:lnTo>
                <a:lnTo>
                  <a:pt x="0" y="1801010"/>
                </a:lnTo>
                <a:lnTo>
                  <a:pt x="0" y="0"/>
                </a:lnTo>
                <a:close/>
              </a:path>
            </a:pathLst>
          </a:custGeom>
          <a:blipFill>
            <a:blip r:embed="rId13"/>
            <a:stretch>
              <a:fillRect l="-13067" t="0" r="-5092" b="-17436"/>
            </a:stretch>
          </a:blipFill>
        </p:spPr>
      </p:sp>
      <p:sp>
        <p:nvSpPr>
          <p:cNvPr name="Freeform 18" id="18"/>
          <p:cNvSpPr/>
          <p:nvPr/>
        </p:nvSpPr>
        <p:spPr>
          <a:xfrm flipH="false" flipV="false" rot="1741298">
            <a:off x="16173530" y="321124"/>
            <a:ext cx="1789977" cy="1801010"/>
          </a:xfrm>
          <a:custGeom>
            <a:avLst/>
            <a:gdLst/>
            <a:ahLst/>
            <a:cxnLst/>
            <a:rect r="r" b="b" t="t" l="l"/>
            <a:pathLst>
              <a:path h="1801010" w="1789977">
                <a:moveTo>
                  <a:pt x="0" y="0"/>
                </a:moveTo>
                <a:lnTo>
                  <a:pt x="1789977" y="0"/>
                </a:lnTo>
                <a:lnTo>
                  <a:pt x="1789977" y="1801010"/>
                </a:lnTo>
                <a:lnTo>
                  <a:pt x="0" y="1801010"/>
                </a:lnTo>
                <a:lnTo>
                  <a:pt x="0" y="0"/>
                </a:lnTo>
                <a:close/>
              </a:path>
            </a:pathLst>
          </a:custGeom>
          <a:blipFill>
            <a:blip r:embed="rId13"/>
            <a:stretch>
              <a:fillRect l="-13067" t="0" r="-5092" b="-17436"/>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3151737">
            <a:off x="-86181" y="4769806"/>
            <a:ext cx="6372768" cy="5781839"/>
          </a:xfrm>
          <a:custGeom>
            <a:avLst/>
            <a:gdLst/>
            <a:ahLst/>
            <a:cxnLst/>
            <a:rect r="r" b="b" t="t" l="l"/>
            <a:pathLst>
              <a:path h="5781839" w="6372768">
                <a:moveTo>
                  <a:pt x="0" y="0"/>
                </a:moveTo>
                <a:lnTo>
                  <a:pt x="6372768" y="0"/>
                </a:lnTo>
                <a:lnTo>
                  <a:pt x="6372768" y="5781839"/>
                </a:lnTo>
                <a:lnTo>
                  <a:pt x="0" y="57818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1009544">
            <a:off x="27770" y="4661113"/>
            <a:ext cx="6540460" cy="5590823"/>
          </a:xfrm>
          <a:custGeom>
            <a:avLst/>
            <a:gdLst/>
            <a:ahLst/>
            <a:cxnLst/>
            <a:rect r="r" b="b" t="t" l="l"/>
            <a:pathLst>
              <a:path h="5590823" w="6540460">
                <a:moveTo>
                  <a:pt x="0" y="0"/>
                </a:moveTo>
                <a:lnTo>
                  <a:pt x="6540460" y="0"/>
                </a:lnTo>
                <a:lnTo>
                  <a:pt x="6540460" y="5590823"/>
                </a:lnTo>
                <a:lnTo>
                  <a:pt x="0" y="559082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9684554">
            <a:off x="6284680" y="-62536"/>
            <a:ext cx="5523794" cy="5011588"/>
          </a:xfrm>
          <a:custGeom>
            <a:avLst/>
            <a:gdLst/>
            <a:ahLst/>
            <a:cxnLst/>
            <a:rect r="r" b="b" t="t" l="l"/>
            <a:pathLst>
              <a:path h="5011588" w="5523794">
                <a:moveTo>
                  <a:pt x="0" y="0"/>
                </a:moveTo>
                <a:lnTo>
                  <a:pt x="5523795" y="0"/>
                </a:lnTo>
                <a:lnTo>
                  <a:pt x="5523795" y="5011588"/>
                </a:lnTo>
                <a:lnTo>
                  <a:pt x="0" y="50115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9684554">
            <a:off x="12033773" y="4169236"/>
            <a:ext cx="5865516" cy="5321623"/>
          </a:xfrm>
          <a:custGeom>
            <a:avLst/>
            <a:gdLst/>
            <a:ahLst/>
            <a:cxnLst/>
            <a:rect r="r" b="b" t="t" l="l"/>
            <a:pathLst>
              <a:path h="5321623" w="5865516">
                <a:moveTo>
                  <a:pt x="0" y="0"/>
                </a:moveTo>
                <a:lnTo>
                  <a:pt x="5865517" y="0"/>
                </a:lnTo>
                <a:lnTo>
                  <a:pt x="5865517" y="5321624"/>
                </a:lnTo>
                <a:lnTo>
                  <a:pt x="0" y="532162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5754380" y="-125466"/>
            <a:ext cx="6516335" cy="5570201"/>
          </a:xfrm>
          <a:custGeom>
            <a:avLst/>
            <a:gdLst/>
            <a:ahLst/>
            <a:cxnLst/>
            <a:rect r="r" b="b" t="t" l="l"/>
            <a:pathLst>
              <a:path h="5570201" w="6516335">
                <a:moveTo>
                  <a:pt x="0" y="0"/>
                </a:moveTo>
                <a:lnTo>
                  <a:pt x="6516336" y="0"/>
                </a:lnTo>
                <a:lnTo>
                  <a:pt x="6516336" y="5570200"/>
                </a:lnTo>
                <a:lnTo>
                  <a:pt x="0" y="55702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1974044" y="4443652"/>
            <a:ext cx="6017284" cy="5143609"/>
          </a:xfrm>
          <a:custGeom>
            <a:avLst/>
            <a:gdLst/>
            <a:ahLst/>
            <a:cxnLst/>
            <a:rect r="r" b="b" t="t" l="l"/>
            <a:pathLst>
              <a:path h="5143609" w="6017284">
                <a:moveTo>
                  <a:pt x="0" y="0"/>
                </a:moveTo>
                <a:lnTo>
                  <a:pt x="6017284" y="0"/>
                </a:lnTo>
                <a:lnTo>
                  <a:pt x="6017284" y="5143609"/>
                </a:lnTo>
                <a:lnTo>
                  <a:pt x="0" y="51436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151831" y="5254367"/>
            <a:ext cx="4068527" cy="11957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Interacciones pedagógicos</a:t>
            </a:r>
          </a:p>
        </p:txBody>
      </p:sp>
      <p:sp>
        <p:nvSpPr>
          <p:cNvPr name="TextBox 10" id="10"/>
          <p:cNvSpPr txBox="true"/>
          <p:nvPr/>
        </p:nvSpPr>
        <p:spPr>
          <a:xfrm rot="0">
            <a:off x="1028700" y="6439633"/>
            <a:ext cx="4325008" cy="2651379"/>
          </a:xfrm>
          <a:prstGeom prst="rect">
            <a:avLst/>
          </a:prstGeom>
        </p:spPr>
        <p:txBody>
          <a:bodyPr anchor="t" rtlCol="false" tIns="0" lIns="0" bIns="0" rIns="0">
            <a:spAutoFit/>
          </a:bodyPr>
          <a:lstStyle/>
          <a:p>
            <a:pPr algn="ctr">
              <a:lnSpc>
                <a:spcPts val="2928"/>
              </a:lnSpc>
            </a:pPr>
            <a:r>
              <a:rPr lang="en-US" sz="2400">
                <a:solidFill>
                  <a:srgbClr val="000000"/>
                </a:solidFill>
                <a:latin typeface="Handyman"/>
                <a:ea typeface="Handyman"/>
                <a:cs typeface="Handyman"/>
                <a:sym typeface="Handyman"/>
              </a:rPr>
              <a:t>Incentivar la exploración, creación e indagación de niños y niñas, fomentando su curiosidad y protagonismo en las experiencias y situaciones de aprendizaje. Acompañando las emociones que surgen.</a:t>
            </a:r>
          </a:p>
        </p:txBody>
      </p:sp>
      <p:sp>
        <p:nvSpPr>
          <p:cNvPr name="TextBox 11" id="11"/>
          <p:cNvSpPr txBox="true"/>
          <p:nvPr/>
        </p:nvSpPr>
        <p:spPr>
          <a:xfrm rot="0">
            <a:off x="7173528" y="752475"/>
            <a:ext cx="4068527" cy="11957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Espacios y recursos educativos</a:t>
            </a:r>
          </a:p>
        </p:txBody>
      </p:sp>
      <p:sp>
        <p:nvSpPr>
          <p:cNvPr name="TextBox 12" id="12"/>
          <p:cNvSpPr txBox="true"/>
          <p:nvPr/>
        </p:nvSpPr>
        <p:spPr>
          <a:xfrm rot="0">
            <a:off x="6441539" y="2073582"/>
            <a:ext cx="4599763" cy="2139056"/>
          </a:xfrm>
          <a:prstGeom prst="rect">
            <a:avLst/>
          </a:prstGeom>
        </p:spPr>
        <p:txBody>
          <a:bodyPr anchor="t" rtlCol="false" tIns="0" lIns="0" bIns="0" rIns="0">
            <a:spAutoFit/>
          </a:bodyPr>
          <a:lstStyle/>
          <a:p>
            <a:pPr algn="ctr">
              <a:lnSpc>
                <a:spcPts val="4127"/>
              </a:lnSpc>
            </a:pPr>
            <a:r>
              <a:rPr lang="en-US" sz="3382">
                <a:solidFill>
                  <a:srgbClr val="000000"/>
                </a:solidFill>
                <a:latin typeface="Handyman"/>
                <a:ea typeface="Handyman"/>
                <a:cs typeface="Handyman"/>
                <a:sym typeface="Handyman"/>
              </a:rPr>
              <a:t>Organizar el aula de manera que incentive la autonomía, el movimiento y el juego.</a:t>
            </a:r>
          </a:p>
        </p:txBody>
      </p:sp>
      <p:sp>
        <p:nvSpPr>
          <p:cNvPr name="TextBox 13" id="13"/>
          <p:cNvSpPr txBox="true"/>
          <p:nvPr/>
        </p:nvSpPr>
        <p:spPr>
          <a:xfrm rot="0">
            <a:off x="12874580" y="5101834"/>
            <a:ext cx="4068527" cy="700405"/>
          </a:xfrm>
          <a:prstGeom prst="rect">
            <a:avLst/>
          </a:prstGeom>
        </p:spPr>
        <p:txBody>
          <a:bodyPr anchor="t" rtlCol="false" tIns="0" lIns="0" bIns="0" rIns="0">
            <a:spAutoFit/>
          </a:bodyPr>
          <a:lstStyle/>
          <a:p>
            <a:pPr algn="ctr">
              <a:lnSpc>
                <a:spcPts val="3919"/>
              </a:lnSpc>
              <a:spcBef>
                <a:spcPct val="0"/>
              </a:spcBef>
            </a:pPr>
            <a:r>
              <a:rPr lang="en-US" sz="2799" u="sng">
                <a:solidFill>
                  <a:srgbClr val="000000"/>
                </a:solidFill>
                <a:latin typeface="Cakerolli Bold"/>
                <a:ea typeface="Cakerolli Bold"/>
                <a:cs typeface="Cakerolli Bold"/>
                <a:sym typeface="Cakerolli Bold"/>
              </a:rPr>
              <a:t>Tiempo</a:t>
            </a:r>
          </a:p>
        </p:txBody>
      </p:sp>
      <p:sp>
        <p:nvSpPr>
          <p:cNvPr name="TextBox 14" id="14"/>
          <p:cNvSpPr txBox="true"/>
          <p:nvPr/>
        </p:nvSpPr>
        <p:spPr>
          <a:xfrm rot="0">
            <a:off x="12846005" y="5933182"/>
            <a:ext cx="4068527" cy="2279904"/>
          </a:xfrm>
          <a:prstGeom prst="rect">
            <a:avLst/>
          </a:prstGeom>
        </p:spPr>
        <p:txBody>
          <a:bodyPr anchor="t" rtlCol="false" tIns="0" lIns="0" bIns="0" rIns="0">
            <a:spAutoFit/>
          </a:bodyPr>
          <a:lstStyle/>
          <a:p>
            <a:pPr algn="ctr">
              <a:lnSpc>
                <a:spcPts val="2928"/>
              </a:lnSpc>
            </a:pPr>
            <a:r>
              <a:rPr lang="en-US" sz="2400">
                <a:solidFill>
                  <a:srgbClr val="000000"/>
                </a:solidFill>
                <a:latin typeface="Handyman"/>
                <a:ea typeface="Handyman"/>
                <a:cs typeface="Handyman"/>
                <a:sym typeface="Handyman"/>
              </a:rPr>
              <a:t>Planificar e implementar experiencias pedagógicas que alternen actividades de motricidad gruesa y fina, juegos dirigidos y experiencias artísticas .</a:t>
            </a:r>
          </a:p>
        </p:txBody>
      </p:sp>
      <p:sp>
        <p:nvSpPr>
          <p:cNvPr name="Freeform 15" id="15"/>
          <p:cNvSpPr/>
          <p:nvPr/>
        </p:nvSpPr>
        <p:spPr>
          <a:xfrm flipH="false" flipV="false" rot="-1514110">
            <a:off x="8219571" y="5573785"/>
            <a:ext cx="1976441" cy="2152559"/>
          </a:xfrm>
          <a:custGeom>
            <a:avLst/>
            <a:gdLst/>
            <a:ahLst/>
            <a:cxnLst/>
            <a:rect r="r" b="b" t="t" l="l"/>
            <a:pathLst>
              <a:path h="2152559" w="1976441">
                <a:moveTo>
                  <a:pt x="0" y="0"/>
                </a:moveTo>
                <a:lnTo>
                  <a:pt x="1976441" y="0"/>
                </a:lnTo>
                <a:lnTo>
                  <a:pt x="1976441" y="2152559"/>
                </a:lnTo>
                <a:lnTo>
                  <a:pt x="0" y="215255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6441539" y="7563018"/>
            <a:ext cx="5532505" cy="1527993"/>
          </a:xfrm>
          <a:prstGeom prst="rect">
            <a:avLst/>
          </a:prstGeom>
        </p:spPr>
        <p:txBody>
          <a:bodyPr anchor="t" rtlCol="false" tIns="0" lIns="0" bIns="0" rIns="0">
            <a:spAutoFit/>
          </a:bodyPr>
          <a:lstStyle/>
          <a:p>
            <a:pPr algn="ctr">
              <a:lnSpc>
                <a:spcPts val="7403"/>
              </a:lnSpc>
            </a:pPr>
            <a:r>
              <a:rPr lang="en-US" sz="7258">
                <a:solidFill>
                  <a:srgbClr val="000000"/>
                </a:solidFill>
                <a:latin typeface="Cakerolli Bold"/>
                <a:ea typeface="Cakerolli Bold"/>
                <a:cs typeface="Cakerolli Bold"/>
                <a:sym typeface="Cakerolli Bold"/>
              </a:rPr>
              <a:t>TRANSICIÓN</a:t>
            </a:r>
          </a:p>
        </p:txBody>
      </p:sp>
      <p:sp>
        <p:nvSpPr>
          <p:cNvPr name="Freeform 17" id="17"/>
          <p:cNvSpPr/>
          <p:nvPr/>
        </p:nvSpPr>
        <p:spPr>
          <a:xfrm flipH="false" flipV="false" rot="1036677">
            <a:off x="227071" y="321124"/>
            <a:ext cx="1789977" cy="1801010"/>
          </a:xfrm>
          <a:custGeom>
            <a:avLst/>
            <a:gdLst/>
            <a:ahLst/>
            <a:cxnLst/>
            <a:rect r="r" b="b" t="t" l="l"/>
            <a:pathLst>
              <a:path h="1801010" w="1789977">
                <a:moveTo>
                  <a:pt x="0" y="0"/>
                </a:moveTo>
                <a:lnTo>
                  <a:pt x="1789976" y="0"/>
                </a:lnTo>
                <a:lnTo>
                  <a:pt x="1789976" y="1801010"/>
                </a:lnTo>
                <a:lnTo>
                  <a:pt x="0" y="1801010"/>
                </a:lnTo>
                <a:lnTo>
                  <a:pt x="0" y="0"/>
                </a:lnTo>
                <a:close/>
              </a:path>
            </a:pathLst>
          </a:custGeom>
          <a:blipFill>
            <a:blip r:embed="rId13"/>
            <a:stretch>
              <a:fillRect l="-13067" t="0" r="-5092" b="-17436"/>
            </a:stretch>
          </a:blipFill>
        </p:spPr>
      </p:sp>
      <p:sp>
        <p:nvSpPr>
          <p:cNvPr name="Freeform 18" id="18"/>
          <p:cNvSpPr/>
          <p:nvPr/>
        </p:nvSpPr>
        <p:spPr>
          <a:xfrm flipH="false" flipV="false" rot="1741298">
            <a:off x="16173530" y="321124"/>
            <a:ext cx="1789977" cy="1801010"/>
          </a:xfrm>
          <a:custGeom>
            <a:avLst/>
            <a:gdLst/>
            <a:ahLst/>
            <a:cxnLst/>
            <a:rect r="r" b="b" t="t" l="l"/>
            <a:pathLst>
              <a:path h="1801010" w="1789977">
                <a:moveTo>
                  <a:pt x="0" y="0"/>
                </a:moveTo>
                <a:lnTo>
                  <a:pt x="1789977" y="0"/>
                </a:lnTo>
                <a:lnTo>
                  <a:pt x="1789977" y="1801010"/>
                </a:lnTo>
                <a:lnTo>
                  <a:pt x="0" y="1801010"/>
                </a:lnTo>
                <a:lnTo>
                  <a:pt x="0" y="0"/>
                </a:lnTo>
                <a:close/>
              </a:path>
            </a:pathLst>
          </a:custGeom>
          <a:blipFill>
            <a:blip r:embed="rId13"/>
            <a:stretch>
              <a:fillRect l="-13067" t="0" r="-5092" b="-17436"/>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Freeform 2" id="2"/>
          <p:cNvSpPr/>
          <p:nvPr/>
        </p:nvSpPr>
        <p:spPr>
          <a:xfrm flipH="false" flipV="false" rot="0">
            <a:off x="3373090" y="3482704"/>
            <a:ext cx="1873806" cy="1921852"/>
          </a:xfrm>
          <a:custGeom>
            <a:avLst/>
            <a:gdLst/>
            <a:ahLst/>
            <a:cxnLst/>
            <a:rect r="r" b="b" t="t" l="l"/>
            <a:pathLst>
              <a:path h="1921852" w="1873806">
                <a:moveTo>
                  <a:pt x="0" y="0"/>
                </a:moveTo>
                <a:lnTo>
                  <a:pt x="1873805" y="0"/>
                </a:lnTo>
                <a:lnTo>
                  <a:pt x="1873805" y="1921853"/>
                </a:lnTo>
                <a:lnTo>
                  <a:pt x="0" y="1921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8205886" y="3482704"/>
            <a:ext cx="1873806" cy="1921852"/>
          </a:xfrm>
          <a:custGeom>
            <a:avLst/>
            <a:gdLst/>
            <a:ahLst/>
            <a:cxnLst/>
            <a:rect r="r" b="b" t="t" l="l"/>
            <a:pathLst>
              <a:path h="1921852" w="1873806">
                <a:moveTo>
                  <a:pt x="0" y="0"/>
                </a:moveTo>
                <a:lnTo>
                  <a:pt x="1873806" y="0"/>
                </a:lnTo>
                <a:lnTo>
                  <a:pt x="1873806" y="1921853"/>
                </a:lnTo>
                <a:lnTo>
                  <a:pt x="0" y="1921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13041105" y="3482704"/>
            <a:ext cx="1873806" cy="1921852"/>
          </a:xfrm>
          <a:custGeom>
            <a:avLst/>
            <a:gdLst/>
            <a:ahLst/>
            <a:cxnLst/>
            <a:rect r="r" b="b" t="t" l="l"/>
            <a:pathLst>
              <a:path h="1921852" w="1873806">
                <a:moveTo>
                  <a:pt x="0" y="0"/>
                </a:moveTo>
                <a:lnTo>
                  <a:pt x="1873805" y="0"/>
                </a:lnTo>
                <a:lnTo>
                  <a:pt x="1873805" y="1921853"/>
                </a:lnTo>
                <a:lnTo>
                  <a:pt x="0" y="1921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5" id="5"/>
          <p:cNvSpPr txBox="true"/>
          <p:nvPr/>
        </p:nvSpPr>
        <p:spPr>
          <a:xfrm rot="0">
            <a:off x="4231132" y="2034541"/>
            <a:ext cx="9825736" cy="1043762"/>
          </a:xfrm>
          <a:prstGeom prst="rect">
            <a:avLst/>
          </a:prstGeom>
        </p:spPr>
        <p:txBody>
          <a:bodyPr anchor="t" rtlCol="false" tIns="0" lIns="0" bIns="0" rIns="0">
            <a:spAutoFit/>
          </a:bodyPr>
          <a:lstStyle/>
          <a:p>
            <a:pPr algn="ctr" marL="0" indent="0" lvl="0">
              <a:lnSpc>
                <a:spcPts val="8023"/>
              </a:lnSpc>
              <a:spcBef>
                <a:spcPct val="0"/>
              </a:spcBef>
            </a:pPr>
            <a:r>
              <a:rPr lang="en-US" sz="7294" spc="131">
                <a:solidFill>
                  <a:srgbClr val="031028"/>
                </a:solidFill>
                <a:latin typeface="Luducudu"/>
                <a:ea typeface="Luducudu"/>
                <a:cs typeface="Luducudu"/>
                <a:sym typeface="Luducudu"/>
              </a:rPr>
              <a:t>IDEAS JUEGOS</a:t>
            </a:r>
          </a:p>
        </p:txBody>
      </p:sp>
      <p:sp>
        <p:nvSpPr>
          <p:cNvPr name="TextBox 6" id="6"/>
          <p:cNvSpPr txBox="true"/>
          <p:nvPr/>
        </p:nvSpPr>
        <p:spPr>
          <a:xfrm rot="0">
            <a:off x="3712080" y="4034978"/>
            <a:ext cx="1195825" cy="940074"/>
          </a:xfrm>
          <a:prstGeom prst="rect">
            <a:avLst/>
          </a:prstGeom>
        </p:spPr>
        <p:txBody>
          <a:bodyPr anchor="t" rtlCol="false" tIns="0" lIns="0" bIns="0" rIns="0">
            <a:spAutoFit/>
          </a:bodyPr>
          <a:lstStyle/>
          <a:p>
            <a:pPr algn="ctr" marL="0" indent="0" lvl="0">
              <a:lnSpc>
                <a:spcPts val="7274"/>
              </a:lnSpc>
              <a:spcBef>
                <a:spcPct val="0"/>
              </a:spcBef>
            </a:pPr>
            <a:r>
              <a:rPr lang="en-US" sz="6613" spc="119">
                <a:solidFill>
                  <a:srgbClr val="031028"/>
                </a:solidFill>
                <a:latin typeface="Luducudu"/>
                <a:ea typeface="Luducudu"/>
                <a:cs typeface="Luducudu"/>
                <a:sym typeface="Luducudu"/>
              </a:rPr>
              <a:t>01</a:t>
            </a:r>
          </a:p>
        </p:txBody>
      </p:sp>
      <p:sp>
        <p:nvSpPr>
          <p:cNvPr name="TextBox 7" id="7"/>
          <p:cNvSpPr txBox="true"/>
          <p:nvPr/>
        </p:nvSpPr>
        <p:spPr>
          <a:xfrm rot="0">
            <a:off x="8544876" y="4034978"/>
            <a:ext cx="1195825" cy="940074"/>
          </a:xfrm>
          <a:prstGeom prst="rect">
            <a:avLst/>
          </a:prstGeom>
        </p:spPr>
        <p:txBody>
          <a:bodyPr anchor="t" rtlCol="false" tIns="0" lIns="0" bIns="0" rIns="0">
            <a:spAutoFit/>
          </a:bodyPr>
          <a:lstStyle/>
          <a:p>
            <a:pPr algn="ctr" marL="0" indent="0" lvl="0">
              <a:lnSpc>
                <a:spcPts val="7274"/>
              </a:lnSpc>
              <a:spcBef>
                <a:spcPct val="0"/>
              </a:spcBef>
            </a:pPr>
            <a:r>
              <a:rPr lang="en-US" sz="6613" spc="119">
                <a:solidFill>
                  <a:srgbClr val="031028"/>
                </a:solidFill>
                <a:latin typeface="Luducudu"/>
                <a:ea typeface="Luducudu"/>
                <a:cs typeface="Luducudu"/>
                <a:sym typeface="Luducudu"/>
              </a:rPr>
              <a:t>02</a:t>
            </a:r>
          </a:p>
        </p:txBody>
      </p:sp>
      <p:sp>
        <p:nvSpPr>
          <p:cNvPr name="TextBox 8" id="8"/>
          <p:cNvSpPr txBox="true"/>
          <p:nvPr/>
        </p:nvSpPr>
        <p:spPr>
          <a:xfrm rot="0">
            <a:off x="13380095" y="4034978"/>
            <a:ext cx="1195825" cy="940074"/>
          </a:xfrm>
          <a:prstGeom prst="rect">
            <a:avLst/>
          </a:prstGeom>
        </p:spPr>
        <p:txBody>
          <a:bodyPr anchor="t" rtlCol="false" tIns="0" lIns="0" bIns="0" rIns="0">
            <a:spAutoFit/>
          </a:bodyPr>
          <a:lstStyle/>
          <a:p>
            <a:pPr algn="ctr" marL="0" indent="0" lvl="0">
              <a:lnSpc>
                <a:spcPts val="7274"/>
              </a:lnSpc>
              <a:spcBef>
                <a:spcPct val="0"/>
              </a:spcBef>
            </a:pPr>
            <a:r>
              <a:rPr lang="en-US" sz="6613" spc="119">
                <a:solidFill>
                  <a:srgbClr val="031028"/>
                </a:solidFill>
                <a:latin typeface="Luducudu"/>
                <a:ea typeface="Luducudu"/>
                <a:cs typeface="Luducudu"/>
                <a:sym typeface="Luducudu"/>
              </a:rPr>
              <a:t>03</a:t>
            </a:r>
          </a:p>
        </p:txBody>
      </p:sp>
      <p:sp>
        <p:nvSpPr>
          <p:cNvPr name="Freeform 9" id="9"/>
          <p:cNvSpPr/>
          <p:nvPr/>
        </p:nvSpPr>
        <p:spPr>
          <a:xfrm flipH="false" flipV="false" rot="-7465514">
            <a:off x="14227101" y="-2146869"/>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0" id="10"/>
          <p:cNvSpPr/>
          <p:nvPr/>
        </p:nvSpPr>
        <p:spPr>
          <a:xfrm flipH="false" flipV="false" rot="-7465514">
            <a:off x="-4390959" y="7463529"/>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1" id="11"/>
          <p:cNvSpPr/>
          <p:nvPr/>
        </p:nvSpPr>
        <p:spPr>
          <a:xfrm flipH="false" flipV="false" rot="2608205">
            <a:off x="-1066847" y="144299"/>
            <a:ext cx="3435006" cy="6785198"/>
          </a:xfrm>
          <a:custGeom>
            <a:avLst/>
            <a:gdLst/>
            <a:ahLst/>
            <a:cxnLst/>
            <a:rect r="r" b="b" t="t" l="l"/>
            <a:pathLst>
              <a:path h="6785198" w="3435006">
                <a:moveTo>
                  <a:pt x="0" y="0"/>
                </a:moveTo>
                <a:lnTo>
                  <a:pt x="3435006" y="0"/>
                </a:lnTo>
                <a:lnTo>
                  <a:pt x="3435006" y="6785198"/>
                </a:lnTo>
                <a:lnTo>
                  <a:pt x="0" y="67851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821269">
            <a:off x="15296859" y="6793070"/>
            <a:ext cx="4992159" cy="3831482"/>
          </a:xfrm>
          <a:custGeom>
            <a:avLst/>
            <a:gdLst/>
            <a:ahLst/>
            <a:cxnLst/>
            <a:rect r="r" b="b" t="t" l="l"/>
            <a:pathLst>
              <a:path h="3831482" w="4992159">
                <a:moveTo>
                  <a:pt x="0" y="0"/>
                </a:moveTo>
                <a:lnTo>
                  <a:pt x="4992160" y="0"/>
                </a:lnTo>
                <a:lnTo>
                  <a:pt x="4992160" y="3831482"/>
                </a:lnTo>
                <a:lnTo>
                  <a:pt x="0" y="3831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2635368" y="6017221"/>
            <a:ext cx="3349250" cy="1471930"/>
          </a:xfrm>
          <a:prstGeom prst="rect">
            <a:avLst/>
          </a:prstGeom>
        </p:spPr>
        <p:txBody>
          <a:bodyPr anchor="t" rtlCol="false" tIns="0" lIns="0" bIns="0" rIns="0">
            <a:spAutoFit/>
          </a:bodyPr>
          <a:lstStyle/>
          <a:p>
            <a:pPr algn="ctr">
              <a:lnSpc>
                <a:spcPts val="3919"/>
              </a:lnSpc>
            </a:pPr>
            <a:r>
              <a:rPr lang="en-US" sz="2799">
                <a:solidFill>
                  <a:srgbClr val="031028"/>
                </a:solidFill>
                <a:latin typeface="Open Sans Bold"/>
                <a:ea typeface="Open Sans Bold"/>
                <a:cs typeface="Open Sans Bold"/>
                <a:sym typeface="Open Sans Bold"/>
              </a:rPr>
              <a:t>https://www.youtube.com/watch?v=dGzfAAPUHrc</a:t>
            </a:r>
          </a:p>
        </p:txBody>
      </p:sp>
      <p:sp>
        <p:nvSpPr>
          <p:cNvPr name="TextBox 14" id="14"/>
          <p:cNvSpPr txBox="true"/>
          <p:nvPr/>
        </p:nvSpPr>
        <p:spPr>
          <a:xfrm rot="0">
            <a:off x="7514184" y="5595851"/>
            <a:ext cx="3358980" cy="1967230"/>
          </a:xfrm>
          <a:prstGeom prst="rect">
            <a:avLst/>
          </a:prstGeom>
        </p:spPr>
        <p:txBody>
          <a:bodyPr anchor="t" rtlCol="false" tIns="0" lIns="0" bIns="0" rIns="0">
            <a:spAutoFit/>
          </a:bodyPr>
          <a:lstStyle/>
          <a:p>
            <a:pPr algn="ctr">
              <a:lnSpc>
                <a:spcPts val="3919"/>
              </a:lnSpc>
            </a:pPr>
            <a:r>
              <a:rPr lang="en-US" sz="2799">
                <a:solidFill>
                  <a:srgbClr val="031028"/>
                </a:solidFill>
                <a:latin typeface="Open Sans Bold"/>
                <a:ea typeface="Open Sans Bold"/>
                <a:cs typeface="Open Sans Bold"/>
                <a:sym typeface="Open Sans Bold"/>
              </a:rPr>
              <a:t>https://www.youtube.com/watch?v=38dN3JqojvI&amp;t=97s</a:t>
            </a:r>
          </a:p>
        </p:txBody>
      </p:sp>
      <p:sp>
        <p:nvSpPr>
          <p:cNvPr name="TextBox 15" id="15"/>
          <p:cNvSpPr txBox="true"/>
          <p:nvPr/>
        </p:nvSpPr>
        <p:spPr>
          <a:xfrm rot="0">
            <a:off x="8114363" y="7925031"/>
            <a:ext cx="1965329" cy="2072640"/>
          </a:xfrm>
          <a:prstGeom prst="rect">
            <a:avLst/>
          </a:prstGeom>
        </p:spPr>
        <p:txBody>
          <a:bodyPr anchor="t" rtlCol="false" tIns="0" lIns="0" bIns="0" rIns="0">
            <a:spAutoFit/>
          </a:bodyPr>
          <a:lstStyle/>
          <a:p>
            <a:pPr algn="ctr">
              <a:lnSpc>
                <a:spcPts val="3359"/>
              </a:lnSpc>
            </a:pPr>
            <a:r>
              <a:rPr lang="en-US" sz="2400">
                <a:solidFill>
                  <a:srgbClr val="031028"/>
                </a:solidFill>
                <a:latin typeface="Open Sans Bold"/>
                <a:ea typeface="Open Sans Bold"/>
                <a:cs typeface="Open Sans Bold"/>
                <a:sym typeface="Open Sans Bold"/>
              </a:rPr>
              <a:t>Juego 1</a:t>
            </a:r>
          </a:p>
          <a:p>
            <a:pPr algn="ctr">
              <a:lnSpc>
                <a:spcPts val="3359"/>
              </a:lnSpc>
            </a:pPr>
            <a:r>
              <a:rPr lang="en-US" sz="2400">
                <a:solidFill>
                  <a:srgbClr val="031028"/>
                </a:solidFill>
                <a:latin typeface="Open Sans Bold"/>
                <a:ea typeface="Open Sans Bold"/>
                <a:cs typeface="Open Sans Bold"/>
                <a:sym typeface="Open Sans Bold"/>
              </a:rPr>
              <a:t>Juego 3</a:t>
            </a:r>
          </a:p>
          <a:p>
            <a:pPr algn="ctr">
              <a:lnSpc>
                <a:spcPts val="3359"/>
              </a:lnSpc>
            </a:pPr>
            <a:r>
              <a:rPr lang="en-US" sz="2400">
                <a:solidFill>
                  <a:srgbClr val="031028"/>
                </a:solidFill>
                <a:latin typeface="Open Sans Bold"/>
                <a:ea typeface="Open Sans Bold"/>
                <a:cs typeface="Open Sans Bold"/>
                <a:sym typeface="Open Sans Bold"/>
              </a:rPr>
              <a:t>Juego 4</a:t>
            </a:r>
          </a:p>
          <a:p>
            <a:pPr algn="ctr">
              <a:lnSpc>
                <a:spcPts val="3359"/>
              </a:lnSpc>
            </a:pPr>
            <a:r>
              <a:rPr lang="en-US" sz="2400">
                <a:solidFill>
                  <a:srgbClr val="031028"/>
                </a:solidFill>
                <a:latin typeface="Open Sans Bold"/>
                <a:ea typeface="Open Sans Bold"/>
                <a:cs typeface="Open Sans Bold"/>
                <a:sym typeface="Open Sans Bold"/>
              </a:rPr>
              <a:t>Juego 6</a:t>
            </a:r>
          </a:p>
          <a:p>
            <a:pPr algn="ctr">
              <a:lnSpc>
                <a:spcPts val="3359"/>
              </a:lnSpc>
            </a:pPr>
            <a:r>
              <a:rPr lang="en-US" sz="2400">
                <a:solidFill>
                  <a:srgbClr val="031028"/>
                </a:solidFill>
                <a:latin typeface="Open Sans Bold"/>
                <a:ea typeface="Open Sans Bold"/>
                <a:cs typeface="Open Sans Bold"/>
                <a:sym typeface="Open Sans Bold"/>
              </a:rPr>
              <a:t>Juego 8</a:t>
            </a:r>
          </a:p>
        </p:txBody>
      </p:sp>
      <p:sp>
        <p:nvSpPr>
          <p:cNvPr name="TextBox 16" id="16"/>
          <p:cNvSpPr txBox="true"/>
          <p:nvPr/>
        </p:nvSpPr>
        <p:spPr>
          <a:xfrm rot="0">
            <a:off x="12402730" y="6017221"/>
            <a:ext cx="4050038" cy="1471930"/>
          </a:xfrm>
          <a:prstGeom prst="rect">
            <a:avLst/>
          </a:prstGeom>
        </p:spPr>
        <p:txBody>
          <a:bodyPr anchor="t" rtlCol="false" tIns="0" lIns="0" bIns="0" rIns="0">
            <a:spAutoFit/>
          </a:bodyPr>
          <a:lstStyle/>
          <a:p>
            <a:pPr algn="ctr">
              <a:lnSpc>
                <a:spcPts val="3919"/>
              </a:lnSpc>
            </a:pPr>
            <a:r>
              <a:rPr lang="en-US" sz="2799">
                <a:solidFill>
                  <a:srgbClr val="031028"/>
                </a:solidFill>
                <a:latin typeface="Open Sans Bold"/>
                <a:ea typeface="Open Sans Bold"/>
                <a:cs typeface="Open Sans Bold"/>
                <a:sym typeface="Open Sans Bold"/>
              </a:rPr>
              <a:t>https://www.youtube.com/watch?v=b4-SvAqU8mU</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373090" y="3482704"/>
            <a:ext cx="1873806" cy="1921852"/>
          </a:xfrm>
          <a:custGeom>
            <a:avLst/>
            <a:gdLst/>
            <a:ahLst/>
            <a:cxnLst/>
            <a:rect r="r" b="b" t="t" l="l"/>
            <a:pathLst>
              <a:path h="1921852" w="1873806">
                <a:moveTo>
                  <a:pt x="0" y="0"/>
                </a:moveTo>
                <a:lnTo>
                  <a:pt x="1873805" y="0"/>
                </a:lnTo>
                <a:lnTo>
                  <a:pt x="1873805" y="1921853"/>
                </a:lnTo>
                <a:lnTo>
                  <a:pt x="0" y="1921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8205886" y="3482704"/>
            <a:ext cx="1873806" cy="1921852"/>
          </a:xfrm>
          <a:custGeom>
            <a:avLst/>
            <a:gdLst/>
            <a:ahLst/>
            <a:cxnLst/>
            <a:rect r="r" b="b" t="t" l="l"/>
            <a:pathLst>
              <a:path h="1921852" w="1873806">
                <a:moveTo>
                  <a:pt x="0" y="0"/>
                </a:moveTo>
                <a:lnTo>
                  <a:pt x="1873806" y="0"/>
                </a:lnTo>
                <a:lnTo>
                  <a:pt x="1873806" y="1921853"/>
                </a:lnTo>
                <a:lnTo>
                  <a:pt x="0" y="1921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13041105" y="3482704"/>
            <a:ext cx="1873806" cy="1921852"/>
          </a:xfrm>
          <a:custGeom>
            <a:avLst/>
            <a:gdLst/>
            <a:ahLst/>
            <a:cxnLst/>
            <a:rect r="r" b="b" t="t" l="l"/>
            <a:pathLst>
              <a:path h="1921852" w="1873806">
                <a:moveTo>
                  <a:pt x="0" y="0"/>
                </a:moveTo>
                <a:lnTo>
                  <a:pt x="1873805" y="0"/>
                </a:lnTo>
                <a:lnTo>
                  <a:pt x="1873805" y="1921853"/>
                </a:lnTo>
                <a:lnTo>
                  <a:pt x="0" y="1921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5" id="5"/>
          <p:cNvSpPr txBox="true"/>
          <p:nvPr/>
        </p:nvSpPr>
        <p:spPr>
          <a:xfrm rot="0">
            <a:off x="4231132" y="2034541"/>
            <a:ext cx="9825736" cy="1043762"/>
          </a:xfrm>
          <a:prstGeom prst="rect">
            <a:avLst/>
          </a:prstGeom>
        </p:spPr>
        <p:txBody>
          <a:bodyPr anchor="t" rtlCol="false" tIns="0" lIns="0" bIns="0" rIns="0">
            <a:spAutoFit/>
          </a:bodyPr>
          <a:lstStyle/>
          <a:p>
            <a:pPr algn="ctr" marL="0" indent="0" lvl="0">
              <a:lnSpc>
                <a:spcPts val="8023"/>
              </a:lnSpc>
              <a:spcBef>
                <a:spcPct val="0"/>
              </a:spcBef>
            </a:pPr>
            <a:r>
              <a:rPr lang="en-US" sz="7294" spc="131">
                <a:solidFill>
                  <a:srgbClr val="031028"/>
                </a:solidFill>
                <a:latin typeface="Luducudu"/>
                <a:ea typeface="Luducudu"/>
                <a:cs typeface="Luducudu"/>
                <a:sym typeface="Luducudu"/>
              </a:rPr>
              <a:t>IDEAS JUEGOS</a:t>
            </a:r>
          </a:p>
        </p:txBody>
      </p:sp>
      <p:sp>
        <p:nvSpPr>
          <p:cNvPr name="TextBox 6" id="6"/>
          <p:cNvSpPr txBox="true"/>
          <p:nvPr/>
        </p:nvSpPr>
        <p:spPr>
          <a:xfrm rot="0">
            <a:off x="3712080" y="4034978"/>
            <a:ext cx="1195825" cy="940074"/>
          </a:xfrm>
          <a:prstGeom prst="rect">
            <a:avLst/>
          </a:prstGeom>
        </p:spPr>
        <p:txBody>
          <a:bodyPr anchor="t" rtlCol="false" tIns="0" lIns="0" bIns="0" rIns="0">
            <a:spAutoFit/>
          </a:bodyPr>
          <a:lstStyle/>
          <a:p>
            <a:pPr algn="ctr" marL="0" indent="0" lvl="0">
              <a:lnSpc>
                <a:spcPts val="7274"/>
              </a:lnSpc>
              <a:spcBef>
                <a:spcPct val="0"/>
              </a:spcBef>
            </a:pPr>
            <a:r>
              <a:rPr lang="en-US" sz="6613" spc="119">
                <a:solidFill>
                  <a:srgbClr val="031028"/>
                </a:solidFill>
                <a:latin typeface="Luducudu"/>
                <a:ea typeface="Luducudu"/>
                <a:cs typeface="Luducudu"/>
                <a:sym typeface="Luducudu"/>
              </a:rPr>
              <a:t>04</a:t>
            </a:r>
          </a:p>
        </p:txBody>
      </p:sp>
      <p:sp>
        <p:nvSpPr>
          <p:cNvPr name="TextBox 7" id="7"/>
          <p:cNvSpPr txBox="true"/>
          <p:nvPr/>
        </p:nvSpPr>
        <p:spPr>
          <a:xfrm rot="0">
            <a:off x="8544876" y="4034978"/>
            <a:ext cx="1195825" cy="940074"/>
          </a:xfrm>
          <a:prstGeom prst="rect">
            <a:avLst/>
          </a:prstGeom>
        </p:spPr>
        <p:txBody>
          <a:bodyPr anchor="t" rtlCol="false" tIns="0" lIns="0" bIns="0" rIns="0">
            <a:spAutoFit/>
          </a:bodyPr>
          <a:lstStyle/>
          <a:p>
            <a:pPr algn="ctr" marL="0" indent="0" lvl="0">
              <a:lnSpc>
                <a:spcPts val="7274"/>
              </a:lnSpc>
              <a:spcBef>
                <a:spcPct val="0"/>
              </a:spcBef>
            </a:pPr>
            <a:r>
              <a:rPr lang="en-US" sz="6613" spc="119">
                <a:solidFill>
                  <a:srgbClr val="031028"/>
                </a:solidFill>
                <a:latin typeface="Luducudu"/>
                <a:ea typeface="Luducudu"/>
                <a:cs typeface="Luducudu"/>
                <a:sym typeface="Luducudu"/>
              </a:rPr>
              <a:t>05</a:t>
            </a:r>
          </a:p>
        </p:txBody>
      </p:sp>
      <p:sp>
        <p:nvSpPr>
          <p:cNvPr name="TextBox 8" id="8"/>
          <p:cNvSpPr txBox="true"/>
          <p:nvPr/>
        </p:nvSpPr>
        <p:spPr>
          <a:xfrm rot="0">
            <a:off x="13380095" y="4034978"/>
            <a:ext cx="1195825" cy="940074"/>
          </a:xfrm>
          <a:prstGeom prst="rect">
            <a:avLst/>
          </a:prstGeom>
        </p:spPr>
        <p:txBody>
          <a:bodyPr anchor="t" rtlCol="false" tIns="0" lIns="0" bIns="0" rIns="0">
            <a:spAutoFit/>
          </a:bodyPr>
          <a:lstStyle/>
          <a:p>
            <a:pPr algn="ctr" marL="0" indent="0" lvl="0">
              <a:lnSpc>
                <a:spcPts val="7274"/>
              </a:lnSpc>
              <a:spcBef>
                <a:spcPct val="0"/>
              </a:spcBef>
            </a:pPr>
            <a:r>
              <a:rPr lang="en-US" sz="6613" spc="119">
                <a:solidFill>
                  <a:srgbClr val="031028"/>
                </a:solidFill>
                <a:latin typeface="Luducudu"/>
                <a:ea typeface="Luducudu"/>
                <a:cs typeface="Luducudu"/>
                <a:sym typeface="Luducudu"/>
              </a:rPr>
              <a:t>06</a:t>
            </a:r>
          </a:p>
        </p:txBody>
      </p:sp>
      <p:sp>
        <p:nvSpPr>
          <p:cNvPr name="Freeform 9" id="9"/>
          <p:cNvSpPr/>
          <p:nvPr/>
        </p:nvSpPr>
        <p:spPr>
          <a:xfrm flipH="false" flipV="false" rot="-7465514">
            <a:off x="14227101" y="-2146869"/>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0" id="10"/>
          <p:cNvSpPr/>
          <p:nvPr/>
        </p:nvSpPr>
        <p:spPr>
          <a:xfrm flipH="false" flipV="false" rot="-7465514">
            <a:off x="-4390959" y="7463529"/>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11" id="11"/>
          <p:cNvSpPr/>
          <p:nvPr/>
        </p:nvSpPr>
        <p:spPr>
          <a:xfrm flipH="false" flipV="false" rot="2608205">
            <a:off x="-1066847" y="144299"/>
            <a:ext cx="3435006" cy="6785198"/>
          </a:xfrm>
          <a:custGeom>
            <a:avLst/>
            <a:gdLst/>
            <a:ahLst/>
            <a:cxnLst/>
            <a:rect r="r" b="b" t="t" l="l"/>
            <a:pathLst>
              <a:path h="6785198" w="3435006">
                <a:moveTo>
                  <a:pt x="0" y="0"/>
                </a:moveTo>
                <a:lnTo>
                  <a:pt x="3435006" y="0"/>
                </a:lnTo>
                <a:lnTo>
                  <a:pt x="3435006" y="6785198"/>
                </a:lnTo>
                <a:lnTo>
                  <a:pt x="0" y="67851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821269">
            <a:off x="15296859" y="6793070"/>
            <a:ext cx="4992159" cy="3831482"/>
          </a:xfrm>
          <a:custGeom>
            <a:avLst/>
            <a:gdLst/>
            <a:ahLst/>
            <a:cxnLst/>
            <a:rect r="r" b="b" t="t" l="l"/>
            <a:pathLst>
              <a:path h="3831482" w="4992159">
                <a:moveTo>
                  <a:pt x="0" y="0"/>
                </a:moveTo>
                <a:lnTo>
                  <a:pt x="4992160" y="0"/>
                </a:lnTo>
                <a:lnTo>
                  <a:pt x="4992160" y="3831482"/>
                </a:lnTo>
                <a:lnTo>
                  <a:pt x="0" y="3831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2635368" y="6017221"/>
            <a:ext cx="3349250" cy="1471930"/>
          </a:xfrm>
          <a:prstGeom prst="rect">
            <a:avLst/>
          </a:prstGeom>
        </p:spPr>
        <p:txBody>
          <a:bodyPr anchor="t" rtlCol="false" tIns="0" lIns="0" bIns="0" rIns="0">
            <a:spAutoFit/>
          </a:bodyPr>
          <a:lstStyle/>
          <a:p>
            <a:pPr algn="ctr">
              <a:lnSpc>
                <a:spcPts val="3919"/>
              </a:lnSpc>
            </a:pPr>
            <a:r>
              <a:rPr lang="en-US" sz="2799">
                <a:solidFill>
                  <a:srgbClr val="031028"/>
                </a:solidFill>
                <a:latin typeface="Open Sans Bold"/>
                <a:ea typeface="Open Sans Bold"/>
                <a:cs typeface="Open Sans Bold"/>
                <a:sym typeface="Open Sans Bold"/>
              </a:rPr>
              <a:t>https://www.youtube.com/watch?v=NVNylGKtavo</a:t>
            </a:r>
          </a:p>
        </p:txBody>
      </p:sp>
      <p:sp>
        <p:nvSpPr>
          <p:cNvPr name="TextBox 14" id="14"/>
          <p:cNvSpPr txBox="true"/>
          <p:nvPr/>
        </p:nvSpPr>
        <p:spPr>
          <a:xfrm rot="0">
            <a:off x="7514184" y="6017221"/>
            <a:ext cx="3358980" cy="1967230"/>
          </a:xfrm>
          <a:prstGeom prst="rect">
            <a:avLst/>
          </a:prstGeom>
        </p:spPr>
        <p:txBody>
          <a:bodyPr anchor="t" rtlCol="false" tIns="0" lIns="0" bIns="0" rIns="0">
            <a:spAutoFit/>
          </a:bodyPr>
          <a:lstStyle/>
          <a:p>
            <a:pPr algn="ctr">
              <a:lnSpc>
                <a:spcPts val="3919"/>
              </a:lnSpc>
            </a:pPr>
            <a:r>
              <a:rPr lang="en-US" sz="2799">
                <a:solidFill>
                  <a:srgbClr val="031028"/>
                </a:solidFill>
                <a:latin typeface="Open Sans Bold"/>
                <a:ea typeface="Open Sans Bold"/>
                <a:cs typeface="Open Sans Bold"/>
                <a:sym typeface="Open Sans Bold"/>
              </a:rPr>
              <a:t>https://www.youtube.com/shorts/tDe0W3KHdyI?feature=share</a:t>
            </a:r>
          </a:p>
        </p:txBody>
      </p:sp>
      <p:sp>
        <p:nvSpPr>
          <p:cNvPr name="TextBox 15" id="15"/>
          <p:cNvSpPr txBox="true"/>
          <p:nvPr/>
        </p:nvSpPr>
        <p:spPr>
          <a:xfrm rot="0">
            <a:off x="12402730" y="6017221"/>
            <a:ext cx="4050038" cy="1471930"/>
          </a:xfrm>
          <a:prstGeom prst="rect">
            <a:avLst/>
          </a:prstGeom>
        </p:spPr>
        <p:txBody>
          <a:bodyPr anchor="t" rtlCol="false" tIns="0" lIns="0" bIns="0" rIns="0">
            <a:spAutoFit/>
          </a:bodyPr>
          <a:lstStyle/>
          <a:p>
            <a:pPr algn="ctr">
              <a:lnSpc>
                <a:spcPts val="3919"/>
              </a:lnSpc>
            </a:pPr>
            <a:r>
              <a:rPr lang="en-US" sz="2799">
                <a:solidFill>
                  <a:srgbClr val="031028"/>
                </a:solidFill>
                <a:latin typeface="Open Sans Bold"/>
                <a:ea typeface="Open Sans Bold"/>
                <a:cs typeface="Open Sans Bold"/>
                <a:sym typeface="Open Sans Bold"/>
              </a:rPr>
              <a:t>https://www.youtube.com/shorts/X66HglbW6RM</a:t>
            </a:r>
          </a:p>
        </p:txBody>
      </p:sp>
      <p:sp>
        <p:nvSpPr>
          <p:cNvPr name="TextBox 16" id="16"/>
          <p:cNvSpPr txBox="true"/>
          <p:nvPr/>
        </p:nvSpPr>
        <p:spPr>
          <a:xfrm rot="0">
            <a:off x="3373090" y="7925031"/>
            <a:ext cx="1965329" cy="396240"/>
          </a:xfrm>
          <a:prstGeom prst="rect">
            <a:avLst/>
          </a:prstGeom>
        </p:spPr>
        <p:txBody>
          <a:bodyPr anchor="t" rtlCol="false" tIns="0" lIns="0" bIns="0" rIns="0">
            <a:spAutoFit/>
          </a:bodyPr>
          <a:lstStyle/>
          <a:p>
            <a:pPr algn="ctr">
              <a:lnSpc>
                <a:spcPts val="3359"/>
              </a:lnSpc>
            </a:pPr>
            <a:r>
              <a:rPr lang="en-US" sz="2400">
                <a:solidFill>
                  <a:srgbClr val="031028"/>
                </a:solidFill>
                <a:latin typeface="Open Sans Bold"/>
                <a:ea typeface="Open Sans Bold"/>
                <a:cs typeface="Open Sans Bold"/>
                <a:sym typeface="Open Sans Bold"/>
              </a:rPr>
              <a:t>Juego 9</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619993" y="3482704"/>
            <a:ext cx="1873806" cy="1921852"/>
          </a:xfrm>
          <a:custGeom>
            <a:avLst/>
            <a:gdLst/>
            <a:ahLst/>
            <a:cxnLst/>
            <a:rect r="r" b="b" t="t" l="l"/>
            <a:pathLst>
              <a:path h="1921852" w="1873806">
                <a:moveTo>
                  <a:pt x="0" y="0"/>
                </a:moveTo>
                <a:lnTo>
                  <a:pt x="1873805" y="0"/>
                </a:lnTo>
                <a:lnTo>
                  <a:pt x="1873805" y="1921853"/>
                </a:lnTo>
                <a:lnTo>
                  <a:pt x="0" y="19218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1454596" y="3536898"/>
            <a:ext cx="1873806" cy="1921852"/>
          </a:xfrm>
          <a:custGeom>
            <a:avLst/>
            <a:gdLst/>
            <a:ahLst/>
            <a:cxnLst/>
            <a:rect r="r" b="b" t="t" l="l"/>
            <a:pathLst>
              <a:path h="1921852" w="1873806">
                <a:moveTo>
                  <a:pt x="0" y="0"/>
                </a:moveTo>
                <a:lnTo>
                  <a:pt x="1873806" y="0"/>
                </a:lnTo>
                <a:lnTo>
                  <a:pt x="1873806" y="1921852"/>
                </a:lnTo>
                <a:lnTo>
                  <a:pt x="0" y="19218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4" id="4"/>
          <p:cNvSpPr txBox="true"/>
          <p:nvPr/>
        </p:nvSpPr>
        <p:spPr>
          <a:xfrm rot="0">
            <a:off x="4806399" y="1095375"/>
            <a:ext cx="9825736" cy="1043762"/>
          </a:xfrm>
          <a:prstGeom prst="rect">
            <a:avLst/>
          </a:prstGeom>
        </p:spPr>
        <p:txBody>
          <a:bodyPr anchor="t" rtlCol="false" tIns="0" lIns="0" bIns="0" rIns="0">
            <a:spAutoFit/>
          </a:bodyPr>
          <a:lstStyle/>
          <a:p>
            <a:pPr algn="ctr" marL="0" indent="0" lvl="0">
              <a:lnSpc>
                <a:spcPts val="8023"/>
              </a:lnSpc>
              <a:spcBef>
                <a:spcPct val="0"/>
              </a:spcBef>
            </a:pPr>
            <a:r>
              <a:rPr lang="en-US" sz="7294" spc="131">
                <a:solidFill>
                  <a:srgbClr val="031028"/>
                </a:solidFill>
                <a:latin typeface="Luducudu"/>
                <a:ea typeface="Luducudu"/>
                <a:cs typeface="Luducudu"/>
                <a:sym typeface="Luducudu"/>
              </a:rPr>
              <a:t>IDEAS JUEGOS</a:t>
            </a:r>
          </a:p>
        </p:txBody>
      </p:sp>
      <p:sp>
        <p:nvSpPr>
          <p:cNvPr name="TextBox 5" id="5"/>
          <p:cNvSpPr txBox="true"/>
          <p:nvPr/>
        </p:nvSpPr>
        <p:spPr>
          <a:xfrm rot="0">
            <a:off x="5984617" y="4139637"/>
            <a:ext cx="1195825" cy="940074"/>
          </a:xfrm>
          <a:prstGeom prst="rect">
            <a:avLst/>
          </a:prstGeom>
        </p:spPr>
        <p:txBody>
          <a:bodyPr anchor="t" rtlCol="false" tIns="0" lIns="0" bIns="0" rIns="0">
            <a:spAutoFit/>
          </a:bodyPr>
          <a:lstStyle/>
          <a:p>
            <a:pPr algn="ctr" marL="0" indent="0" lvl="0">
              <a:lnSpc>
                <a:spcPts val="7274"/>
              </a:lnSpc>
              <a:spcBef>
                <a:spcPct val="0"/>
              </a:spcBef>
            </a:pPr>
            <a:r>
              <a:rPr lang="en-US" sz="6613" spc="119">
                <a:solidFill>
                  <a:srgbClr val="031028"/>
                </a:solidFill>
                <a:latin typeface="Luducudu"/>
                <a:ea typeface="Luducudu"/>
                <a:cs typeface="Luducudu"/>
                <a:sym typeface="Luducudu"/>
              </a:rPr>
              <a:t>07</a:t>
            </a:r>
          </a:p>
        </p:txBody>
      </p:sp>
      <p:sp>
        <p:nvSpPr>
          <p:cNvPr name="TextBox 6" id="6"/>
          <p:cNvSpPr txBox="true"/>
          <p:nvPr/>
        </p:nvSpPr>
        <p:spPr>
          <a:xfrm rot="0">
            <a:off x="11793586" y="4203426"/>
            <a:ext cx="1195825" cy="940074"/>
          </a:xfrm>
          <a:prstGeom prst="rect">
            <a:avLst/>
          </a:prstGeom>
        </p:spPr>
        <p:txBody>
          <a:bodyPr anchor="t" rtlCol="false" tIns="0" lIns="0" bIns="0" rIns="0">
            <a:spAutoFit/>
          </a:bodyPr>
          <a:lstStyle/>
          <a:p>
            <a:pPr algn="ctr" marL="0" indent="0" lvl="0">
              <a:lnSpc>
                <a:spcPts val="7274"/>
              </a:lnSpc>
              <a:spcBef>
                <a:spcPct val="0"/>
              </a:spcBef>
            </a:pPr>
            <a:r>
              <a:rPr lang="en-US" sz="6613" spc="119">
                <a:solidFill>
                  <a:srgbClr val="031028"/>
                </a:solidFill>
                <a:latin typeface="Luducudu"/>
                <a:ea typeface="Luducudu"/>
                <a:cs typeface="Luducudu"/>
                <a:sym typeface="Luducudu"/>
              </a:rPr>
              <a:t>08</a:t>
            </a:r>
          </a:p>
        </p:txBody>
      </p:sp>
      <p:sp>
        <p:nvSpPr>
          <p:cNvPr name="Freeform 7" id="7"/>
          <p:cNvSpPr/>
          <p:nvPr/>
        </p:nvSpPr>
        <p:spPr>
          <a:xfrm flipH="false" flipV="false" rot="-7465514">
            <a:off x="14227101" y="-2146869"/>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8" id="8"/>
          <p:cNvSpPr/>
          <p:nvPr/>
        </p:nvSpPr>
        <p:spPr>
          <a:xfrm flipH="false" flipV="false" rot="-7465514">
            <a:off x="-4390959" y="7463529"/>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9" id="9"/>
          <p:cNvSpPr/>
          <p:nvPr/>
        </p:nvSpPr>
        <p:spPr>
          <a:xfrm flipH="false" flipV="false" rot="2608205">
            <a:off x="-1066847" y="144299"/>
            <a:ext cx="3435006" cy="6785198"/>
          </a:xfrm>
          <a:custGeom>
            <a:avLst/>
            <a:gdLst/>
            <a:ahLst/>
            <a:cxnLst/>
            <a:rect r="r" b="b" t="t" l="l"/>
            <a:pathLst>
              <a:path h="6785198" w="3435006">
                <a:moveTo>
                  <a:pt x="0" y="0"/>
                </a:moveTo>
                <a:lnTo>
                  <a:pt x="3435006" y="0"/>
                </a:lnTo>
                <a:lnTo>
                  <a:pt x="3435006" y="6785198"/>
                </a:lnTo>
                <a:lnTo>
                  <a:pt x="0" y="67851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821269">
            <a:off x="15296859" y="6793070"/>
            <a:ext cx="4992159" cy="3831482"/>
          </a:xfrm>
          <a:custGeom>
            <a:avLst/>
            <a:gdLst/>
            <a:ahLst/>
            <a:cxnLst/>
            <a:rect r="r" b="b" t="t" l="l"/>
            <a:pathLst>
              <a:path h="3831482" w="4992159">
                <a:moveTo>
                  <a:pt x="0" y="0"/>
                </a:moveTo>
                <a:lnTo>
                  <a:pt x="4992160" y="0"/>
                </a:lnTo>
                <a:lnTo>
                  <a:pt x="4992160" y="3831482"/>
                </a:lnTo>
                <a:lnTo>
                  <a:pt x="0" y="38314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5240990" y="6199676"/>
            <a:ext cx="3349250" cy="1471930"/>
          </a:xfrm>
          <a:prstGeom prst="rect">
            <a:avLst/>
          </a:prstGeom>
        </p:spPr>
        <p:txBody>
          <a:bodyPr anchor="t" rtlCol="false" tIns="0" lIns="0" bIns="0" rIns="0">
            <a:spAutoFit/>
          </a:bodyPr>
          <a:lstStyle/>
          <a:p>
            <a:pPr algn="ctr">
              <a:lnSpc>
                <a:spcPts val="3919"/>
              </a:lnSpc>
            </a:pPr>
            <a:r>
              <a:rPr lang="en-US" sz="2799">
                <a:solidFill>
                  <a:srgbClr val="031028"/>
                </a:solidFill>
                <a:latin typeface="Open Sans Bold"/>
                <a:ea typeface="Open Sans Bold"/>
                <a:cs typeface="Open Sans Bold"/>
                <a:sym typeface="Open Sans Bold"/>
              </a:rPr>
              <a:t>https://www.youtube.com/shorts/XsnVSX-Faqo</a:t>
            </a:r>
          </a:p>
        </p:txBody>
      </p:sp>
      <p:sp>
        <p:nvSpPr>
          <p:cNvPr name="TextBox 12" id="12"/>
          <p:cNvSpPr txBox="true"/>
          <p:nvPr/>
        </p:nvSpPr>
        <p:spPr>
          <a:xfrm rot="0">
            <a:off x="10931948" y="6199676"/>
            <a:ext cx="3358980" cy="1471930"/>
          </a:xfrm>
          <a:prstGeom prst="rect">
            <a:avLst/>
          </a:prstGeom>
        </p:spPr>
        <p:txBody>
          <a:bodyPr anchor="t" rtlCol="false" tIns="0" lIns="0" bIns="0" rIns="0">
            <a:spAutoFit/>
          </a:bodyPr>
          <a:lstStyle/>
          <a:p>
            <a:pPr algn="ctr">
              <a:lnSpc>
                <a:spcPts val="3919"/>
              </a:lnSpc>
            </a:pPr>
            <a:r>
              <a:rPr lang="en-US" sz="2799">
                <a:solidFill>
                  <a:srgbClr val="031028"/>
                </a:solidFill>
                <a:latin typeface="Open Sans Bold"/>
                <a:ea typeface="Open Sans Bold"/>
                <a:cs typeface="Open Sans Bold"/>
                <a:sym typeface="Open Sans Bold"/>
              </a:rPr>
              <a:t>https://www.youtube.com/watch?v=7CDSztU302I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Freeform 2" id="2"/>
          <p:cNvSpPr/>
          <p:nvPr/>
        </p:nvSpPr>
        <p:spPr>
          <a:xfrm flipH="false" flipV="false" rot="-7465514">
            <a:off x="-2690712" y="7934101"/>
            <a:ext cx="7131677" cy="5937121"/>
          </a:xfrm>
          <a:custGeom>
            <a:avLst/>
            <a:gdLst/>
            <a:ahLst/>
            <a:cxnLst/>
            <a:rect r="r" b="b" t="t" l="l"/>
            <a:pathLst>
              <a:path h="5937121" w="7131677">
                <a:moveTo>
                  <a:pt x="0" y="0"/>
                </a:moveTo>
                <a:lnTo>
                  <a:pt x="7131677" y="0"/>
                </a:lnTo>
                <a:lnTo>
                  <a:pt x="7131677" y="5937122"/>
                </a:lnTo>
                <a:lnTo>
                  <a:pt x="0" y="5937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3913724" y="-2037297"/>
            <a:ext cx="17359364" cy="12939959"/>
          </a:xfrm>
          <a:custGeom>
            <a:avLst/>
            <a:gdLst/>
            <a:ahLst/>
            <a:cxnLst/>
            <a:rect r="r" b="b" t="t" l="l"/>
            <a:pathLst>
              <a:path h="12939959" w="17359364">
                <a:moveTo>
                  <a:pt x="0" y="0"/>
                </a:moveTo>
                <a:lnTo>
                  <a:pt x="17359364" y="0"/>
                </a:lnTo>
                <a:lnTo>
                  <a:pt x="17359364" y="12939959"/>
                </a:lnTo>
                <a:lnTo>
                  <a:pt x="0" y="129399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265405" y="3061172"/>
            <a:ext cx="6554658" cy="8725002"/>
          </a:xfrm>
          <a:custGeom>
            <a:avLst/>
            <a:gdLst/>
            <a:ahLst/>
            <a:cxnLst/>
            <a:rect r="r" b="b" t="t" l="l"/>
            <a:pathLst>
              <a:path h="8725002" w="6554658">
                <a:moveTo>
                  <a:pt x="0" y="0"/>
                </a:moveTo>
                <a:lnTo>
                  <a:pt x="6554657" y="0"/>
                </a:lnTo>
                <a:lnTo>
                  <a:pt x="6554657" y="8725002"/>
                </a:lnTo>
                <a:lnTo>
                  <a:pt x="0" y="87250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3172998">
            <a:off x="-3419857" y="-5997709"/>
            <a:ext cx="8305886" cy="6914650"/>
          </a:xfrm>
          <a:custGeom>
            <a:avLst/>
            <a:gdLst/>
            <a:ahLst/>
            <a:cxnLst/>
            <a:rect r="r" b="b" t="t" l="l"/>
            <a:pathLst>
              <a:path h="6914650" w="8305886">
                <a:moveTo>
                  <a:pt x="0" y="0"/>
                </a:moveTo>
                <a:lnTo>
                  <a:pt x="8305885" y="0"/>
                </a:lnTo>
                <a:lnTo>
                  <a:pt x="8305885" y="6914650"/>
                </a:lnTo>
                <a:lnTo>
                  <a:pt x="0" y="69146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TextBox 6" id="6"/>
          <p:cNvSpPr txBox="true"/>
          <p:nvPr/>
        </p:nvSpPr>
        <p:spPr>
          <a:xfrm rot="0">
            <a:off x="6820062" y="3298183"/>
            <a:ext cx="10132324" cy="1362727"/>
          </a:xfrm>
          <a:prstGeom prst="rect">
            <a:avLst/>
          </a:prstGeom>
        </p:spPr>
        <p:txBody>
          <a:bodyPr anchor="t" rtlCol="false" tIns="0" lIns="0" bIns="0" rIns="0">
            <a:spAutoFit/>
          </a:bodyPr>
          <a:lstStyle/>
          <a:p>
            <a:pPr algn="r">
              <a:lnSpc>
                <a:spcPts val="5454"/>
              </a:lnSpc>
            </a:pPr>
            <a:r>
              <a:rPr lang="en-US" sz="4363" spc="26">
                <a:solidFill>
                  <a:srgbClr val="031028"/>
                </a:solidFill>
                <a:latin typeface="Sniglet"/>
                <a:ea typeface="Sniglet"/>
                <a:cs typeface="Sniglet"/>
                <a:sym typeface="Sniglet"/>
              </a:rPr>
              <a:t>Identificar la importancia de la actividad física a través del juego, en niños y niñas.</a:t>
            </a:r>
          </a:p>
        </p:txBody>
      </p:sp>
      <p:sp>
        <p:nvSpPr>
          <p:cNvPr name="TextBox 7" id="7"/>
          <p:cNvSpPr txBox="true"/>
          <p:nvPr/>
        </p:nvSpPr>
        <p:spPr>
          <a:xfrm rot="0">
            <a:off x="9742429" y="1602660"/>
            <a:ext cx="7209957" cy="1254836"/>
          </a:xfrm>
          <a:prstGeom prst="rect">
            <a:avLst/>
          </a:prstGeom>
        </p:spPr>
        <p:txBody>
          <a:bodyPr anchor="t" rtlCol="false" tIns="0" lIns="0" bIns="0" rIns="0">
            <a:spAutoFit/>
          </a:bodyPr>
          <a:lstStyle/>
          <a:p>
            <a:pPr algn="r">
              <a:lnSpc>
                <a:spcPts val="9686"/>
              </a:lnSpc>
            </a:pPr>
            <a:r>
              <a:rPr lang="en-US" sz="8805" spc="158">
                <a:solidFill>
                  <a:srgbClr val="031028"/>
                </a:solidFill>
                <a:latin typeface="Luducudu"/>
                <a:ea typeface="Luducudu"/>
                <a:cs typeface="Luducudu"/>
                <a:sym typeface="Luducudu"/>
              </a:rPr>
              <a:t>objetivo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Freeform 2" id="2"/>
          <p:cNvSpPr/>
          <p:nvPr/>
        </p:nvSpPr>
        <p:spPr>
          <a:xfrm flipH="false" flipV="false" rot="-7465514">
            <a:off x="13871750" y="8028100"/>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7465514">
            <a:off x="14231538" y="-2225873"/>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1007088">
            <a:off x="-6576367" y="-2231101"/>
            <a:ext cx="23415542" cy="17649465"/>
          </a:xfrm>
          <a:custGeom>
            <a:avLst/>
            <a:gdLst/>
            <a:ahLst/>
            <a:cxnLst/>
            <a:rect r="r" b="b" t="t" l="l"/>
            <a:pathLst>
              <a:path h="17649465" w="23415542">
                <a:moveTo>
                  <a:pt x="0" y="0"/>
                </a:moveTo>
                <a:lnTo>
                  <a:pt x="23415542" y="0"/>
                </a:lnTo>
                <a:lnTo>
                  <a:pt x="23415542" y="17649465"/>
                </a:lnTo>
                <a:lnTo>
                  <a:pt x="0" y="176494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007088">
            <a:off x="-7128193" y="-2231101"/>
            <a:ext cx="23415542" cy="17649465"/>
          </a:xfrm>
          <a:custGeom>
            <a:avLst/>
            <a:gdLst/>
            <a:ahLst/>
            <a:cxnLst/>
            <a:rect r="r" b="b" t="t" l="l"/>
            <a:pathLst>
              <a:path h="17649465" w="23415542">
                <a:moveTo>
                  <a:pt x="0" y="0"/>
                </a:moveTo>
                <a:lnTo>
                  <a:pt x="23415542" y="0"/>
                </a:lnTo>
                <a:lnTo>
                  <a:pt x="23415542" y="17649465"/>
                </a:lnTo>
                <a:lnTo>
                  <a:pt x="0" y="176494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2146783" y="2902210"/>
            <a:ext cx="5493186" cy="10196169"/>
          </a:xfrm>
          <a:custGeom>
            <a:avLst/>
            <a:gdLst/>
            <a:ahLst/>
            <a:cxnLst/>
            <a:rect r="r" b="b" t="t" l="l"/>
            <a:pathLst>
              <a:path h="10196169" w="5493186">
                <a:moveTo>
                  <a:pt x="0" y="0"/>
                </a:moveTo>
                <a:lnTo>
                  <a:pt x="5493186" y="0"/>
                </a:lnTo>
                <a:lnTo>
                  <a:pt x="5493186" y="10196170"/>
                </a:lnTo>
                <a:lnTo>
                  <a:pt x="0" y="101961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729262" y="3075784"/>
            <a:ext cx="6192401" cy="1356570"/>
          </a:xfrm>
          <a:prstGeom prst="rect">
            <a:avLst/>
          </a:prstGeom>
        </p:spPr>
        <p:txBody>
          <a:bodyPr anchor="t" rtlCol="false" tIns="0" lIns="0" bIns="0" rIns="0">
            <a:spAutoFit/>
          </a:bodyPr>
          <a:lstStyle/>
          <a:p>
            <a:pPr algn="l" marL="0" indent="0" lvl="0">
              <a:lnSpc>
                <a:spcPts val="10484"/>
              </a:lnSpc>
              <a:spcBef>
                <a:spcPct val="0"/>
              </a:spcBef>
            </a:pPr>
            <a:r>
              <a:rPr lang="en-US" sz="9531" spc="171">
                <a:solidFill>
                  <a:srgbClr val="031028"/>
                </a:solidFill>
                <a:latin typeface="Luducudu"/>
                <a:ea typeface="Luducudu"/>
                <a:cs typeface="Luducudu"/>
                <a:sym typeface="Luducudu"/>
              </a:rPr>
              <a:t>Actividad</a:t>
            </a:r>
            <a:r>
              <a:rPr lang="en-US" sz="9531" spc="171">
                <a:solidFill>
                  <a:srgbClr val="031028"/>
                </a:solidFill>
                <a:latin typeface="Luducudu"/>
                <a:ea typeface="Luducudu"/>
                <a:cs typeface="Luducudu"/>
                <a:sym typeface="Luducudu"/>
              </a:rPr>
              <a:t> </a:t>
            </a:r>
          </a:p>
        </p:txBody>
      </p:sp>
      <p:sp>
        <p:nvSpPr>
          <p:cNvPr name="TextBox 8" id="8"/>
          <p:cNvSpPr txBox="true"/>
          <p:nvPr/>
        </p:nvSpPr>
        <p:spPr>
          <a:xfrm rot="0">
            <a:off x="1729262" y="4838783"/>
            <a:ext cx="9148587" cy="1839812"/>
          </a:xfrm>
          <a:prstGeom prst="rect">
            <a:avLst/>
          </a:prstGeom>
        </p:spPr>
        <p:txBody>
          <a:bodyPr anchor="t" rtlCol="false" tIns="0" lIns="0" bIns="0" rIns="0">
            <a:spAutoFit/>
          </a:bodyPr>
          <a:lstStyle/>
          <a:p>
            <a:pPr algn="l">
              <a:lnSpc>
                <a:spcPts val="4871"/>
              </a:lnSpc>
            </a:pPr>
            <a:r>
              <a:rPr lang="en-US" sz="3897" spc="23">
                <a:solidFill>
                  <a:srgbClr val="031028"/>
                </a:solidFill>
                <a:latin typeface="Sniglet"/>
                <a:ea typeface="Sniglet"/>
                <a:cs typeface="Sniglet"/>
                <a:sym typeface="Sniglet"/>
              </a:rPr>
              <a:t>Investiga y define qué es:</a:t>
            </a:r>
          </a:p>
          <a:p>
            <a:pPr algn="l">
              <a:lnSpc>
                <a:spcPts val="4871"/>
              </a:lnSpc>
            </a:pPr>
            <a:r>
              <a:rPr lang="en-US" sz="3897" spc="23">
                <a:solidFill>
                  <a:srgbClr val="031028"/>
                </a:solidFill>
                <a:latin typeface="Sniglet"/>
                <a:ea typeface="Sniglet"/>
                <a:cs typeface="Sniglet"/>
                <a:sym typeface="Sniglet"/>
              </a:rPr>
              <a:t> 1) Juegos Psicomotores </a:t>
            </a:r>
          </a:p>
          <a:p>
            <a:pPr algn="l">
              <a:lnSpc>
                <a:spcPts val="4871"/>
              </a:lnSpc>
            </a:pPr>
            <a:r>
              <a:rPr lang="en-US" sz="3897" spc="23">
                <a:solidFill>
                  <a:srgbClr val="031028"/>
                </a:solidFill>
                <a:latin typeface="Sniglet"/>
                <a:ea typeface="Sniglet"/>
                <a:cs typeface="Sniglet"/>
                <a:sym typeface="Sniglet"/>
              </a:rPr>
              <a:t>2) Motricidad Gruesa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TextBox 2" id="2"/>
          <p:cNvSpPr txBox="true"/>
          <p:nvPr/>
        </p:nvSpPr>
        <p:spPr>
          <a:xfrm rot="0">
            <a:off x="1128461" y="633413"/>
            <a:ext cx="11515066" cy="847725"/>
          </a:xfrm>
          <a:prstGeom prst="rect">
            <a:avLst/>
          </a:prstGeom>
        </p:spPr>
        <p:txBody>
          <a:bodyPr anchor="t" rtlCol="false" tIns="0" lIns="0" bIns="0" rIns="0">
            <a:spAutoFit/>
          </a:bodyPr>
          <a:lstStyle/>
          <a:p>
            <a:pPr algn="l" marL="0" indent="0" lvl="0">
              <a:lnSpc>
                <a:spcPts val="6599"/>
              </a:lnSpc>
              <a:spcBef>
                <a:spcPct val="0"/>
              </a:spcBef>
            </a:pPr>
            <a:r>
              <a:rPr lang="en-US" sz="5999" spc="107">
                <a:solidFill>
                  <a:srgbClr val="031028"/>
                </a:solidFill>
                <a:latin typeface="Luducudu"/>
                <a:ea typeface="Luducudu"/>
                <a:cs typeface="Luducudu"/>
                <a:sym typeface="Luducudu"/>
              </a:rPr>
              <a:t>cuaderno repertorio de juegos</a:t>
            </a:r>
          </a:p>
        </p:txBody>
      </p:sp>
      <p:sp>
        <p:nvSpPr>
          <p:cNvPr name="TextBox 3" id="3"/>
          <p:cNvSpPr txBox="true"/>
          <p:nvPr/>
        </p:nvSpPr>
        <p:spPr>
          <a:xfrm rot="0">
            <a:off x="500681" y="2451949"/>
            <a:ext cx="12269828" cy="649605"/>
          </a:xfrm>
          <a:prstGeom prst="rect">
            <a:avLst/>
          </a:prstGeom>
        </p:spPr>
        <p:txBody>
          <a:bodyPr anchor="t" rtlCol="false" tIns="0" lIns="0" bIns="0" rIns="0">
            <a:spAutoFit/>
          </a:bodyPr>
          <a:lstStyle/>
          <a:p>
            <a:pPr algn="l">
              <a:lnSpc>
                <a:spcPts val="5250"/>
              </a:lnSpc>
            </a:pPr>
            <a:r>
              <a:rPr lang="en-US" sz="4200" spc="25">
                <a:solidFill>
                  <a:srgbClr val="031028"/>
                </a:solidFill>
                <a:latin typeface="Sniglet"/>
                <a:ea typeface="Sniglet"/>
                <a:cs typeface="Sniglet"/>
                <a:sym typeface="Sniglet"/>
              </a:rPr>
              <a:t>¿QUÉ ES?</a:t>
            </a:r>
          </a:p>
        </p:txBody>
      </p:sp>
      <p:sp>
        <p:nvSpPr>
          <p:cNvPr name="Freeform 4" id="4"/>
          <p:cNvSpPr/>
          <p:nvPr/>
        </p:nvSpPr>
        <p:spPr>
          <a:xfrm flipH="false" flipV="false" rot="-7465514">
            <a:off x="14065995" y="-2444612"/>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3211215">
            <a:off x="3708626" y="8218995"/>
            <a:ext cx="7131677" cy="5937121"/>
          </a:xfrm>
          <a:custGeom>
            <a:avLst/>
            <a:gdLst/>
            <a:ahLst/>
            <a:cxnLst/>
            <a:rect r="r" b="b" t="t" l="l"/>
            <a:pathLst>
              <a:path h="5937121" w="7131677">
                <a:moveTo>
                  <a:pt x="0" y="0"/>
                </a:moveTo>
                <a:lnTo>
                  <a:pt x="7131677" y="0"/>
                </a:lnTo>
                <a:lnTo>
                  <a:pt x="7131677" y="5937122"/>
                </a:lnTo>
                <a:lnTo>
                  <a:pt x="0" y="5937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7465514">
            <a:off x="-2437378" y="8941394"/>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12770509" y="2764266"/>
            <a:ext cx="3105347" cy="5377225"/>
          </a:xfrm>
          <a:custGeom>
            <a:avLst/>
            <a:gdLst/>
            <a:ahLst/>
            <a:cxnLst/>
            <a:rect r="r" b="b" t="t" l="l"/>
            <a:pathLst>
              <a:path h="5377225" w="3105347">
                <a:moveTo>
                  <a:pt x="0" y="0"/>
                </a:moveTo>
                <a:lnTo>
                  <a:pt x="3105347" y="0"/>
                </a:lnTo>
                <a:lnTo>
                  <a:pt x="3105347" y="5377225"/>
                </a:lnTo>
                <a:lnTo>
                  <a:pt x="0" y="53772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500681" y="3789813"/>
            <a:ext cx="11720644" cy="2649855"/>
          </a:xfrm>
          <a:prstGeom prst="rect">
            <a:avLst/>
          </a:prstGeom>
        </p:spPr>
        <p:txBody>
          <a:bodyPr anchor="t" rtlCol="false" tIns="0" lIns="0" bIns="0" rIns="0">
            <a:spAutoFit/>
          </a:bodyPr>
          <a:lstStyle/>
          <a:p>
            <a:pPr algn="l">
              <a:lnSpc>
                <a:spcPts val="5250"/>
              </a:lnSpc>
            </a:pPr>
            <a:r>
              <a:rPr lang="en-US" sz="4200" spc="25">
                <a:solidFill>
                  <a:srgbClr val="031028"/>
                </a:solidFill>
                <a:latin typeface="Sniglet"/>
                <a:ea typeface="Sniglet"/>
                <a:cs typeface="Sniglet"/>
                <a:sym typeface="Sniglet"/>
              </a:rPr>
              <a:t>Es un cuaderno que realizaremos, donde tendrás un compendio de diferentes juegos y actividades que se podrán realizar con los niños y niñas de Educación Parvularia.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TextBox 2" id="2"/>
          <p:cNvSpPr txBox="true"/>
          <p:nvPr/>
        </p:nvSpPr>
        <p:spPr>
          <a:xfrm rot="0">
            <a:off x="1128461" y="633413"/>
            <a:ext cx="11515066" cy="847725"/>
          </a:xfrm>
          <a:prstGeom prst="rect">
            <a:avLst/>
          </a:prstGeom>
        </p:spPr>
        <p:txBody>
          <a:bodyPr anchor="t" rtlCol="false" tIns="0" lIns="0" bIns="0" rIns="0">
            <a:spAutoFit/>
          </a:bodyPr>
          <a:lstStyle/>
          <a:p>
            <a:pPr algn="l" marL="0" indent="0" lvl="0">
              <a:lnSpc>
                <a:spcPts val="6599"/>
              </a:lnSpc>
              <a:spcBef>
                <a:spcPct val="0"/>
              </a:spcBef>
            </a:pPr>
            <a:r>
              <a:rPr lang="en-US" sz="5999" spc="107">
                <a:solidFill>
                  <a:srgbClr val="031028"/>
                </a:solidFill>
                <a:latin typeface="Luducudu"/>
                <a:ea typeface="Luducudu"/>
                <a:cs typeface="Luducudu"/>
                <a:sym typeface="Luducudu"/>
              </a:rPr>
              <a:t>cuaderno repertorio de juegos</a:t>
            </a:r>
          </a:p>
        </p:txBody>
      </p:sp>
      <p:sp>
        <p:nvSpPr>
          <p:cNvPr name="TextBox 3" id="3"/>
          <p:cNvSpPr txBox="true"/>
          <p:nvPr/>
        </p:nvSpPr>
        <p:spPr>
          <a:xfrm rot="0">
            <a:off x="500681" y="2451949"/>
            <a:ext cx="12269828" cy="649605"/>
          </a:xfrm>
          <a:prstGeom prst="rect">
            <a:avLst/>
          </a:prstGeom>
        </p:spPr>
        <p:txBody>
          <a:bodyPr anchor="t" rtlCol="false" tIns="0" lIns="0" bIns="0" rIns="0">
            <a:spAutoFit/>
          </a:bodyPr>
          <a:lstStyle/>
          <a:p>
            <a:pPr algn="l">
              <a:lnSpc>
                <a:spcPts val="5250"/>
              </a:lnSpc>
            </a:pPr>
            <a:r>
              <a:rPr lang="en-US" sz="4200" spc="25">
                <a:solidFill>
                  <a:srgbClr val="031028"/>
                </a:solidFill>
                <a:latin typeface="Sniglet"/>
                <a:ea typeface="Sniglet"/>
                <a:cs typeface="Sniglet"/>
                <a:sym typeface="Sniglet"/>
              </a:rPr>
              <a:t>¿CÓMO LO HAREMOS?</a:t>
            </a:r>
          </a:p>
        </p:txBody>
      </p:sp>
      <p:sp>
        <p:nvSpPr>
          <p:cNvPr name="Freeform 4" id="4"/>
          <p:cNvSpPr/>
          <p:nvPr/>
        </p:nvSpPr>
        <p:spPr>
          <a:xfrm flipH="false" flipV="false" rot="-7465514">
            <a:off x="14065995" y="-2444612"/>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3211215">
            <a:off x="3708626" y="8218995"/>
            <a:ext cx="7131677" cy="5937121"/>
          </a:xfrm>
          <a:custGeom>
            <a:avLst/>
            <a:gdLst/>
            <a:ahLst/>
            <a:cxnLst/>
            <a:rect r="r" b="b" t="t" l="l"/>
            <a:pathLst>
              <a:path h="5937121" w="7131677">
                <a:moveTo>
                  <a:pt x="0" y="0"/>
                </a:moveTo>
                <a:lnTo>
                  <a:pt x="7131677" y="0"/>
                </a:lnTo>
                <a:lnTo>
                  <a:pt x="7131677" y="5937122"/>
                </a:lnTo>
                <a:lnTo>
                  <a:pt x="0" y="5937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7465514">
            <a:off x="-2437378" y="8941394"/>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12770509" y="2764266"/>
            <a:ext cx="3105347" cy="5377225"/>
          </a:xfrm>
          <a:custGeom>
            <a:avLst/>
            <a:gdLst/>
            <a:ahLst/>
            <a:cxnLst/>
            <a:rect r="r" b="b" t="t" l="l"/>
            <a:pathLst>
              <a:path h="5377225" w="3105347">
                <a:moveTo>
                  <a:pt x="0" y="0"/>
                </a:moveTo>
                <a:lnTo>
                  <a:pt x="3105347" y="0"/>
                </a:lnTo>
                <a:lnTo>
                  <a:pt x="3105347" y="5377225"/>
                </a:lnTo>
                <a:lnTo>
                  <a:pt x="0" y="53772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500681" y="3789813"/>
            <a:ext cx="11720644" cy="3316605"/>
          </a:xfrm>
          <a:prstGeom prst="rect">
            <a:avLst/>
          </a:prstGeom>
        </p:spPr>
        <p:txBody>
          <a:bodyPr anchor="t" rtlCol="false" tIns="0" lIns="0" bIns="0" rIns="0">
            <a:spAutoFit/>
          </a:bodyPr>
          <a:lstStyle/>
          <a:p>
            <a:pPr algn="l" marL="906780" indent="-453390" lvl="1">
              <a:lnSpc>
                <a:spcPts val="5250"/>
              </a:lnSpc>
              <a:buFont typeface="Arial"/>
              <a:buChar char="•"/>
            </a:pPr>
            <a:r>
              <a:rPr lang="en-US" sz="4200" spc="25">
                <a:solidFill>
                  <a:srgbClr val="031028"/>
                </a:solidFill>
                <a:latin typeface="Sniglet"/>
                <a:ea typeface="Sniglet"/>
                <a:cs typeface="Sniglet"/>
                <a:sym typeface="Sniglet"/>
              </a:rPr>
              <a:t>Debes tener un cuaderno universitario con espiral de 100 hojas.</a:t>
            </a:r>
          </a:p>
          <a:p>
            <a:pPr algn="l" marL="906780" indent="-453390" lvl="1">
              <a:lnSpc>
                <a:spcPts val="5250"/>
              </a:lnSpc>
              <a:buFont typeface="Arial"/>
              <a:buChar char="•"/>
            </a:pPr>
            <a:r>
              <a:rPr lang="en-US" sz="4200" spc="25">
                <a:solidFill>
                  <a:srgbClr val="031028"/>
                </a:solidFill>
                <a:latin typeface="Sniglet"/>
                <a:ea typeface="Sniglet"/>
                <a:cs typeface="Sniglet"/>
                <a:sym typeface="Sniglet"/>
              </a:rPr>
              <a:t>Lo forrarás de una forma original e infantil, tanto la tapa como la contratapa.</a:t>
            </a:r>
          </a:p>
          <a:p>
            <a:pPr algn="l" marL="906780" indent="-453390" lvl="1">
              <a:lnSpc>
                <a:spcPts val="5250"/>
              </a:lnSpc>
              <a:buFont typeface="Arial"/>
              <a:buChar char="•"/>
            </a:pPr>
            <a:r>
              <a:rPr lang="en-US" sz="4200" spc="25">
                <a:solidFill>
                  <a:srgbClr val="031028"/>
                </a:solidFill>
                <a:latin typeface="Sniglet"/>
                <a:ea typeface="Sniglet"/>
                <a:cs typeface="Sniglet"/>
                <a:sym typeface="Sniglet"/>
              </a:rPr>
              <a:t>Se irá revisando permanentemente.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TextBox 2" id="2"/>
          <p:cNvSpPr txBox="true"/>
          <p:nvPr/>
        </p:nvSpPr>
        <p:spPr>
          <a:xfrm rot="0">
            <a:off x="1128461" y="633413"/>
            <a:ext cx="11515066" cy="847725"/>
          </a:xfrm>
          <a:prstGeom prst="rect">
            <a:avLst/>
          </a:prstGeom>
        </p:spPr>
        <p:txBody>
          <a:bodyPr anchor="t" rtlCol="false" tIns="0" lIns="0" bIns="0" rIns="0">
            <a:spAutoFit/>
          </a:bodyPr>
          <a:lstStyle/>
          <a:p>
            <a:pPr algn="l" marL="0" indent="0" lvl="0">
              <a:lnSpc>
                <a:spcPts val="6599"/>
              </a:lnSpc>
              <a:spcBef>
                <a:spcPct val="0"/>
              </a:spcBef>
            </a:pPr>
            <a:r>
              <a:rPr lang="en-US" sz="5999" spc="107">
                <a:solidFill>
                  <a:srgbClr val="031028"/>
                </a:solidFill>
                <a:latin typeface="Luducudu"/>
                <a:ea typeface="Luducudu"/>
                <a:cs typeface="Luducudu"/>
                <a:sym typeface="Luducudu"/>
              </a:rPr>
              <a:t>cuaderno repertorio de juegos</a:t>
            </a:r>
          </a:p>
        </p:txBody>
      </p:sp>
      <p:sp>
        <p:nvSpPr>
          <p:cNvPr name="TextBox 3" id="3"/>
          <p:cNvSpPr txBox="true"/>
          <p:nvPr/>
        </p:nvSpPr>
        <p:spPr>
          <a:xfrm rot="0">
            <a:off x="500681" y="2451949"/>
            <a:ext cx="12269828" cy="649605"/>
          </a:xfrm>
          <a:prstGeom prst="rect">
            <a:avLst/>
          </a:prstGeom>
        </p:spPr>
        <p:txBody>
          <a:bodyPr anchor="t" rtlCol="false" tIns="0" lIns="0" bIns="0" rIns="0">
            <a:spAutoFit/>
          </a:bodyPr>
          <a:lstStyle/>
          <a:p>
            <a:pPr algn="l">
              <a:lnSpc>
                <a:spcPts val="5250"/>
              </a:lnSpc>
            </a:pPr>
            <a:r>
              <a:rPr lang="en-US" sz="4200" spc="25">
                <a:solidFill>
                  <a:srgbClr val="031028"/>
                </a:solidFill>
                <a:latin typeface="Sniglet"/>
                <a:ea typeface="Sniglet"/>
                <a:cs typeface="Sniglet"/>
                <a:sym typeface="Sniglet"/>
              </a:rPr>
              <a:t>ESPECIFICACIONES</a:t>
            </a:r>
          </a:p>
        </p:txBody>
      </p:sp>
      <p:sp>
        <p:nvSpPr>
          <p:cNvPr name="Freeform 4" id="4"/>
          <p:cNvSpPr/>
          <p:nvPr/>
        </p:nvSpPr>
        <p:spPr>
          <a:xfrm flipH="false" flipV="false" rot="-7465514">
            <a:off x="14065995" y="-2444612"/>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3211215">
            <a:off x="3708626" y="8218995"/>
            <a:ext cx="7131677" cy="5937121"/>
          </a:xfrm>
          <a:custGeom>
            <a:avLst/>
            <a:gdLst/>
            <a:ahLst/>
            <a:cxnLst/>
            <a:rect r="r" b="b" t="t" l="l"/>
            <a:pathLst>
              <a:path h="5937121" w="7131677">
                <a:moveTo>
                  <a:pt x="0" y="0"/>
                </a:moveTo>
                <a:lnTo>
                  <a:pt x="7131677" y="0"/>
                </a:lnTo>
                <a:lnTo>
                  <a:pt x="7131677" y="5937122"/>
                </a:lnTo>
                <a:lnTo>
                  <a:pt x="0" y="5937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7465514">
            <a:off x="-2437378" y="8941394"/>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12770509" y="2764266"/>
            <a:ext cx="3105347" cy="5377225"/>
          </a:xfrm>
          <a:custGeom>
            <a:avLst/>
            <a:gdLst/>
            <a:ahLst/>
            <a:cxnLst/>
            <a:rect r="r" b="b" t="t" l="l"/>
            <a:pathLst>
              <a:path h="5377225" w="3105347">
                <a:moveTo>
                  <a:pt x="0" y="0"/>
                </a:moveTo>
                <a:lnTo>
                  <a:pt x="3105347" y="0"/>
                </a:lnTo>
                <a:lnTo>
                  <a:pt x="3105347" y="5377225"/>
                </a:lnTo>
                <a:lnTo>
                  <a:pt x="0" y="53772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500681" y="3789813"/>
            <a:ext cx="11720644" cy="4650105"/>
          </a:xfrm>
          <a:prstGeom prst="rect">
            <a:avLst/>
          </a:prstGeom>
        </p:spPr>
        <p:txBody>
          <a:bodyPr anchor="t" rtlCol="false" tIns="0" lIns="0" bIns="0" rIns="0">
            <a:spAutoFit/>
          </a:bodyPr>
          <a:lstStyle/>
          <a:p>
            <a:pPr algn="l" marL="906780" indent="-453390" lvl="1">
              <a:lnSpc>
                <a:spcPts val="5250"/>
              </a:lnSpc>
              <a:buFont typeface="Arial"/>
              <a:buChar char="•"/>
            </a:pPr>
            <a:r>
              <a:rPr lang="en-US" sz="4200" spc="25">
                <a:solidFill>
                  <a:srgbClr val="031028"/>
                </a:solidFill>
                <a:latin typeface="Sniglet"/>
                <a:ea typeface="Sniglet"/>
                <a:cs typeface="Sniglet"/>
                <a:sym typeface="Sniglet"/>
              </a:rPr>
              <a:t>Tienes que mantener mucho orden</a:t>
            </a:r>
          </a:p>
          <a:p>
            <a:pPr algn="l" marL="906780" indent="-453390" lvl="1">
              <a:lnSpc>
                <a:spcPts val="5250"/>
              </a:lnSpc>
              <a:buFont typeface="Arial"/>
              <a:buChar char="•"/>
            </a:pPr>
            <a:r>
              <a:rPr lang="en-US" sz="4200" spc="25">
                <a:solidFill>
                  <a:srgbClr val="031028"/>
                </a:solidFill>
                <a:latin typeface="Sniglet"/>
                <a:ea typeface="Sniglet"/>
                <a:cs typeface="Sniglet"/>
                <a:sym typeface="Sniglet"/>
              </a:rPr>
              <a:t>Se separará según tema.</a:t>
            </a:r>
          </a:p>
          <a:p>
            <a:pPr algn="l">
              <a:lnSpc>
                <a:spcPts val="5250"/>
              </a:lnSpc>
            </a:pPr>
            <a:r>
              <a:rPr lang="en-US" sz="4200" spc="25">
                <a:solidFill>
                  <a:srgbClr val="031028"/>
                </a:solidFill>
                <a:latin typeface="Sniglet"/>
                <a:ea typeface="Sniglet"/>
                <a:cs typeface="Sniglet"/>
                <a:sym typeface="Sniglet"/>
              </a:rPr>
              <a:t>Ej: Juegos psicomotores</a:t>
            </a:r>
          </a:p>
          <a:p>
            <a:pPr algn="l">
              <a:lnSpc>
                <a:spcPts val="5250"/>
              </a:lnSpc>
            </a:pPr>
            <a:r>
              <a:rPr lang="en-US" sz="4200" spc="25">
                <a:solidFill>
                  <a:srgbClr val="031028"/>
                </a:solidFill>
                <a:latin typeface="Sniglet"/>
                <a:ea typeface="Sniglet"/>
                <a:cs typeface="Sniglet"/>
                <a:sym typeface="Sniglet"/>
              </a:rPr>
              <a:t>      Rondas infantiles</a:t>
            </a:r>
          </a:p>
          <a:p>
            <a:pPr algn="l" marL="906780" indent="-453390" lvl="1">
              <a:lnSpc>
                <a:spcPts val="5250"/>
              </a:lnSpc>
              <a:buFont typeface="Arial"/>
              <a:buChar char="•"/>
            </a:pPr>
            <a:r>
              <a:rPr lang="en-US" sz="4200" spc="25">
                <a:solidFill>
                  <a:srgbClr val="031028"/>
                </a:solidFill>
                <a:latin typeface="Sniglet"/>
                <a:ea typeface="Sniglet"/>
                <a:cs typeface="Sniglet"/>
                <a:sym typeface="Sniglet"/>
              </a:rPr>
              <a:t>Se ocuparán 2 planas, en una las imágenes del juego, en la otra la descripción y materiales.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TextBox 2" id="2"/>
          <p:cNvSpPr txBox="true"/>
          <p:nvPr/>
        </p:nvSpPr>
        <p:spPr>
          <a:xfrm rot="0">
            <a:off x="1128461" y="633413"/>
            <a:ext cx="11515066" cy="847725"/>
          </a:xfrm>
          <a:prstGeom prst="rect">
            <a:avLst/>
          </a:prstGeom>
        </p:spPr>
        <p:txBody>
          <a:bodyPr anchor="t" rtlCol="false" tIns="0" lIns="0" bIns="0" rIns="0">
            <a:spAutoFit/>
          </a:bodyPr>
          <a:lstStyle/>
          <a:p>
            <a:pPr algn="l" marL="0" indent="0" lvl="0">
              <a:lnSpc>
                <a:spcPts val="6599"/>
              </a:lnSpc>
              <a:spcBef>
                <a:spcPct val="0"/>
              </a:spcBef>
            </a:pPr>
            <a:r>
              <a:rPr lang="en-US" sz="5999" spc="107">
                <a:solidFill>
                  <a:srgbClr val="031028"/>
                </a:solidFill>
                <a:latin typeface="Luducudu"/>
                <a:ea typeface="Luducudu"/>
                <a:cs typeface="Luducudu"/>
                <a:sym typeface="Luducudu"/>
              </a:rPr>
              <a:t>cuaderno repertorio de juegos</a:t>
            </a:r>
          </a:p>
        </p:txBody>
      </p:sp>
      <p:sp>
        <p:nvSpPr>
          <p:cNvPr name="TextBox 3" id="3"/>
          <p:cNvSpPr txBox="true"/>
          <p:nvPr/>
        </p:nvSpPr>
        <p:spPr>
          <a:xfrm rot="0">
            <a:off x="500681" y="2451949"/>
            <a:ext cx="12269828" cy="1983105"/>
          </a:xfrm>
          <a:prstGeom prst="rect">
            <a:avLst/>
          </a:prstGeom>
        </p:spPr>
        <p:txBody>
          <a:bodyPr anchor="t" rtlCol="false" tIns="0" lIns="0" bIns="0" rIns="0">
            <a:spAutoFit/>
          </a:bodyPr>
          <a:lstStyle/>
          <a:p>
            <a:pPr algn="l">
              <a:lnSpc>
                <a:spcPts val="5250"/>
              </a:lnSpc>
            </a:pPr>
            <a:r>
              <a:rPr lang="en-US" sz="4200" spc="25">
                <a:solidFill>
                  <a:srgbClr val="031028"/>
                </a:solidFill>
                <a:latin typeface="Sniglet"/>
                <a:ea typeface="Sniglet"/>
                <a:cs typeface="Sniglet"/>
                <a:sym typeface="Sniglet"/>
              </a:rPr>
              <a:t>Busca, crea y arma tu cuaderno un Repertorio de Juegos Psicomotores que se puedan realizar con niños y niñas de Educación Parvularia.</a:t>
            </a:r>
          </a:p>
        </p:txBody>
      </p:sp>
      <p:sp>
        <p:nvSpPr>
          <p:cNvPr name="Freeform 4" id="4"/>
          <p:cNvSpPr/>
          <p:nvPr/>
        </p:nvSpPr>
        <p:spPr>
          <a:xfrm flipH="false" flipV="false" rot="-7465514">
            <a:off x="14065995" y="-2444612"/>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5" id="5"/>
          <p:cNvSpPr/>
          <p:nvPr/>
        </p:nvSpPr>
        <p:spPr>
          <a:xfrm flipH="false" flipV="false" rot="3211215">
            <a:off x="3708626" y="8218995"/>
            <a:ext cx="7131677" cy="5937121"/>
          </a:xfrm>
          <a:custGeom>
            <a:avLst/>
            <a:gdLst/>
            <a:ahLst/>
            <a:cxnLst/>
            <a:rect r="r" b="b" t="t" l="l"/>
            <a:pathLst>
              <a:path h="5937121" w="7131677">
                <a:moveTo>
                  <a:pt x="0" y="0"/>
                </a:moveTo>
                <a:lnTo>
                  <a:pt x="7131677" y="0"/>
                </a:lnTo>
                <a:lnTo>
                  <a:pt x="7131677" y="5937122"/>
                </a:lnTo>
                <a:lnTo>
                  <a:pt x="0" y="59371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7465514">
            <a:off x="-2437378" y="8941394"/>
            <a:ext cx="7131677" cy="5937121"/>
          </a:xfrm>
          <a:custGeom>
            <a:avLst/>
            <a:gdLst/>
            <a:ahLst/>
            <a:cxnLst/>
            <a:rect r="r" b="b" t="t" l="l"/>
            <a:pathLst>
              <a:path h="5937121" w="7131677">
                <a:moveTo>
                  <a:pt x="0" y="0"/>
                </a:moveTo>
                <a:lnTo>
                  <a:pt x="7131677" y="0"/>
                </a:lnTo>
                <a:lnTo>
                  <a:pt x="7131677" y="5937121"/>
                </a:lnTo>
                <a:lnTo>
                  <a:pt x="0" y="5937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12770509" y="2764266"/>
            <a:ext cx="3105347" cy="5377225"/>
          </a:xfrm>
          <a:custGeom>
            <a:avLst/>
            <a:gdLst/>
            <a:ahLst/>
            <a:cxnLst/>
            <a:rect r="r" b="b" t="t" l="l"/>
            <a:pathLst>
              <a:path h="5377225" w="3105347">
                <a:moveTo>
                  <a:pt x="0" y="0"/>
                </a:moveTo>
                <a:lnTo>
                  <a:pt x="3105347" y="0"/>
                </a:lnTo>
                <a:lnTo>
                  <a:pt x="3105347" y="5377225"/>
                </a:lnTo>
                <a:lnTo>
                  <a:pt x="0" y="53772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500681" y="5133975"/>
            <a:ext cx="11720644" cy="3316605"/>
          </a:xfrm>
          <a:prstGeom prst="rect">
            <a:avLst/>
          </a:prstGeom>
        </p:spPr>
        <p:txBody>
          <a:bodyPr anchor="t" rtlCol="false" tIns="0" lIns="0" bIns="0" rIns="0">
            <a:spAutoFit/>
          </a:bodyPr>
          <a:lstStyle/>
          <a:p>
            <a:pPr algn="l">
              <a:lnSpc>
                <a:spcPts val="5250"/>
              </a:lnSpc>
            </a:pPr>
            <a:r>
              <a:rPr lang="en-US" sz="4200" spc="25">
                <a:solidFill>
                  <a:srgbClr val="031028"/>
                </a:solidFill>
                <a:latin typeface="Sniglet"/>
                <a:ea typeface="Sniglet"/>
                <a:cs typeface="Sniglet"/>
                <a:sym typeface="Sniglet"/>
              </a:rPr>
              <a:t>Cada Juego Psicomotor debe llevar:</a:t>
            </a:r>
          </a:p>
          <a:p>
            <a:pPr algn="l" marL="906780" indent="-453390" lvl="1">
              <a:lnSpc>
                <a:spcPts val="5250"/>
              </a:lnSpc>
              <a:buFont typeface="Arial"/>
              <a:buChar char="•"/>
            </a:pPr>
            <a:r>
              <a:rPr lang="en-US" sz="4200" spc="25">
                <a:solidFill>
                  <a:srgbClr val="031028"/>
                </a:solidFill>
                <a:latin typeface="Sniglet"/>
                <a:ea typeface="Sniglet"/>
                <a:cs typeface="Sniglet"/>
                <a:sym typeface="Sniglet"/>
              </a:rPr>
              <a:t> Sus características con la descripción e imágenes del juego</a:t>
            </a:r>
          </a:p>
          <a:p>
            <a:pPr algn="l" marL="906780" indent="-453390" lvl="1">
              <a:lnSpc>
                <a:spcPts val="5250"/>
              </a:lnSpc>
              <a:buFont typeface="Arial"/>
              <a:buChar char="•"/>
            </a:pPr>
            <a:r>
              <a:rPr lang="en-US" sz="4200" spc="25">
                <a:solidFill>
                  <a:srgbClr val="031028"/>
                </a:solidFill>
                <a:latin typeface="Sniglet"/>
                <a:ea typeface="Sniglet"/>
                <a:cs typeface="Sniglet"/>
                <a:sym typeface="Sniglet"/>
              </a:rPr>
              <a:t>L</a:t>
            </a:r>
            <a:r>
              <a:rPr lang="en-US" sz="4200" spc="25">
                <a:solidFill>
                  <a:srgbClr val="031028"/>
                </a:solidFill>
                <a:latin typeface="Sniglet"/>
                <a:ea typeface="Sniglet"/>
                <a:cs typeface="Sniglet"/>
                <a:sym typeface="Sniglet"/>
              </a:rPr>
              <a:t>os materiales que se utilizan en el juego</a:t>
            </a:r>
          </a:p>
          <a:p>
            <a:pPr algn="l" marL="906780" indent="-453390" lvl="1">
              <a:lnSpc>
                <a:spcPts val="5250"/>
              </a:lnSpc>
              <a:buFont typeface="Arial"/>
              <a:buChar char="•"/>
            </a:pPr>
            <a:r>
              <a:rPr lang="en-US" sz="4200" spc="25">
                <a:solidFill>
                  <a:srgbClr val="031028"/>
                </a:solidFill>
                <a:latin typeface="Sniglet"/>
                <a:ea typeface="Sniglet"/>
                <a:cs typeface="Sniglet"/>
                <a:sym typeface="Sniglet"/>
              </a:rPr>
              <a:t>Estar divididos por nivel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Freeform 2" id="2"/>
          <p:cNvSpPr/>
          <p:nvPr/>
        </p:nvSpPr>
        <p:spPr>
          <a:xfrm flipH="false" flipV="false" rot="-1076104">
            <a:off x="16163902" y="69789"/>
            <a:ext cx="3377064" cy="4261280"/>
          </a:xfrm>
          <a:custGeom>
            <a:avLst/>
            <a:gdLst/>
            <a:ahLst/>
            <a:cxnLst/>
            <a:rect r="r" b="b" t="t" l="l"/>
            <a:pathLst>
              <a:path h="4261280" w="3377064">
                <a:moveTo>
                  <a:pt x="0" y="0"/>
                </a:moveTo>
                <a:lnTo>
                  <a:pt x="3377065" y="0"/>
                </a:lnTo>
                <a:lnTo>
                  <a:pt x="3377065" y="4261280"/>
                </a:lnTo>
                <a:lnTo>
                  <a:pt x="0" y="4261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37601">
            <a:off x="-1356823" y="7026850"/>
            <a:ext cx="4771047" cy="3614068"/>
          </a:xfrm>
          <a:custGeom>
            <a:avLst/>
            <a:gdLst/>
            <a:ahLst/>
            <a:cxnLst/>
            <a:rect r="r" b="b" t="t" l="l"/>
            <a:pathLst>
              <a:path h="3614068" w="4771047">
                <a:moveTo>
                  <a:pt x="0" y="0"/>
                </a:moveTo>
                <a:lnTo>
                  <a:pt x="4771046" y="0"/>
                </a:lnTo>
                <a:lnTo>
                  <a:pt x="4771046" y="3614068"/>
                </a:lnTo>
                <a:lnTo>
                  <a:pt x="0" y="36140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900575" y="-2544811"/>
            <a:ext cx="9680277" cy="4053616"/>
          </a:xfrm>
          <a:custGeom>
            <a:avLst/>
            <a:gdLst/>
            <a:ahLst/>
            <a:cxnLst/>
            <a:rect r="r" b="b" t="t" l="l"/>
            <a:pathLst>
              <a:path h="4053616" w="9680277">
                <a:moveTo>
                  <a:pt x="0" y="0"/>
                </a:moveTo>
                <a:lnTo>
                  <a:pt x="9680278" y="0"/>
                </a:lnTo>
                <a:lnTo>
                  <a:pt x="9680278" y="4053616"/>
                </a:lnTo>
                <a:lnTo>
                  <a:pt x="0" y="40536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921103">
            <a:off x="15224827" y="8535248"/>
            <a:ext cx="9680277" cy="4053616"/>
          </a:xfrm>
          <a:custGeom>
            <a:avLst/>
            <a:gdLst/>
            <a:ahLst/>
            <a:cxnLst/>
            <a:rect r="r" b="b" t="t" l="l"/>
            <a:pathLst>
              <a:path h="4053616" w="9680277">
                <a:moveTo>
                  <a:pt x="0" y="0"/>
                </a:moveTo>
                <a:lnTo>
                  <a:pt x="9680277" y="0"/>
                </a:lnTo>
                <a:lnTo>
                  <a:pt x="9680277" y="4053616"/>
                </a:lnTo>
                <a:lnTo>
                  <a:pt x="0" y="40536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6" id="6"/>
          <p:cNvSpPr txBox="true"/>
          <p:nvPr/>
        </p:nvSpPr>
        <p:spPr>
          <a:xfrm rot="0">
            <a:off x="2740979" y="1761005"/>
            <a:ext cx="14214328" cy="6651772"/>
          </a:xfrm>
          <a:prstGeom prst="rect">
            <a:avLst/>
          </a:prstGeom>
        </p:spPr>
        <p:txBody>
          <a:bodyPr anchor="t" rtlCol="false" tIns="0" lIns="0" bIns="0" rIns="0">
            <a:spAutoFit/>
          </a:bodyPr>
          <a:lstStyle/>
          <a:p>
            <a:pPr algn="ctr">
              <a:lnSpc>
                <a:spcPts val="5241"/>
              </a:lnSpc>
              <a:spcBef>
                <a:spcPct val="0"/>
              </a:spcBef>
            </a:pPr>
            <a:r>
              <a:rPr lang="en-US" sz="4193" spc="25">
                <a:solidFill>
                  <a:srgbClr val="000000"/>
                </a:solidFill>
                <a:latin typeface="Sniglet"/>
                <a:ea typeface="Sniglet"/>
                <a:cs typeface="Sniglet"/>
                <a:sym typeface="Sniglet"/>
              </a:rPr>
              <a:t>¿Qué es la actividad física? </a:t>
            </a:r>
          </a:p>
          <a:p>
            <a:pPr algn="ctr">
              <a:lnSpc>
                <a:spcPts val="5241"/>
              </a:lnSpc>
              <a:spcBef>
                <a:spcPct val="0"/>
              </a:spcBef>
            </a:pPr>
          </a:p>
          <a:p>
            <a:pPr algn="ctr">
              <a:lnSpc>
                <a:spcPts val="134"/>
              </a:lnSpc>
              <a:spcBef>
                <a:spcPct val="0"/>
              </a:spcBef>
            </a:pPr>
          </a:p>
          <a:p>
            <a:pPr algn="ctr">
              <a:lnSpc>
                <a:spcPts val="5241"/>
              </a:lnSpc>
              <a:spcBef>
                <a:spcPct val="0"/>
              </a:spcBef>
            </a:pPr>
            <a:r>
              <a:rPr lang="en-US" sz="4193" spc="25">
                <a:solidFill>
                  <a:srgbClr val="000000"/>
                </a:solidFill>
                <a:latin typeface="Sniglet"/>
                <a:ea typeface="Sniglet"/>
                <a:cs typeface="Sniglet"/>
                <a:sym typeface="Sniglet"/>
              </a:rPr>
              <a:t>La actividad física corresponda al Movimiento del cuerpo que usa energía por encima del consumo en estado de reposo. En los niños y niñas, esto puede incluir caminar, gatear, correr, saltar, hacer equilibrios, trepar, subirse a objetos o brincar por encima de ellos, bailar, montar sobre juguetes con ruedas, andar en bicicleta, saltar la cuerda, entre otras </a:t>
            </a:r>
          </a:p>
          <a:p>
            <a:pPr algn="ctr">
              <a:lnSpc>
                <a:spcPts val="5241"/>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E92"/>
        </a:solidFill>
      </p:bgPr>
    </p:bg>
    <p:spTree>
      <p:nvGrpSpPr>
        <p:cNvPr id="1" name=""/>
        <p:cNvGrpSpPr/>
        <p:nvPr/>
      </p:nvGrpSpPr>
      <p:grpSpPr>
        <a:xfrm>
          <a:off x="0" y="0"/>
          <a:ext cx="0" cy="0"/>
          <a:chOff x="0" y="0"/>
          <a:chExt cx="0" cy="0"/>
        </a:xfrm>
      </p:grpSpPr>
      <p:sp>
        <p:nvSpPr>
          <p:cNvPr name="Freeform 2" id="2"/>
          <p:cNvSpPr/>
          <p:nvPr/>
        </p:nvSpPr>
        <p:spPr>
          <a:xfrm flipH="false" flipV="false" rot="-1479038">
            <a:off x="15774828" y="245717"/>
            <a:ext cx="3198700" cy="4036215"/>
          </a:xfrm>
          <a:custGeom>
            <a:avLst/>
            <a:gdLst/>
            <a:ahLst/>
            <a:cxnLst/>
            <a:rect r="r" b="b" t="t" l="l"/>
            <a:pathLst>
              <a:path h="4036215" w="3198700">
                <a:moveTo>
                  <a:pt x="0" y="0"/>
                </a:moveTo>
                <a:lnTo>
                  <a:pt x="3198700" y="0"/>
                </a:lnTo>
                <a:lnTo>
                  <a:pt x="3198700" y="4036214"/>
                </a:lnTo>
                <a:lnTo>
                  <a:pt x="0" y="40362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37601">
            <a:off x="-490857" y="7927340"/>
            <a:ext cx="3039114" cy="2302129"/>
          </a:xfrm>
          <a:custGeom>
            <a:avLst/>
            <a:gdLst/>
            <a:ahLst/>
            <a:cxnLst/>
            <a:rect r="r" b="b" t="t" l="l"/>
            <a:pathLst>
              <a:path h="2302129" w="3039114">
                <a:moveTo>
                  <a:pt x="0" y="0"/>
                </a:moveTo>
                <a:lnTo>
                  <a:pt x="3039114" y="0"/>
                </a:lnTo>
                <a:lnTo>
                  <a:pt x="3039114" y="2302128"/>
                </a:lnTo>
                <a:lnTo>
                  <a:pt x="0" y="23021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900575" y="-2544811"/>
            <a:ext cx="8681638" cy="3635436"/>
          </a:xfrm>
          <a:custGeom>
            <a:avLst/>
            <a:gdLst/>
            <a:ahLst/>
            <a:cxnLst/>
            <a:rect r="r" b="b" t="t" l="l"/>
            <a:pathLst>
              <a:path h="3635436" w="8681638">
                <a:moveTo>
                  <a:pt x="0" y="0"/>
                </a:moveTo>
                <a:lnTo>
                  <a:pt x="8681639" y="0"/>
                </a:lnTo>
                <a:lnTo>
                  <a:pt x="8681639" y="3635436"/>
                </a:lnTo>
                <a:lnTo>
                  <a:pt x="0" y="36354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921103">
            <a:off x="15886917" y="8713220"/>
            <a:ext cx="9042173" cy="3786410"/>
          </a:xfrm>
          <a:custGeom>
            <a:avLst/>
            <a:gdLst/>
            <a:ahLst/>
            <a:cxnLst/>
            <a:rect r="r" b="b" t="t" l="l"/>
            <a:pathLst>
              <a:path h="3786410" w="9042173">
                <a:moveTo>
                  <a:pt x="0" y="0"/>
                </a:moveTo>
                <a:lnTo>
                  <a:pt x="9042173" y="0"/>
                </a:lnTo>
                <a:lnTo>
                  <a:pt x="9042173" y="3786410"/>
                </a:lnTo>
                <a:lnTo>
                  <a:pt x="0" y="37864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6" id="6"/>
          <p:cNvSpPr txBox="true"/>
          <p:nvPr/>
        </p:nvSpPr>
        <p:spPr>
          <a:xfrm rot="0">
            <a:off x="2537944" y="509259"/>
            <a:ext cx="13212112" cy="9258958"/>
          </a:xfrm>
          <a:prstGeom prst="rect">
            <a:avLst/>
          </a:prstGeom>
        </p:spPr>
        <p:txBody>
          <a:bodyPr anchor="t" rtlCol="false" tIns="0" lIns="0" bIns="0" rIns="0">
            <a:spAutoFit/>
          </a:bodyPr>
          <a:lstStyle/>
          <a:p>
            <a:pPr algn="ctr">
              <a:lnSpc>
                <a:spcPts val="4871"/>
              </a:lnSpc>
              <a:spcBef>
                <a:spcPct val="0"/>
              </a:spcBef>
            </a:pPr>
            <a:r>
              <a:rPr lang="en-US" sz="3897" spc="23">
                <a:solidFill>
                  <a:srgbClr val="000000"/>
                </a:solidFill>
                <a:latin typeface="Sniglet"/>
                <a:ea typeface="Sniglet"/>
                <a:cs typeface="Sniglet"/>
                <a:sym typeface="Sniglet"/>
              </a:rPr>
              <a:t> </a:t>
            </a:r>
          </a:p>
          <a:p>
            <a:pPr algn="ctr">
              <a:lnSpc>
                <a:spcPts val="4871"/>
              </a:lnSpc>
              <a:spcBef>
                <a:spcPct val="0"/>
              </a:spcBef>
            </a:pPr>
            <a:r>
              <a:rPr lang="en-US" sz="3897" spc="23">
                <a:solidFill>
                  <a:srgbClr val="000000"/>
                </a:solidFill>
                <a:latin typeface="Sniglet"/>
                <a:ea typeface="Sniglet"/>
                <a:cs typeface="Sniglet"/>
                <a:sym typeface="Sniglet"/>
              </a:rPr>
              <a:t>El juego físicamente activo se refiere, además, a las actividades físicas donde los niños y niñas están tomando decisiones respecto a su movimiento de manera libre y explorando su entorno. En la etapa de Educación Parvularia, la actividad física se caracteriza por el juego y todas las actividades que implican movimiento corporal</a:t>
            </a:r>
          </a:p>
          <a:p>
            <a:pPr algn="ctr">
              <a:lnSpc>
                <a:spcPts val="4871"/>
              </a:lnSpc>
              <a:spcBef>
                <a:spcPct val="0"/>
              </a:spcBef>
            </a:pPr>
            <a:r>
              <a:rPr lang="en-US" sz="3897" spc="23">
                <a:solidFill>
                  <a:srgbClr val="000000"/>
                </a:solidFill>
                <a:latin typeface="Sniglet"/>
                <a:ea typeface="Sniglet"/>
                <a:cs typeface="Sniglet"/>
                <a:sym typeface="Sniglet"/>
              </a:rPr>
              <a:t> </a:t>
            </a:r>
          </a:p>
          <a:p>
            <a:pPr algn="ctr">
              <a:lnSpc>
                <a:spcPts val="4871"/>
              </a:lnSpc>
              <a:spcBef>
                <a:spcPct val="0"/>
              </a:spcBef>
            </a:pPr>
            <a:r>
              <a:rPr lang="en-US" sz="3897" spc="23">
                <a:solidFill>
                  <a:srgbClr val="000000"/>
                </a:solidFill>
                <a:latin typeface="Sniglet"/>
                <a:ea typeface="Sniglet"/>
                <a:cs typeface="Sniglet"/>
                <a:sym typeface="Sniglet"/>
              </a:rPr>
              <a:t>A partir del movimiento, las niñas y niños “adquieren conciencia de su propio cuerpo, desarrollan grados crecientes de autonomía, fortalecen su identidad, descubren su entorno, expanden sus procesos de pensamiento, resuelven problemas prácticos, establecen relaciones de orientación espacio temporal y potencian su expresión”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DAGM7F3Rw-U</dc:identifier>
  <dcterms:modified xsi:type="dcterms:W3CDTF">2011-08-01T06:04:30Z</dcterms:modified>
  <cp:revision>1</cp:revision>
  <dc:title>JUEGOS PSICOMOTORES</dc:title>
</cp:coreProperties>
</file>