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58" r:id="rId5"/>
    <p:sldId id="262" r:id="rId6"/>
    <p:sldId id="259" r:id="rId7"/>
    <p:sldId id="263" r:id="rId8"/>
    <p:sldId id="260" r:id="rId9"/>
    <p:sldId id="264" r:id="rId10"/>
    <p:sldId id="265" r:id="rId11"/>
    <p:sldId id="266" r:id="rId12"/>
    <p:sldId id="267" r:id="rId13"/>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4" d="100"/>
          <a:sy n="64" d="100"/>
        </p:scale>
        <p:origin x="97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D419B9-18D4-6B85-D4E3-2C4B419DD03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C8997569-C046-3F59-8C25-F5749654E5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98F7E42A-4EEE-FE24-133C-47A46AF9400D}"/>
              </a:ext>
            </a:extLst>
          </p:cNvPr>
          <p:cNvSpPr>
            <a:spLocks noGrp="1"/>
          </p:cNvSpPr>
          <p:nvPr>
            <p:ph type="dt" sz="half" idx="10"/>
          </p:nvPr>
        </p:nvSpPr>
        <p:spPr/>
        <p:txBody>
          <a:bodyPr/>
          <a:lstStyle/>
          <a:p>
            <a:fld id="{EA07F5BA-4299-4447-9D5D-06AC18BB46AA}" type="datetimeFigureOut">
              <a:rPr lang="es-CL" smtClean="0"/>
              <a:t>13-07-2024</a:t>
            </a:fld>
            <a:endParaRPr lang="es-CL"/>
          </a:p>
        </p:txBody>
      </p:sp>
      <p:sp>
        <p:nvSpPr>
          <p:cNvPr id="5" name="Marcador de pie de página 4">
            <a:extLst>
              <a:ext uri="{FF2B5EF4-FFF2-40B4-BE49-F238E27FC236}">
                <a16:creationId xmlns:a16="http://schemas.microsoft.com/office/drawing/2014/main" id="{A32438AB-9698-31BB-D245-E9F93AB058A0}"/>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13D298F6-B4ED-3F74-74B2-F2B8BD0DAAB3}"/>
              </a:ext>
            </a:extLst>
          </p:cNvPr>
          <p:cNvSpPr>
            <a:spLocks noGrp="1"/>
          </p:cNvSpPr>
          <p:nvPr>
            <p:ph type="sldNum" sz="quarter" idx="12"/>
          </p:nvPr>
        </p:nvSpPr>
        <p:spPr/>
        <p:txBody>
          <a:bodyPr/>
          <a:lstStyle/>
          <a:p>
            <a:fld id="{8A319AA5-CFD1-4BEE-9ED8-F366A7D73386}" type="slidenum">
              <a:rPr lang="es-CL" smtClean="0"/>
              <a:t>‹Nº›</a:t>
            </a:fld>
            <a:endParaRPr lang="es-CL"/>
          </a:p>
        </p:txBody>
      </p:sp>
    </p:spTree>
    <p:extLst>
      <p:ext uri="{BB962C8B-B14F-4D97-AF65-F5344CB8AC3E}">
        <p14:creationId xmlns:p14="http://schemas.microsoft.com/office/powerpoint/2010/main" val="1721749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9D90A8-5580-B705-2C53-118BD45FAB41}"/>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FD8DA7D0-FACA-3A1B-F276-B908CBEAA56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8A4B754B-1BE0-D153-3FAD-B72753EB6DB8}"/>
              </a:ext>
            </a:extLst>
          </p:cNvPr>
          <p:cNvSpPr>
            <a:spLocks noGrp="1"/>
          </p:cNvSpPr>
          <p:nvPr>
            <p:ph type="dt" sz="half" idx="10"/>
          </p:nvPr>
        </p:nvSpPr>
        <p:spPr/>
        <p:txBody>
          <a:bodyPr/>
          <a:lstStyle/>
          <a:p>
            <a:fld id="{EA07F5BA-4299-4447-9D5D-06AC18BB46AA}" type="datetimeFigureOut">
              <a:rPr lang="es-CL" smtClean="0"/>
              <a:t>13-07-2024</a:t>
            </a:fld>
            <a:endParaRPr lang="es-CL"/>
          </a:p>
        </p:txBody>
      </p:sp>
      <p:sp>
        <p:nvSpPr>
          <p:cNvPr id="5" name="Marcador de pie de página 4">
            <a:extLst>
              <a:ext uri="{FF2B5EF4-FFF2-40B4-BE49-F238E27FC236}">
                <a16:creationId xmlns:a16="http://schemas.microsoft.com/office/drawing/2014/main" id="{72192E15-311D-397A-5CF4-DFB3F29BC5DF}"/>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A127F13D-0DF6-786D-4579-DACDAFA74D49}"/>
              </a:ext>
            </a:extLst>
          </p:cNvPr>
          <p:cNvSpPr>
            <a:spLocks noGrp="1"/>
          </p:cNvSpPr>
          <p:nvPr>
            <p:ph type="sldNum" sz="quarter" idx="12"/>
          </p:nvPr>
        </p:nvSpPr>
        <p:spPr/>
        <p:txBody>
          <a:bodyPr/>
          <a:lstStyle/>
          <a:p>
            <a:fld id="{8A319AA5-CFD1-4BEE-9ED8-F366A7D73386}" type="slidenum">
              <a:rPr lang="es-CL" smtClean="0"/>
              <a:t>‹Nº›</a:t>
            </a:fld>
            <a:endParaRPr lang="es-CL"/>
          </a:p>
        </p:txBody>
      </p:sp>
    </p:spTree>
    <p:extLst>
      <p:ext uri="{BB962C8B-B14F-4D97-AF65-F5344CB8AC3E}">
        <p14:creationId xmlns:p14="http://schemas.microsoft.com/office/powerpoint/2010/main" val="3422963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BE9489C-DB7F-F463-D431-26906CF7BC3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0EB51936-943A-1D98-CBD8-4810F0864C2E}"/>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E7D7E65C-5175-FC33-1DED-3506C013BE08}"/>
              </a:ext>
            </a:extLst>
          </p:cNvPr>
          <p:cNvSpPr>
            <a:spLocks noGrp="1"/>
          </p:cNvSpPr>
          <p:nvPr>
            <p:ph type="dt" sz="half" idx="10"/>
          </p:nvPr>
        </p:nvSpPr>
        <p:spPr/>
        <p:txBody>
          <a:bodyPr/>
          <a:lstStyle/>
          <a:p>
            <a:fld id="{EA07F5BA-4299-4447-9D5D-06AC18BB46AA}" type="datetimeFigureOut">
              <a:rPr lang="es-CL" smtClean="0"/>
              <a:t>13-07-2024</a:t>
            </a:fld>
            <a:endParaRPr lang="es-CL"/>
          </a:p>
        </p:txBody>
      </p:sp>
      <p:sp>
        <p:nvSpPr>
          <p:cNvPr id="5" name="Marcador de pie de página 4">
            <a:extLst>
              <a:ext uri="{FF2B5EF4-FFF2-40B4-BE49-F238E27FC236}">
                <a16:creationId xmlns:a16="http://schemas.microsoft.com/office/drawing/2014/main" id="{B8C576D6-3272-AF22-DF41-38F8BE2171C1}"/>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F49AB449-AB4F-BD51-FFB0-F4FF173F50A4}"/>
              </a:ext>
            </a:extLst>
          </p:cNvPr>
          <p:cNvSpPr>
            <a:spLocks noGrp="1"/>
          </p:cNvSpPr>
          <p:nvPr>
            <p:ph type="sldNum" sz="quarter" idx="12"/>
          </p:nvPr>
        </p:nvSpPr>
        <p:spPr/>
        <p:txBody>
          <a:bodyPr/>
          <a:lstStyle/>
          <a:p>
            <a:fld id="{8A319AA5-CFD1-4BEE-9ED8-F366A7D73386}" type="slidenum">
              <a:rPr lang="es-CL" smtClean="0"/>
              <a:t>‹Nº›</a:t>
            </a:fld>
            <a:endParaRPr lang="es-CL"/>
          </a:p>
        </p:txBody>
      </p:sp>
    </p:spTree>
    <p:extLst>
      <p:ext uri="{BB962C8B-B14F-4D97-AF65-F5344CB8AC3E}">
        <p14:creationId xmlns:p14="http://schemas.microsoft.com/office/powerpoint/2010/main" val="610834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DD6C99-CDC9-DAFF-809C-30F17B8AFB19}"/>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D7118BFC-CCA4-89BC-746E-364A7D73862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31562F9F-A57C-38F8-E2B3-208C07FA9EB5}"/>
              </a:ext>
            </a:extLst>
          </p:cNvPr>
          <p:cNvSpPr>
            <a:spLocks noGrp="1"/>
          </p:cNvSpPr>
          <p:nvPr>
            <p:ph type="dt" sz="half" idx="10"/>
          </p:nvPr>
        </p:nvSpPr>
        <p:spPr/>
        <p:txBody>
          <a:bodyPr/>
          <a:lstStyle/>
          <a:p>
            <a:fld id="{EA07F5BA-4299-4447-9D5D-06AC18BB46AA}" type="datetimeFigureOut">
              <a:rPr lang="es-CL" smtClean="0"/>
              <a:t>13-07-2024</a:t>
            </a:fld>
            <a:endParaRPr lang="es-CL"/>
          </a:p>
        </p:txBody>
      </p:sp>
      <p:sp>
        <p:nvSpPr>
          <p:cNvPr id="5" name="Marcador de pie de página 4">
            <a:extLst>
              <a:ext uri="{FF2B5EF4-FFF2-40B4-BE49-F238E27FC236}">
                <a16:creationId xmlns:a16="http://schemas.microsoft.com/office/drawing/2014/main" id="{95B2BF52-A8D5-BB02-B2F9-F55E1F4D9846}"/>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E42CF5F6-4FF0-A284-637E-FC7C66E5AABF}"/>
              </a:ext>
            </a:extLst>
          </p:cNvPr>
          <p:cNvSpPr>
            <a:spLocks noGrp="1"/>
          </p:cNvSpPr>
          <p:nvPr>
            <p:ph type="sldNum" sz="quarter" idx="12"/>
          </p:nvPr>
        </p:nvSpPr>
        <p:spPr/>
        <p:txBody>
          <a:bodyPr/>
          <a:lstStyle/>
          <a:p>
            <a:fld id="{8A319AA5-CFD1-4BEE-9ED8-F366A7D73386}" type="slidenum">
              <a:rPr lang="es-CL" smtClean="0"/>
              <a:t>‹Nº›</a:t>
            </a:fld>
            <a:endParaRPr lang="es-CL"/>
          </a:p>
        </p:txBody>
      </p:sp>
    </p:spTree>
    <p:extLst>
      <p:ext uri="{BB962C8B-B14F-4D97-AF65-F5344CB8AC3E}">
        <p14:creationId xmlns:p14="http://schemas.microsoft.com/office/powerpoint/2010/main" val="2207716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745CCE-820A-6A69-DB68-42246B4FBC7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21431EB6-5029-5FB2-4B52-6C688219B24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82EE142-C201-7059-0A24-E385FD2006CE}"/>
              </a:ext>
            </a:extLst>
          </p:cNvPr>
          <p:cNvSpPr>
            <a:spLocks noGrp="1"/>
          </p:cNvSpPr>
          <p:nvPr>
            <p:ph type="dt" sz="half" idx="10"/>
          </p:nvPr>
        </p:nvSpPr>
        <p:spPr/>
        <p:txBody>
          <a:bodyPr/>
          <a:lstStyle/>
          <a:p>
            <a:fld id="{EA07F5BA-4299-4447-9D5D-06AC18BB46AA}" type="datetimeFigureOut">
              <a:rPr lang="es-CL" smtClean="0"/>
              <a:t>13-07-2024</a:t>
            </a:fld>
            <a:endParaRPr lang="es-CL"/>
          </a:p>
        </p:txBody>
      </p:sp>
      <p:sp>
        <p:nvSpPr>
          <p:cNvPr id="5" name="Marcador de pie de página 4">
            <a:extLst>
              <a:ext uri="{FF2B5EF4-FFF2-40B4-BE49-F238E27FC236}">
                <a16:creationId xmlns:a16="http://schemas.microsoft.com/office/drawing/2014/main" id="{F1C9A0E2-5C76-1425-4873-94844CF326DA}"/>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DE946543-66B4-EDEB-C494-8A994DBA8721}"/>
              </a:ext>
            </a:extLst>
          </p:cNvPr>
          <p:cNvSpPr>
            <a:spLocks noGrp="1"/>
          </p:cNvSpPr>
          <p:nvPr>
            <p:ph type="sldNum" sz="quarter" idx="12"/>
          </p:nvPr>
        </p:nvSpPr>
        <p:spPr/>
        <p:txBody>
          <a:bodyPr/>
          <a:lstStyle/>
          <a:p>
            <a:fld id="{8A319AA5-CFD1-4BEE-9ED8-F366A7D73386}" type="slidenum">
              <a:rPr lang="es-CL" smtClean="0"/>
              <a:t>‹Nº›</a:t>
            </a:fld>
            <a:endParaRPr lang="es-CL"/>
          </a:p>
        </p:txBody>
      </p:sp>
    </p:spTree>
    <p:extLst>
      <p:ext uri="{BB962C8B-B14F-4D97-AF65-F5344CB8AC3E}">
        <p14:creationId xmlns:p14="http://schemas.microsoft.com/office/powerpoint/2010/main" val="784586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EE807A-E26A-51F6-FD06-D049E222E59F}"/>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86AE704B-10F9-949F-20B0-88B376C50D4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5D9F97FB-D632-CE48-B15F-C280E94BAC6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A7971A5D-2829-29E5-26AD-41868233D1DA}"/>
              </a:ext>
            </a:extLst>
          </p:cNvPr>
          <p:cNvSpPr>
            <a:spLocks noGrp="1"/>
          </p:cNvSpPr>
          <p:nvPr>
            <p:ph type="dt" sz="half" idx="10"/>
          </p:nvPr>
        </p:nvSpPr>
        <p:spPr/>
        <p:txBody>
          <a:bodyPr/>
          <a:lstStyle/>
          <a:p>
            <a:fld id="{EA07F5BA-4299-4447-9D5D-06AC18BB46AA}" type="datetimeFigureOut">
              <a:rPr lang="es-CL" smtClean="0"/>
              <a:t>13-07-2024</a:t>
            </a:fld>
            <a:endParaRPr lang="es-CL"/>
          </a:p>
        </p:txBody>
      </p:sp>
      <p:sp>
        <p:nvSpPr>
          <p:cNvPr id="6" name="Marcador de pie de página 5">
            <a:extLst>
              <a:ext uri="{FF2B5EF4-FFF2-40B4-BE49-F238E27FC236}">
                <a16:creationId xmlns:a16="http://schemas.microsoft.com/office/drawing/2014/main" id="{AB7E42B4-86D8-9FEB-87CD-DCF509A83086}"/>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1D551C67-C7CC-299D-C747-267C4017D400}"/>
              </a:ext>
            </a:extLst>
          </p:cNvPr>
          <p:cNvSpPr>
            <a:spLocks noGrp="1"/>
          </p:cNvSpPr>
          <p:nvPr>
            <p:ph type="sldNum" sz="quarter" idx="12"/>
          </p:nvPr>
        </p:nvSpPr>
        <p:spPr/>
        <p:txBody>
          <a:bodyPr/>
          <a:lstStyle/>
          <a:p>
            <a:fld id="{8A319AA5-CFD1-4BEE-9ED8-F366A7D73386}" type="slidenum">
              <a:rPr lang="es-CL" smtClean="0"/>
              <a:t>‹Nº›</a:t>
            </a:fld>
            <a:endParaRPr lang="es-CL"/>
          </a:p>
        </p:txBody>
      </p:sp>
    </p:spTree>
    <p:extLst>
      <p:ext uri="{BB962C8B-B14F-4D97-AF65-F5344CB8AC3E}">
        <p14:creationId xmlns:p14="http://schemas.microsoft.com/office/powerpoint/2010/main" val="106722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11B4DA-DFB4-E8A4-5F04-D177D176DF0C}"/>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383F9568-565B-FF1D-FECE-2A1B4CA4BA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F2B4138-83C6-35D5-E2A4-81C49A62130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54BD03CA-DCCA-5623-92B2-B999F6F5A4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63C94F8-23C6-81DF-DF9A-56D9F82E42D8}"/>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C9925A14-BBEA-CE01-2483-E88E4397F7B6}"/>
              </a:ext>
            </a:extLst>
          </p:cNvPr>
          <p:cNvSpPr>
            <a:spLocks noGrp="1"/>
          </p:cNvSpPr>
          <p:nvPr>
            <p:ph type="dt" sz="half" idx="10"/>
          </p:nvPr>
        </p:nvSpPr>
        <p:spPr/>
        <p:txBody>
          <a:bodyPr/>
          <a:lstStyle/>
          <a:p>
            <a:fld id="{EA07F5BA-4299-4447-9D5D-06AC18BB46AA}" type="datetimeFigureOut">
              <a:rPr lang="es-CL" smtClean="0"/>
              <a:t>13-07-2024</a:t>
            </a:fld>
            <a:endParaRPr lang="es-CL"/>
          </a:p>
        </p:txBody>
      </p:sp>
      <p:sp>
        <p:nvSpPr>
          <p:cNvPr id="8" name="Marcador de pie de página 7">
            <a:extLst>
              <a:ext uri="{FF2B5EF4-FFF2-40B4-BE49-F238E27FC236}">
                <a16:creationId xmlns:a16="http://schemas.microsoft.com/office/drawing/2014/main" id="{B592B51C-7E4C-0079-713D-65190D2F6FAB}"/>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4C3AB432-F098-694A-3B17-E2DF84A5B5EC}"/>
              </a:ext>
            </a:extLst>
          </p:cNvPr>
          <p:cNvSpPr>
            <a:spLocks noGrp="1"/>
          </p:cNvSpPr>
          <p:nvPr>
            <p:ph type="sldNum" sz="quarter" idx="12"/>
          </p:nvPr>
        </p:nvSpPr>
        <p:spPr/>
        <p:txBody>
          <a:bodyPr/>
          <a:lstStyle/>
          <a:p>
            <a:fld id="{8A319AA5-CFD1-4BEE-9ED8-F366A7D73386}" type="slidenum">
              <a:rPr lang="es-CL" smtClean="0"/>
              <a:t>‹Nº›</a:t>
            </a:fld>
            <a:endParaRPr lang="es-CL"/>
          </a:p>
        </p:txBody>
      </p:sp>
    </p:spTree>
    <p:extLst>
      <p:ext uri="{BB962C8B-B14F-4D97-AF65-F5344CB8AC3E}">
        <p14:creationId xmlns:p14="http://schemas.microsoft.com/office/powerpoint/2010/main" val="2791599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2C1DDC-4076-462B-0C99-122ABA84E38B}"/>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65327159-A456-3819-F28B-04E746E1D676}"/>
              </a:ext>
            </a:extLst>
          </p:cNvPr>
          <p:cNvSpPr>
            <a:spLocks noGrp="1"/>
          </p:cNvSpPr>
          <p:nvPr>
            <p:ph type="dt" sz="half" idx="10"/>
          </p:nvPr>
        </p:nvSpPr>
        <p:spPr/>
        <p:txBody>
          <a:bodyPr/>
          <a:lstStyle/>
          <a:p>
            <a:fld id="{EA07F5BA-4299-4447-9D5D-06AC18BB46AA}" type="datetimeFigureOut">
              <a:rPr lang="es-CL" smtClean="0"/>
              <a:t>13-07-2024</a:t>
            </a:fld>
            <a:endParaRPr lang="es-CL"/>
          </a:p>
        </p:txBody>
      </p:sp>
      <p:sp>
        <p:nvSpPr>
          <p:cNvPr id="4" name="Marcador de pie de página 3">
            <a:extLst>
              <a:ext uri="{FF2B5EF4-FFF2-40B4-BE49-F238E27FC236}">
                <a16:creationId xmlns:a16="http://schemas.microsoft.com/office/drawing/2014/main" id="{7A74C283-DD56-E0F6-07A6-E6C40E01CA53}"/>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2AB75A7A-C469-B51F-12F4-190638DD7F5F}"/>
              </a:ext>
            </a:extLst>
          </p:cNvPr>
          <p:cNvSpPr>
            <a:spLocks noGrp="1"/>
          </p:cNvSpPr>
          <p:nvPr>
            <p:ph type="sldNum" sz="quarter" idx="12"/>
          </p:nvPr>
        </p:nvSpPr>
        <p:spPr/>
        <p:txBody>
          <a:bodyPr/>
          <a:lstStyle/>
          <a:p>
            <a:fld id="{8A319AA5-CFD1-4BEE-9ED8-F366A7D73386}" type="slidenum">
              <a:rPr lang="es-CL" smtClean="0"/>
              <a:t>‹Nº›</a:t>
            </a:fld>
            <a:endParaRPr lang="es-CL"/>
          </a:p>
        </p:txBody>
      </p:sp>
    </p:spTree>
    <p:extLst>
      <p:ext uri="{BB962C8B-B14F-4D97-AF65-F5344CB8AC3E}">
        <p14:creationId xmlns:p14="http://schemas.microsoft.com/office/powerpoint/2010/main" val="988239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690CC03-CAC1-791B-A7DB-701A93D6CA7A}"/>
              </a:ext>
            </a:extLst>
          </p:cNvPr>
          <p:cNvSpPr>
            <a:spLocks noGrp="1"/>
          </p:cNvSpPr>
          <p:nvPr>
            <p:ph type="dt" sz="half" idx="10"/>
          </p:nvPr>
        </p:nvSpPr>
        <p:spPr/>
        <p:txBody>
          <a:bodyPr/>
          <a:lstStyle/>
          <a:p>
            <a:fld id="{EA07F5BA-4299-4447-9D5D-06AC18BB46AA}" type="datetimeFigureOut">
              <a:rPr lang="es-CL" smtClean="0"/>
              <a:t>13-07-2024</a:t>
            </a:fld>
            <a:endParaRPr lang="es-CL"/>
          </a:p>
        </p:txBody>
      </p:sp>
      <p:sp>
        <p:nvSpPr>
          <p:cNvPr id="3" name="Marcador de pie de página 2">
            <a:extLst>
              <a:ext uri="{FF2B5EF4-FFF2-40B4-BE49-F238E27FC236}">
                <a16:creationId xmlns:a16="http://schemas.microsoft.com/office/drawing/2014/main" id="{057019E2-FD3A-2983-73D9-C621E9657462}"/>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6B51503E-617A-53E8-5EC8-F420AD19865E}"/>
              </a:ext>
            </a:extLst>
          </p:cNvPr>
          <p:cNvSpPr>
            <a:spLocks noGrp="1"/>
          </p:cNvSpPr>
          <p:nvPr>
            <p:ph type="sldNum" sz="quarter" idx="12"/>
          </p:nvPr>
        </p:nvSpPr>
        <p:spPr/>
        <p:txBody>
          <a:bodyPr/>
          <a:lstStyle/>
          <a:p>
            <a:fld id="{8A319AA5-CFD1-4BEE-9ED8-F366A7D73386}" type="slidenum">
              <a:rPr lang="es-CL" smtClean="0"/>
              <a:t>‹Nº›</a:t>
            </a:fld>
            <a:endParaRPr lang="es-CL"/>
          </a:p>
        </p:txBody>
      </p:sp>
    </p:spTree>
    <p:extLst>
      <p:ext uri="{BB962C8B-B14F-4D97-AF65-F5344CB8AC3E}">
        <p14:creationId xmlns:p14="http://schemas.microsoft.com/office/powerpoint/2010/main" val="3923431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73A44C-FB91-A7D7-0E6E-7B7F410000E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DC5DDA9B-8FC8-E408-A2FC-29E1AE9C6D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2D620467-A287-0DA1-9195-906A3B3A9A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096AE7-B566-3BD0-A790-FF1D3B601565}"/>
              </a:ext>
            </a:extLst>
          </p:cNvPr>
          <p:cNvSpPr>
            <a:spLocks noGrp="1"/>
          </p:cNvSpPr>
          <p:nvPr>
            <p:ph type="dt" sz="half" idx="10"/>
          </p:nvPr>
        </p:nvSpPr>
        <p:spPr/>
        <p:txBody>
          <a:bodyPr/>
          <a:lstStyle/>
          <a:p>
            <a:fld id="{EA07F5BA-4299-4447-9D5D-06AC18BB46AA}" type="datetimeFigureOut">
              <a:rPr lang="es-CL" smtClean="0"/>
              <a:t>13-07-2024</a:t>
            </a:fld>
            <a:endParaRPr lang="es-CL"/>
          </a:p>
        </p:txBody>
      </p:sp>
      <p:sp>
        <p:nvSpPr>
          <p:cNvPr id="6" name="Marcador de pie de página 5">
            <a:extLst>
              <a:ext uri="{FF2B5EF4-FFF2-40B4-BE49-F238E27FC236}">
                <a16:creationId xmlns:a16="http://schemas.microsoft.com/office/drawing/2014/main" id="{FD67331C-518E-B52B-C3F0-4BBF02DA7B83}"/>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97C25F83-6A0F-AA36-6F81-1D7E869B5D03}"/>
              </a:ext>
            </a:extLst>
          </p:cNvPr>
          <p:cNvSpPr>
            <a:spLocks noGrp="1"/>
          </p:cNvSpPr>
          <p:nvPr>
            <p:ph type="sldNum" sz="quarter" idx="12"/>
          </p:nvPr>
        </p:nvSpPr>
        <p:spPr/>
        <p:txBody>
          <a:bodyPr/>
          <a:lstStyle/>
          <a:p>
            <a:fld id="{8A319AA5-CFD1-4BEE-9ED8-F366A7D73386}" type="slidenum">
              <a:rPr lang="es-CL" smtClean="0"/>
              <a:t>‹Nº›</a:t>
            </a:fld>
            <a:endParaRPr lang="es-CL"/>
          </a:p>
        </p:txBody>
      </p:sp>
    </p:spTree>
    <p:extLst>
      <p:ext uri="{BB962C8B-B14F-4D97-AF65-F5344CB8AC3E}">
        <p14:creationId xmlns:p14="http://schemas.microsoft.com/office/powerpoint/2010/main" val="3732900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245F92-9D8A-81DE-16D5-FCDBD0F63A9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47C14F8D-B0A9-F7AC-14BA-D869B9BDB8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403BF382-527F-5F0A-AAF4-2B8CC3E3B9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FDED5D7-E210-AD81-79E8-714D84E43594}"/>
              </a:ext>
            </a:extLst>
          </p:cNvPr>
          <p:cNvSpPr>
            <a:spLocks noGrp="1"/>
          </p:cNvSpPr>
          <p:nvPr>
            <p:ph type="dt" sz="half" idx="10"/>
          </p:nvPr>
        </p:nvSpPr>
        <p:spPr/>
        <p:txBody>
          <a:bodyPr/>
          <a:lstStyle/>
          <a:p>
            <a:fld id="{EA07F5BA-4299-4447-9D5D-06AC18BB46AA}" type="datetimeFigureOut">
              <a:rPr lang="es-CL" smtClean="0"/>
              <a:t>13-07-2024</a:t>
            </a:fld>
            <a:endParaRPr lang="es-CL"/>
          </a:p>
        </p:txBody>
      </p:sp>
      <p:sp>
        <p:nvSpPr>
          <p:cNvPr id="6" name="Marcador de pie de página 5">
            <a:extLst>
              <a:ext uri="{FF2B5EF4-FFF2-40B4-BE49-F238E27FC236}">
                <a16:creationId xmlns:a16="http://schemas.microsoft.com/office/drawing/2014/main" id="{B3668958-B2EC-FF3A-AB97-53A37B3B27FA}"/>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CD792F2B-C34D-261C-D24D-7F913AF235D6}"/>
              </a:ext>
            </a:extLst>
          </p:cNvPr>
          <p:cNvSpPr>
            <a:spLocks noGrp="1"/>
          </p:cNvSpPr>
          <p:nvPr>
            <p:ph type="sldNum" sz="quarter" idx="12"/>
          </p:nvPr>
        </p:nvSpPr>
        <p:spPr/>
        <p:txBody>
          <a:bodyPr/>
          <a:lstStyle/>
          <a:p>
            <a:fld id="{8A319AA5-CFD1-4BEE-9ED8-F366A7D73386}" type="slidenum">
              <a:rPr lang="es-CL" smtClean="0"/>
              <a:t>‹Nº›</a:t>
            </a:fld>
            <a:endParaRPr lang="es-CL"/>
          </a:p>
        </p:txBody>
      </p:sp>
    </p:spTree>
    <p:extLst>
      <p:ext uri="{BB962C8B-B14F-4D97-AF65-F5344CB8AC3E}">
        <p14:creationId xmlns:p14="http://schemas.microsoft.com/office/powerpoint/2010/main" val="4038713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0A53A1A-E4CD-0363-F6DC-B989F24336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997830CA-0DAE-C5C4-18E2-E4367E9C09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CC2B0AD0-A218-8C48-083A-B24CA0DE79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A07F5BA-4299-4447-9D5D-06AC18BB46AA}" type="datetimeFigureOut">
              <a:rPr lang="es-CL" smtClean="0"/>
              <a:t>13-07-2024</a:t>
            </a:fld>
            <a:endParaRPr lang="es-CL"/>
          </a:p>
        </p:txBody>
      </p:sp>
      <p:sp>
        <p:nvSpPr>
          <p:cNvPr id="5" name="Marcador de pie de página 4">
            <a:extLst>
              <a:ext uri="{FF2B5EF4-FFF2-40B4-BE49-F238E27FC236}">
                <a16:creationId xmlns:a16="http://schemas.microsoft.com/office/drawing/2014/main" id="{1A7C5CB5-BF72-13E6-EBB8-B10E9A2578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CL"/>
          </a:p>
        </p:txBody>
      </p:sp>
      <p:sp>
        <p:nvSpPr>
          <p:cNvPr id="6" name="Marcador de número de diapositiva 5">
            <a:extLst>
              <a:ext uri="{FF2B5EF4-FFF2-40B4-BE49-F238E27FC236}">
                <a16:creationId xmlns:a16="http://schemas.microsoft.com/office/drawing/2014/main" id="{BDDCEEAC-B627-91B8-5B4D-B093B69E2E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A319AA5-CFD1-4BEE-9ED8-F366A7D73386}" type="slidenum">
              <a:rPr lang="es-CL" smtClean="0"/>
              <a:t>‹Nº›</a:t>
            </a:fld>
            <a:endParaRPr lang="es-CL"/>
          </a:p>
        </p:txBody>
      </p:sp>
    </p:spTree>
    <p:extLst>
      <p:ext uri="{BB962C8B-B14F-4D97-AF65-F5344CB8AC3E}">
        <p14:creationId xmlns:p14="http://schemas.microsoft.com/office/powerpoint/2010/main" val="22876158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005826C-EE7E-0F27-0DEF-1C6D77B8E63A}"/>
              </a:ext>
            </a:extLst>
          </p:cNvPr>
          <p:cNvPicPr>
            <a:picLocks noChangeAspect="1"/>
          </p:cNvPicPr>
          <p:nvPr/>
        </p:nvPicPr>
        <p:blipFill rotWithShape="1">
          <a:blip r:embed="rId2"/>
          <a:srcRect t="6853" b="5598"/>
          <a:stretch/>
        </p:blipFill>
        <p:spPr>
          <a:xfrm>
            <a:off x="20" y="10"/>
            <a:ext cx="12191980" cy="6857990"/>
          </a:xfrm>
          <a:prstGeom prst="rect">
            <a:avLst/>
          </a:prstGeom>
        </p:spPr>
      </p:pic>
      <p:sp useBgFill="1">
        <p:nvSpPr>
          <p:cNvPr id="8" name="Rectangle 7">
            <a:extLst>
              <a:ext uri="{FF2B5EF4-FFF2-40B4-BE49-F238E27FC236}">
                <a16:creationId xmlns:a16="http://schemas.microsoft.com/office/drawing/2014/main" id="{8870DEF6-46A2-D4F8-8BE6-91165D93E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83934" y="1860919"/>
            <a:ext cx="4975280" cy="3108645"/>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94C375B-4023-A0EF-29C3-F2CA29C7BE31}"/>
              </a:ext>
            </a:extLst>
          </p:cNvPr>
          <p:cNvSpPr>
            <a:spLocks noGrp="1"/>
          </p:cNvSpPr>
          <p:nvPr>
            <p:ph type="ctrTitle"/>
          </p:nvPr>
        </p:nvSpPr>
        <p:spPr>
          <a:xfrm>
            <a:off x="2090528" y="2299176"/>
            <a:ext cx="4131368" cy="1571164"/>
          </a:xfrm>
        </p:spPr>
        <p:txBody>
          <a:bodyPr anchor="t">
            <a:normAutofit/>
          </a:bodyPr>
          <a:lstStyle/>
          <a:p>
            <a:pPr algn="l"/>
            <a:r>
              <a:rPr lang="es-MX" sz="3600"/>
              <a:t>Contar cuentos infantiles</a:t>
            </a:r>
            <a:endParaRPr lang="es-CL" sz="3600"/>
          </a:p>
        </p:txBody>
      </p:sp>
      <p:cxnSp>
        <p:nvCxnSpPr>
          <p:cNvPr id="10" name="Straight Connector 9">
            <a:extLst>
              <a:ext uri="{FF2B5EF4-FFF2-40B4-BE49-F238E27FC236}">
                <a16:creationId xmlns:a16="http://schemas.microsoft.com/office/drawing/2014/main" id="{522632D6-DED9-FDEC-FD9F-09FF0A4544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3170" y="403477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727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74FF9C-D2FF-B0DB-DCAC-B26C8E1F8D37}"/>
              </a:ext>
            </a:extLst>
          </p:cNvPr>
          <p:cNvSpPr>
            <a:spLocks noGrp="1"/>
          </p:cNvSpPr>
          <p:nvPr>
            <p:ph type="title"/>
          </p:nvPr>
        </p:nvSpPr>
        <p:spPr/>
        <p:txBody>
          <a:bodyPr/>
          <a:lstStyle/>
          <a:p>
            <a:r>
              <a:rPr lang="es-MX" dirty="0"/>
              <a:t>Actividad</a:t>
            </a:r>
            <a:endParaRPr lang="es-CL" dirty="0"/>
          </a:p>
        </p:txBody>
      </p:sp>
      <p:sp>
        <p:nvSpPr>
          <p:cNvPr id="3" name="Marcador de contenido 2">
            <a:extLst>
              <a:ext uri="{FF2B5EF4-FFF2-40B4-BE49-F238E27FC236}">
                <a16:creationId xmlns:a16="http://schemas.microsoft.com/office/drawing/2014/main" id="{07781734-2EC3-FAA7-1A7D-BCB940ABF8C8}"/>
              </a:ext>
            </a:extLst>
          </p:cNvPr>
          <p:cNvSpPr>
            <a:spLocks noGrp="1"/>
          </p:cNvSpPr>
          <p:nvPr>
            <p:ph idx="1"/>
          </p:nvPr>
        </p:nvSpPr>
        <p:spPr/>
        <p:txBody>
          <a:bodyPr>
            <a:normAutofit fontScale="92500" lnSpcReduction="10000"/>
          </a:bodyPr>
          <a:lstStyle/>
          <a:p>
            <a:pPr marL="514350" indent="-514350">
              <a:buAutoNum type="arabicPeriod"/>
            </a:pPr>
            <a:r>
              <a:rPr lang="es-MX" dirty="0"/>
              <a:t>Elegir un tipo de expresión para narrar un cuento</a:t>
            </a:r>
          </a:p>
          <a:p>
            <a:pPr marL="514350" indent="-514350">
              <a:buAutoNum type="arabicPeriod"/>
            </a:pPr>
            <a:r>
              <a:rPr lang="es-MX" dirty="0"/>
              <a:t>Elegir la técnica de expresión</a:t>
            </a:r>
          </a:p>
          <a:p>
            <a:pPr marL="514350" indent="-514350">
              <a:buAutoNum type="arabicPeriod"/>
            </a:pPr>
            <a:r>
              <a:rPr lang="es-MX" dirty="0"/>
              <a:t>Elegir un cuento infantil para realizarlo</a:t>
            </a:r>
          </a:p>
          <a:p>
            <a:pPr marL="514350" indent="-514350">
              <a:buAutoNum type="arabicPeriod"/>
            </a:pPr>
            <a:r>
              <a:rPr lang="es-MX" dirty="0"/>
              <a:t>Realizar una carpeta con la siguiente información:</a:t>
            </a:r>
          </a:p>
          <a:p>
            <a:pPr marL="914400" lvl="1" indent="-457200">
              <a:buAutoNum type="alphaLcPeriod"/>
            </a:pPr>
            <a:r>
              <a:rPr lang="es-MX" dirty="0"/>
              <a:t>Portada</a:t>
            </a:r>
          </a:p>
          <a:p>
            <a:pPr marL="914400" lvl="1" indent="-457200">
              <a:buAutoNum type="alphaLcPeriod"/>
            </a:pPr>
            <a:r>
              <a:rPr lang="es-MX" dirty="0"/>
              <a:t>Cuento escrito</a:t>
            </a:r>
          </a:p>
          <a:p>
            <a:pPr marL="914400" lvl="1" indent="-457200">
              <a:buAutoNum type="alphaLcPeriod"/>
            </a:pPr>
            <a:r>
              <a:rPr lang="es-MX" dirty="0"/>
              <a:t>Elección del tipo de expresión (son 4)</a:t>
            </a:r>
          </a:p>
          <a:p>
            <a:pPr marL="914400" lvl="1" indent="-457200">
              <a:buAutoNum type="alphaLcPeriod"/>
            </a:pPr>
            <a:r>
              <a:rPr lang="es-MX" dirty="0"/>
              <a:t>Detalle de la técnica a realizar (la explicada por la profesora)</a:t>
            </a:r>
          </a:p>
          <a:p>
            <a:pPr marL="914400" lvl="1" indent="-457200">
              <a:buAutoNum type="alphaLcPeriod"/>
            </a:pPr>
            <a:r>
              <a:rPr lang="es-MX" dirty="0"/>
              <a:t>Explicación de lo que va a realizar de forma concreta</a:t>
            </a:r>
          </a:p>
          <a:p>
            <a:pPr marL="914400" lvl="1" indent="-457200">
              <a:buAutoNum type="alphaLcPeriod"/>
            </a:pPr>
            <a:r>
              <a:rPr lang="es-MX" dirty="0"/>
              <a:t>Materiales que utilizará</a:t>
            </a:r>
          </a:p>
          <a:p>
            <a:pPr marL="914400" lvl="1" indent="-457200">
              <a:buAutoNum type="alphaLcPeriod"/>
            </a:pPr>
            <a:r>
              <a:rPr lang="es-MX" dirty="0"/>
              <a:t>Respuesta de la siguiente pregunta ¿Crees que aprender y manejar este tipo de técnica te ayudará en tu futuro laboral? ¿Por qué?</a:t>
            </a:r>
          </a:p>
          <a:p>
            <a:pPr marL="914400" lvl="1" indent="-457200">
              <a:buAutoNum type="alphaLcPeriod"/>
            </a:pPr>
            <a:endParaRPr lang="es-MX" dirty="0"/>
          </a:p>
          <a:p>
            <a:pPr marL="514350" indent="-514350">
              <a:buAutoNum type="arabicPeriod"/>
            </a:pPr>
            <a:endParaRPr lang="es-CL" dirty="0"/>
          </a:p>
        </p:txBody>
      </p:sp>
    </p:spTree>
    <p:extLst>
      <p:ext uri="{BB962C8B-B14F-4D97-AF65-F5344CB8AC3E}">
        <p14:creationId xmlns:p14="http://schemas.microsoft.com/office/powerpoint/2010/main" val="2488779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628573A-F59E-C228-278B-F21D14C1DC7D}"/>
              </a:ext>
            </a:extLst>
          </p:cNvPr>
          <p:cNvSpPr>
            <a:spLocks noGrp="1"/>
          </p:cNvSpPr>
          <p:nvPr>
            <p:ph idx="1"/>
          </p:nvPr>
        </p:nvSpPr>
        <p:spPr>
          <a:xfrm>
            <a:off x="838200" y="734518"/>
            <a:ext cx="10515600" cy="5442445"/>
          </a:xfrm>
        </p:spPr>
        <p:txBody>
          <a:bodyPr/>
          <a:lstStyle/>
          <a:p>
            <a:r>
              <a:rPr lang="es-MX" dirty="0"/>
              <a:t>Planificación:</a:t>
            </a:r>
          </a:p>
          <a:p>
            <a:pPr lvl="1"/>
            <a:r>
              <a:rPr lang="es-MX" dirty="0"/>
              <a:t>Miércoles 17 de julio: elección del cuento</a:t>
            </a:r>
          </a:p>
          <a:p>
            <a:pPr lvl="1"/>
            <a:r>
              <a:rPr lang="es-MX" dirty="0"/>
              <a:t>Jueves 18 de julio: comenzar la carpeta</a:t>
            </a:r>
          </a:p>
          <a:p>
            <a:pPr lvl="1"/>
            <a:r>
              <a:rPr lang="es-MX" dirty="0"/>
              <a:t>Lunes 22 de julio: terminar carpeta </a:t>
            </a:r>
          </a:p>
          <a:p>
            <a:pPr lvl="1"/>
            <a:r>
              <a:rPr lang="es-MX" dirty="0"/>
              <a:t>Miércoles 24 de julio: entrega de carpeta física a la profesora</a:t>
            </a:r>
          </a:p>
          <a:p>
            <a:pPr marL="3200400" lvl="7" indent="0">
              <a:buNone/>
            </a:pPr>
            <a:r>
              <a:rPr lang="es-MX" dirty="0"/>
              <a:t>        </a:t>
            </a:r>
            <a:r>
              <a:rPr lang="es-MX" sz="2400" dirty="0"/>
              <a:t>inicio de presentaciones 1° grupo</a:t>
            </a:r>
            <a:endParaRPr lang="es-MX" dirty="0"/>
          </a:p>
          <a:p>
            <a:pPr lvl="1"/>
            <a:r>
              <a:rPr lang="es-MX" dirty="0"/>
              <a:t>Jueves 25 de julio: presentaciones 2° grupo</a:t>
            </a:r>
          </a:p>
          <a:p>
            <a:pPr lvl="1"/>
            <a:r>
              <a:rPr lang="es-MX" dirty="0"/>
              <a:t>Lunes 29 de julio: presentaciones 3° grupo</a:t>
            </a:r>
          </a:p>
          <a:p>
            <a:pPr lvl="1"/>
            <a:r>
              <a:rPr lang="es-MX" dirty="0"/>
              <a:t>Miércoles 31 de julio: último plazo por ausencia y nota final</a:t>
            </a:r>
          </a:p>
          <a:p>
            <a:pPr marL="457200" lvl="1" indent="0">
              <a:buNone/>
            </a:pPr>
            <a:endParaRPr lang="es-CL" dirty="0"/>
          </a:p>
        </p:txBody>
      </p:sp>
    </p:spTree>
    <p:extLst>
      <p:ext uri="{BB962C8B-B14F-4D97-AF65-F5344CB8AC3E}">
        <p14:creationId xmlns:p14="http://schemas.microsoft.com/office/powerpoint/2010/main" val="1006639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CFD69D-0EF8-69E3-0969-46A3452D66A4}"/>
              </a:ext>
            </a:extLst>
          </p:cNvPr>
          <p:cNvSpPr>
            <a:spLocks noGrp="1"/>
          </p:cNvSpPr>
          <p:nvPr>
            <p:ph type="title"/>
          </p:nvPr>
        </p:nvSpPr>
        <p:spPr/>
        <p:txBody>
          <a:bodyPr/>
          <a:lstStyle/>
          <a:p>
            <a:r>
              <a:rPr lang="es-MX" dirty="0"/>
              <a:t>ATENCIÓN!!!</a:t>
            </a:r>
            <a:endParaRPr lang="es-CL" dirty="0"/>
          </a:p>
        </p:txBody>
      </p:sp>
      <p:sp>
        <p:nvSpPr>
          <p:cNvPr id="3" name="Marcador de contenido 2">
            <a:extLst>
              <a:ext uri="{FF2B5EF4-FFF2-40B4-BE49-F238E27FC236}">
                <a16:creationId xmlns:a16="http://schemas.microsoft.com/office/drawing/2014/main" id="{277D8988-5906-24CE-8E83-3D569AF7939F}"/>
              </a:ext>
            </a:extLst>
          </p:cNvPr>
          <p:cNvSpPr>
            <a:spLocks noGrp="1"/>
          </p:cNvSpPr>
          <p:nvPr>
            <p:ph idx="1"/>
          </p:nvPr>
        </p:nvSpPr>
        <p:spPr/>
        <p:txBody>
          <a:bodyPr/>
          <a:lstStyle/>
          <a:p>
            <a:r>
              <a:rPr lang="es-MX" dirty="0"/>
              <a:t>Se evaluará el respeto que se tenga al observar las demás presentaciones, por lo que la nota, se pondrá una vez todas hayan presentado.</a:t>
            </a:r>
          </a:p>
          <a:p>
            <a:r>
              <a:rPr lang="es-MX" dirty="0"/>
              <a:t>NO se puede presentar sólo a mí, debe presentarse a todo el curso</a:t>
            </a:r>
          </a:p>
          <a:p>
            <a:r>
              <a:rPr lang="es-MX" dirty="0"/>
              <a:t>Si falta sin justificativo médico, se evaluará en escala del 70%</a:t>
            </a:r>
            <a:endParaRPr lang="es-CL" dirty="0"/>
          </a:p>
          <a:p>
            <a:r>
              <a:rPr lang="es-CL" dirty="0"/>
              <a:t>Presentación personal incluye: delantal, uñas cortas, sin piercing, maquillaje tenue</a:t>
            </a:r>
            <a:r>
              <a:rPr lang="es-CL"/>
              <a:t>, cabello tomado. </a:t>
            </a:r>
            <a:r>
              <a:rPr lang="es-CL" dirty="0"/>
              <a:t>Si se consigue el delantal o lo pone sólo al presentarse, se evaluará con 0 puntos.</a:t>
            </a:r>
            <a:endParaRPr lang="es-MX" dirty="0"/>
          </a:p>
        </p:txBody>
      </p:sp>
    </p:spTree>
    <p:extLst>
      <p:ext uri="{BB962C8B-B14F-4D97-AF65-F5344CB8AC3E}">
        <p14:creationId xmlns:p14="http://schemas.microsoft.com/office/powerpoint/2010/main" val="1149930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AC62893-E965-2771-A6AA-9BCCF233DDCF}"/>
              </a:ext>
            </a:extLst>
          </p:cNvPr>
          <p:cNvSpPr>
            <a:spLocks noGrp="1"/>
          </p:cNvSpPr>
          <p:nvPr>
            <p:ph type="title"/>
          </p:nvPr>
        </p:nvSpPr>
        <p:spPr>
          <a:xfrm>
            <a:off x="4654296" y="329184"/>
            <a:ext cx="6894576" cy="1156641"/>
          </a:xfrm>
        </p:spPr>
        <p:txBody>
          <a:bodyPr anchor="b">
            <a:normAutofit/>
          </a:bodyPr>
          <a:lstStyle/>
          <a:p>
            <a:r>
              <a:rPr lang="es-MX" sz="5400" dirty="0"/>
              <a:t>Expresión oral</a:t>
            </a:r>
            <a:endParaRPr lang="es-CL" sz="5400" dirty="0"/>
          </a:p>
        </p:txBody>
      </p:sp>
      <p:pic>
        <p:nvPicPr>
          <p:cNvPr id="5" name="Picture 4" descr="Burbujas de conversación vacías">
            <a:extLst>
              <a:ext uri="{FF2B5EF4-FFF2-40B4-BE49-F238E27FC236}">
                <a16:creationId xmlns:a16="http://schemas.microsoft.com/office/drawing/2014/main" id="{E9306E36-FA1B-A015-E63B-EFE19605017B}"/>
              </a:ext>
            </a:extLst>
          </p:cNvPr>
          <p:cNvPicPr>
            <a:picLocks noChangeAspect="1"/>
          </p:cNvPicPr>
          <p:nvPr/>
        </p:nvPicPr>
        <p:blipFill rotWithShape="1">
          <a:blip r:embed="rId2"/>
          <a:srcRect l="34525" r="26030" b="-2"/>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1"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FF8D7D01-2117-1514-1EE5-F49EF827AC5B}"/>
              </a:ext>
            </a:extLst>
          </p:cNvPr>
          <p:cNvSpPr>
            <a:spLocks noGrp="1"/>
          </p:cNvSpPr>
          <p:nvPr>
            <p:ph idx="1"/>
          </p:nvPr>
        </p:nvSpPr>
        <p:spPr>
          <a:xfrm>
            <a:off x="4182256" y="2614884"/>
            <a:ext cx="7659974" cy="3913932"/>
          </a:xfrm>
        </p:spPr>
        <p:txBody>
          <a:bodyPr>
            <a:normAutofit/>
          </a:bodyPr>
          <a:lstStyle/>
          <a:p>
            <a:pPr marL="514350" indent="-514350">
              <a:buFont typeface="+mj-lt"/>
              <a:buAutoNum type="arabicPeriod"/>
            </a:pPr>
            <a:r>
              <a:rPr lang="es-CL" sz="2000" b="1" i="0" dirty="0">
                <a:effectLst/>
                <a:highlight>
                  <a:srgbClr val="FFFFFF"/>
                </a:highlight>
                <a:latin typeface="+mj-lt"/>
              </a:rPr>
              <a:t>Vocabulario</a:t>
            </a:r>
            <a:r>
              <a:rPr lang="es-CL" sz="2000" b="0" i="0" dirty="0">
                <a:effectLst/>
                <a:highlight>
                  <a:srgbClr val="FFFFFF"/>
                </a:highlight>
                <a:latin typeface="+mj-lt"/>
              </a:rPr>
              <a:t>. ¿Conocemos el significado de todas las palabras? ¿Qué palabras no conocemos? Se confecciona una lista con las palabras desconocidas. En gran grupo se dialoga sobre esas palabras y su posible significado. Si es necesario se hace uso del diccionario para buscar el significado de esa palabra. Se confeccionan tarjetas con cada palabra desconocida  que se irán colocando en una caja vacía (</a:t>
            </a:r>
            <a:r>
              <a:rPr lang="es-CL" sz="2000" b="1" i="0" dirty="0">
                <a:effectLst/>
                <a:highlight>
                  <a:srgbClr val="FFFFFF"/>
                </a:highlight>
                <a:latin typeface="+mj-lt"/>
              </a:rPr>
              <a:t>caja de vocabulario</a:t>
            </a:r>
            <a:r>
              <a:rPr lang="es-CL" sz="2000" b="0" i="0" dirty="0">
                <a:effectLst/>
                <a:highlight>
                  <a:srgbClr val="FFFFFF"/>
                </a:highlight>
                <a:latin typeface="+mj-lt"/>
              </a:rPr>
              <a:t> de los cuentos leídos en clase)  que se irá llenando con las palabras nuevas aprendidas.</a:t>
            </a:r>
          </a:p>
          <a:p>
            <a:pPr marL="514350" indent="-514350">
              <a:buFont typeface="+mj-lt"/>
              <a:buAutoNum type="arabicPeriod"/>
            </a:pPr>
            <a:r>
              <a:rPr lang="es-CL" sz="2000" b="1" i="0" dirty="0">
                <a:effectLst/>
                <a:highlight>
                  <a:srgbClr val="FFFFFF"/>
                </a:highlight>
                <a:latin typeface="+mj-lt"/>
              </a:rPr>
              <a:t>Compara y contrasta</a:t>
            </a:r>
            <a:r>
              <a:rPr lang="es-CL" sz="2000" b="0" i="0" dirty="0">
                <a:effectLst/>
                <a:highlight>
                  <a:srgbClr val="FFFFFF"/>
                </a:highlight>
                <a:latin typeface="+mj-lt"/>
              </a:rPr>
              <a:t> :comparaciones entre el personaje principal y personajes secundarios.</a:t>
            </a:r>
          </a:p>
          <a:p>
            <a:pPr marL="514350" indent="-514350">
              <a:buFont typeface="+mj-lt"/>
              <a:buAutoNum type="arabicPeriod"/>
            </a:pPr>
            <a:r>
              <a:rPr lang="es-CL" sz="2000" b="1" i="0" dirty="0">
                <a:effectLst/>
                <a:highlight>
                  <a:srgbClr val="FFFFFF"/>
                </a:highlight>
                <a:latin typeface="+mj-lt"/>
              </a:rPr>
              <a:t>Hablamos como</a:t>
            </a:r>
            <a:r>
              <a:rPr lang="es-CL" sz="2000" b="0" i="0" dirty="0">
                <a:effectLst/>
                <a:highlight>
                  <a:srgbClr val="FFFFFF"/>
                </a:highlight>
                <a:latin typeface="+mj-lt"/>
              </a:rPr>
              <a:t>…experimentar con modulaciones de voz diferente cada personaje. Onomatopeyas.</a:t>
            </a:r>
          </a:p>
          <a:p>
            <a:pPr marL="0" indent="0">
              <a:buNone/>
            </a:pPr>
            <a:endParaRPr lang="es-CL" sz="1700" dirty="0"/>
          </a:p>
        </p:txBody>
      </p:sp>
    </p:spTree>
    <p:extLst>
      <p:ext uri="{BB962C8B-B14F-4D97-AF65-F5344CB8AC3E}">
        <p14:creationId xmlns:p14="http://schemas.microsoft.com/office/powerpoint/2010/main" val="660765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8330B61B-CAB3-0D92-FBDD-926562B74BB5}"/>
              </a:ext>
            </a:extLst>
          </p:cNvPr>
          <p:cNvSpPr>
            <a:spLocks noGrp="1"/>
          </p:cNvSpPr>
          <p:nvPr>
            <p:ph idx="1"/>
          </p:nvPr>
        </p:nvSpPr>
        <p:spPr>
          <a:xfrm>
            <a:off x="5126418" y="552091"/>
            <a:ext cx="6640861" cy="5728788"/>
          </a:xfrm>
        </p:spPr>
        <p:txBody>
          <a:bodyPr anchor="ctr">
            <a:normAutofit/>
          </a:bodyPr>
          <a:lstStyle/>
          <a:p>
            <a:pPr marL="0" indent="0">
              <a:buNone/>
            </a:pPr>
            <a:r>
              <a:rPr lang="es-CL" sz="2000" b="1" i="0" dirty="0">
                <a:effectLst/>
                <a:highlight>
                  <a:srgbClr val="FFFFFF"/>
                </a:highlight>
                <a:latin typeface="+mj-lt"/>
              </a:rPr>
              <a:t>4.      Secuenciar</a:t>
            </a:r>
            <a:r>
              <a:rPr lang="es-CL" sz="2000" b="0" i="0" dirty="0">
                <a:effectLst/>
                <a:highlight>
                  <a:srgbClr val="FFFFFF"/>
                </a:highlight>
                <a:latin typeface="+mj-lt"/>
              </a:rPr>
              <a:t> las acciones del cuento de manera ordenada.</a:t>
            </a:r>
          </a:p>
          <a:p>
            <a:pPr marL="514350" indent="-514350">
              <a:buFont typeface="+mj-lt"/>
              <a:buAutoNum type="arabicPeriod" startAt="5"/>
            </a:pPr>
            <a:r>
              <a:rPr lang="es-CL" sz="2000" b="1" i="0" dirty="0">
                <a:effectLst/>
                <a:highlight>
                  <a:srgbClr val="FFFFFF"/>
                </a:highlight>
                <a:latin typeface="+mj-lt"/>
              </a:rPr>
              <a:t>Inventar</a:t>
            </a:r>
            <a:r>
              <a:rPr lang="es-CL" sz="2000" b="0" i="0" dirty="0">
                <a:effectLst/>
                <a:highlight>
                  <a:srgbClr val="FFFFFF"/>
                </a:highlight>
                <a:latin typeface="+mj-lt"/>
              </a:rPr>
              <a:t> un nuevo final para el cuento.</a:t>
            </a:r>
          </a:p>
          <a:p>
            <a:pPr marL="514350" indent="-514350">
              <a:buFont typeface="+mj-lt"/>
              <a:buAutoNum type="arabicPeriod" startAt="5"/>
            </a:pPr>
            <a:r>
              <a:rPr lang="es-CL" sz="2000" b="1" i="0" dirty="0">
                <a:effectLst/>
                <a:highlight>
                  <a:srgbClr val="FFFFFF"/>
                </a:highlight>
                <a:latin typeface="+mj-lt"/>
              </a:rPr>
              <a:t>Contar el cuento: </a:t>
            </a:r>
            <a:r>
              <a:rPr lang="es-CL" sz="2000" b="0" i="0" dirty="0">
                <a:effectLst/>
                <a:highlight>
                  <a:srgbClr val="FFFFFF"/>
                </a:highlight>
                <a:latin typeface="+mj-lt"/>
              </a:rPr>
              <a:t>contar el cuento al resto de compañeros y compañeras de clase. Contar el cuento al revés: los personajes buenos se convierten en malos.</a:t>
            </a:r>
          </a:p>
          <a:p>
            <a:pPr marL="514350" indent="-514350">
              <a:buFont typeface="+mj-lt"/>
              <a:buAutoNum type="arabicPeriod" startAt="5"/>
            </a:pPr>
            <a:r>
              <a:rPr lang="es-CL" sz="2000" b="1" i="0" dirty="0">
                <a:effectLst/>
                <a:highlight>
                  <a:srgbClr val="FFFFFF"/>
                </a:highlight>
                <a:latin typeface="+mj-lt"/>
              </a:rPr>
              <a:t>La bolsa misteriosa </a:t>
            </a:r>
            <a:r>
              <a:rPr lang="es-CL" sz="2000" b="0" i="0" dirty="0">
                <a:effectLst/>
                <a:highlight>
                  <a:srgbClr val="FFFFFF"/>
                </a:highlight>
                <a:latin typeface="+mj-lt"/>
              </a:rPr>
              <a:t>:en el interior de una bolsa se guardan diferentes objetos relacionados con los cuentos leídos o narrados. Se explica que hay que identificar los objetos de la bolsa relacionados con los personajes de los cuentos y averiguar a quién pertenecen. Un niño o niña ,o el docente, buscan y extraen los objetos del interior de la bolsa y pregunta al resto del alumnado del aula de qué personaje puede ser cada objeto. Descripción de los objetos.</a:t>
            </a:r>
          </a:p>
          <a:p>
            <a:pPr marL="514350" indent="-514350">
              <a:buFont typeface="+mj-lt"/>
              <a:buAutoNum type="arabicPeriod" startAt="5"/>
            </a:pPr>
            <a:r>
              <a:rPr lang="es-CL" sz="2000" b="1" i="0" dirty="0">
                <a:effectLst/>
                <a:highlight>
                  <a:srgbClr val="FFFFFF"/>
                </a:highlight>
                <a:latin typeface="+mj-lt"/>
              </a:rPr>
              <a:t>Juego de memoria:</a:t>
            </a:r>
            <a:r>
              <a:rPr lang="es-CL" sz="2000" b="0" i="0" dirty="0">
                <a:effectLst/>
                <a:highlight>
                  <a:srgbClr val="FFFFFF"/>
                </a:highlight>
                <a:latin typeface="+mj-lt"/>
              </a:rPr>
              <a:t> se vuelve a mostrar la bolsa con los objetos relacionados con los cuentos,  se saca un objeto de la bolsa. Los niños y las niñas deberán averiguar cuál es el objeto que falta.</a:t>
            </a:r>
          </a:p>
          <a:p>
            <a:endParaRPr lang="es-CL" sz="1700" dirty="0"/>
          </a:p>
        </p:txBody>
      </p:sp>
      <p:pic>
        <p:nvPicPr>
          <p:cNvPr id="4" name="Picture 4" descr="Burbujas de conversación vacías">
            <a:extLst>
              <a:ext uri="{FF2B5EF4-FFF2-40B4-BE49-F238E27FC236}">
                <a16:creationId xmlns:a16="http://schemas.microsoft.com/office/drawing/2014/main" id="{6C7BFD37-9000-A674-7176-D5A9E303878A}"/>
              </a:ext>
            </a:extLst>
          </p:cNvPr>
          <p:cNvPicPr>
            <a:picLocks noChangeAspect="1"/>
          </p:cNvPicPr>
          <p:nvPr/>
        </p:nvPicPr>
        <p:blipFill rotWithShape="1">
          <a:blip r:embed="rId2"/>
          <a:srcRect l="34525" r="26030" b="-2"/>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Tree>
    <p:extLst>
      <p:ext uri="{BB962C8B-B14F-4D97-AF65-F5344CB8AC3E}">
        <p14:creationId xmlns:p14="http://schemas.microsoft.com/office/powerpoint/2010/main" val="2606805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rimer plano de páginas con forma de corazón de un libro">
            <a:extLst>
              <a:ext uri="{FF2B5EF4-FFF2-40B4-BE49-F238E27FC236}">
                <a16:creationId xmlns:a16="http://schemas.microsoft.com/office/drawing/2014/main" id="{F2FBEB31-30BD-A145-47DA-42DE05AED2E1}"/>
              </a:ext>
            </a:extLst>
          </p:cNvPr>
          <p:cNvPicPr>
            <a:picLocks noChangeAspect="1"/>
          </p:cNvPicPr>
          <p:nvPr/>
        </p:nvPicPr>
        <p:blipFill rotWithShape="1">
          <a:blip r:embed="rId2"/>
          <a:srcRect l="20714" r="20020" b="-1"/>
          <a:stretch/>
        </p:blipFill>
        <p:spPr>
          <a:xfrm>
            <a:off x="6103027" y="10"/>
            <a:ext cx="6088971" cy="6857990"/>
          </a:xfrm>
          <a:prstGeom prst="rect">
            <a:avLst/>
          </a:prstGeom>
        </p:spPr>
      </p:pic>
      <p:sp useBgFill="1">
        <p:nvSpPr>
          <p:cNvPr id="11" name="Rectangle 10">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A15C8CA-F47F-F3A3-43FD-4930490DF280}"/>
              </a:ext>
            </a:extLst>
          </p:cNvPr>
          <p:cNvSpPr>
            <a:spLocks noGrp="1"/>
          </p:cNvSpPr>
          <p:nvPr>
            <p:ph type="title"/>
          </p:nvPr>
        </p:nvSpPr>
        <p:spPr>
          <a:xfrm>
            <a:off x="761801" y="328512"/>
            <a:ext cx="4778387" cy="1628970"/>
          </a:xfrm>
        </p:spPr>
        <p:txBody>
          <a:bodyPr anchor="ctr">
            <a:normAutofit/>
          </a:bodyPr>
          <a:lstStyle/>
          <a:p>
            <a:r>
              <a:rPr lang="es-MX" sz="4000" dirty="0"/>
              <a:t>Expresión escrita</a:t>
            </a:r>
            <a:endParaRPr lang="es-CL" sz="4000" dirty="0"/>
          </a:p>
        </p:txBody>
      </p:sp>
      <p:sp>
        <p:nvSpPr>
          <p:cNvPr id="3" name="Marcador de contenido 2">
            <a:extLst>
              <a:ext uri="{FF2B5EF4-FFF2-40B4-BE49-F238E27FC236}">
                <a16:creationId xmlns:a16="http://schemas.microsoft.com/office/drawing/2014/main" id="{9412845B-ED8A-7A32-6D91-79F834102C16}"/>
              </a:ext>
            </a:extLst>
          </p:cNvPr>
          <p:cNvSpPr>
            <a:spLocks noGrp="1"/>
          </p:cNvSpPr>
          <p:nvPr>
            <p:ph idx="1"/>
          </p:nvPr>
        </p:nvSpPr>
        <p:spPr>
          <a:xfrm>
            <a:off x="314792" y="2614507"/>
            <a:ext cx="5516381" cy="3914981"/>
          </a:xfrm>
        </p:spPr>
        <p:txBody>
          <a:bodyPr anchor="ctr">
            <a:normAutofit/>
          </a:bodyPr>
          <a:lstStyle/>
          <a:p>
            <a:pPr marL="514350" indent="-514350">
              <a:buFont typeface="+mj-lt"/>
              <a:buAutoNum type="arabicPeriod"/>
            </a:pPr>
            <a:r>
              <a:rPr lang="es-CL" sz="2000" b="1" i="0" dirty="0">
                <a:effectLst/>
                <a:highlight>
                  <a:srgbClr val="FFFFFF"/>
                </a:highlight>
                <a:latin typeface="+mj-lt"/>
              </a:rPr>
              <a:t>Carn</a:t>
            </a:r>
            <a:r>
              <a:rPr lang="es-CL" sz="2000" b="1" dirty="0">
                <a:highlight>
                  <a:srgbClr val="FFFFFF"/>
                </a:highlight>
                <a:latin typeface="+mj-lt"/>
              </a:rPr>
              <a:t>e</a:t>
            </a:r>
            <a:r>
              <a:rPr lang="es-CL" sz="2000" b="1" i="0" dirty="0">
                <a:effectLst/>
                <a:highlight>
                  <a:srgbClr val="FFFFFF"/>
                </a:highlight>
                <a:latin typeface="+mj-lt"/>
              </a:rPr>
              <a:t>t de lectura: </a:t>
            </a:r>
            <a:r>
              <a:rPr lang="es-CL" sz="2000" b="0" i="0" dirty="0">
                <a:effectLst/>
                <a:highlight>
                  <a:srgbClr val="FFFFFF"/>
                </a:highlight>
                <a:latin typeface="+mj-lt"/>
              </a:rPr>
              <a:t>los niños y las niñas leerán, o escucharán, los cuentos de la biblioteca de aula e irán completando su carnet de lectura, señalando  si el cuento les ha gustado mucho, poco o nada. En la parte de atrás del carné de lectura se dibuja al personaje principal , el personaje del cuento con el que se identifican, lo que más les ha gustado del cuento, etc.</a:t>
            </a:r>
          </a:p>
          <a:p>
            <a:pPr marL="514350" indent="-514350">
              <a:buFont typeface="+mj-lt"/>
              <a:buAutoNum type="arabicPeriod"/>
            </a:pPr>
            <a:r>
              <a:rPr lang="es-CL" sz="2000" b="1" i="0" dirty="0">
                <a:effectLst/>
                <a:highlight>
                  <a:srgbClr val="FFFFFF"/>
                </a:highlight>
                <a:latin typeface="+mj-lt"/>
              </a:rPr>
              <a:t>Ficha de lectura:</a:t>
            </a:r>
            <a:r>
              <a:rPr lang="es-CL" sz="2000" b="0" i="0" dirty="0">
                <a:effectLst/>
                <a:highlight>
                  <a:srgbClr val="FFFFFF"/>
                </a:highlight>
                <a:latin typeface="+mj-lt"/>
              </a:rPr>
              <a:t> los niños y las niñas, una vez escuchado o leído el cuento elegido, completarán la ficha de lectura y explicarán los motivos por los que recomendarían el cuento a sus compañeros y compañeras.</a:t>
            </a:r>
          </a:p>
          <a:p>
            <a:endParaRPr lang="es-CL" sz="1600" dirty="0"/>
          </a:p>
        </p:txBody>
      </p:sp>
    </p:spTree>
    <p:extLst>
      <p:ext uri="{BB962C8B-B14F-4D97-AF65-F5344CB8AC3E}">
        <p14:creationId xmlns:p14="http://schemas.microsoft.com/office/powerpoint/2010/main" val="3383681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4" descr="Boceto de cosas al aire libre">
            <a:extLst>
              <a:ext uri="{FF2B5EF4-FFF2-40B4-BE49-F238E27FC236}">
                <a16:creationId xmlns:a16="http://schemas.microsoft.com/office/drawing/2014/main" id="{BD28CC49-E015-5B55-A574-FD762C97F7D1}"/>
              </a:ext>
            </a:extLst>
          </p:cNvPr>
          <p:cNvPicPr>
            <a:picLocks noChangeAspect="1"/>
          </p:cNvPicPr>
          <p:nvPr/>
        </p:nvPicPr>
        <p:blipFill rotWithShape="1">
          <a:blip r:embed="rId2"/>
          <a:srcRect l="11085" r="12755" b="-1"/>
          <a:stretch/>
        </p:blipFill>
        <p:spPr>
          <a:xfrm>
            <a:off x="164911" y="315137"/>
            <a:ext cx="4550391" cy="3868701"/>
          </a:xfrm>
          <a:prstGeom prst="rect">
            <a:avLst/>
          </a:prstGeom>
        </p:spPr>
      </p:pic>
      <p:sp>
        <p:nvSpPr>
          <p:cNvPr id="3" name="Marcador de contenido 2">
            <a:extLst>
              <a:ext uri="{FF2B5EF4-FFF2-40B4-BE49-F238E27FC236}">
                <a16:creationId xmlns:a16="http://schemas.microsoft.com/office/drawing/2014/main" id="{A68D7E4D-A17C-E02F-D67C-9FDAB68692A9}"/>
              </a:ext>
            </a:extLst>
          </p:cNvPr>
          <p:cNvSpPr>
            <a:spLocks noGrp="1"/>
          </p:cNvSpPr>
          <p:nvPr>
            <p:ph idx="4294967295"/>
          </p:nvPr>
        </p:nvSpPr>
        <p:spPr>
          <a:xfrm>
            <a:off x="5048926" y="315137"/>
            <a:ext cx="6598431" cy="6145624"/>
          </a:xfrm>
        </p:spPr>
        <p:txBody>
          <a:bodyPr anchor="ctr">
            <a:normAutofit/>
          </a:bodyPr>
          <a:lstStyle/>
          <a:p>
            <a:pPr marL="514350" indent="-514350">
              <a:buFont typeface="+mj-lt"/>
              <a:buAutoNum type="arabicPeriod" startAt="3"/>
            </a:pPr>
            <a:r>
              <a:rPr lang="es-CL" sz="1800" b="1" i="0" dirty="0">
                <a:effectLst/>
                <a:highlight>
                  <a:srgbClr val="FFFFFF"/>
                </a:highlight>
                <a:latin typeface="+mj-lt"/>
              </a:rPr>
              <a:t>¿ Y si inventamos un cuento entre todos y todas con el mismo protagonista?</a:t>
            </a:r>
            <a:r>
              <a:rPr lang="es-CL" sz="1800" b="0" i="0" dirty="0">
                <a:effectLst/>
                <a:highlight>
                  <a:srgbClr val="FFFFFF"/>
                </a:highlight>
                <a:latin typeface="+mj-lt"/>
              </a:rPr>
              <a:t>  A partir de los dibujos que los niños y las niñas hagan del cuento se confecciona un nuevo cuento. Se van mostrando los dibujos (en asamblea, sentados y sentadas en círculo) y se van anotando los comentarios de los niños y las niñas sobre el dibujo: qué ves en el dibujo,  (veo, pienso, me pregunto), qué está pasando, qué pasó, qué pasará…</a:t>
            </a:r>
          </a:p>
          <a:p>
            <a:pPr marL="514350" indent="-514350">
              <a:buFont typeface="+mj-lt"/>
              <a:buAutoNum type="arabicPeriod" startAt="3"/>
            </a:pPr>
            <a:r>
              <a:rPr lang="es-CL" sz="1800" b="1" i="0" dirty="0">
                <a:effectLst/>
                <a:highlight>
                  <a:srgbClr val="FFFFFF"/>
                </a:highlight>
                <a:latin typeface="+mj-lt"/>
              </a:rPr>
              <a:t>Cuentos en cadena.</a:t>
            </a:r>
            <a:r>
              <a:rPr lang="es-CL" sz="1800" b="0" i="0" dirty="0">
                <a:effectLst/>
                <a:highlight>
                  <a:srgbClr val="FFFFFF"/>
                </a:highlight>
                <a:latin typeface="+mj-lt"/>
              </a:rPr>
              <a:t> Cada niño y niña irá inventando la historia y siguiendo la acción del compañero o compañera anterior. Se puede grabar para luego trascribir en el papel. Dar a cada niño o niña una frase del cuento. Dibujar lo que se le ocurra con respecto a la frase. Se agrupan y estructuran todos los dibujos, configurando una historia. Se confecciona la portada, la contraportada, el índice, los autores y autoras, etc.</a:t>
            </a:r>
          </a:p>
          <a:p>
            <a:pPr marL="514350" indent="-514350">
              <a:buFont typeface="+mj-lt"/>
              <a:buAutoNum type="arabicPeriod" startAt="3"/>
            </a:pPr>
            <a:r>
              <a:rPr lang="es-CL" sz="1800" b="1" i="0" dirty="0">
                <a:effectLst/>
                <a:highlight>
                  <a:srgbClr val="FFFFFF"/>
                </a:highlight>
                <a:latin typeface="+mj-lt"/>
              </a:rPr>
              <a:t>¿Y si incluimos un personaje conocido en el cuento? ¿Qué pasaría?</a:t>
            </a:r>
            <a:r>
              <a:rPr lang="es-CL" sz="1800" b="0" i="0" dirty="0">
                <a:effectLst/>
                <a:highlight>
                  <a:srgbClr val="FFFFFF"/>
                </a:highlight>
                <a:latin typeface="+mj-lt"/>
              </a:rPr>
              <a:t> Se elige un personaje de un cuento conocido o de un cómic y se dialoga sobre sus principales características. Inventar una historia con el personaje. Por ejemplo: Caperucita roja, Pinocho,  Spiderman, etc. ¿Qué pasaría si Spiderman apareciera en una isla, qué aventura compartiría con el protagonista?</a:t>
            </a:r>
          </a:p>
          <a:p>
            <a:pPr marL="0" indent="0">
              <a:buNone/>
            </a:pPr>
            <a:endParaRPr lang="es-CL" sz="1100" dirty="0"/>
          </a:p>
        </p:txBody>
      </p:sp>
    </p:spTree>
    <p:extLst>
      <p:ext uri="{BB962C8B-B14F-4D97-AF65-F5344CB8AC3E}">
        <p14:creationId xmlns:p14="http://schemas.microsoft.com/office/powerpoint/2010/main" val="932000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B65C0385-5E30-4D2E-AF9F-4639659D3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lmohada de juguete">
            <a:extLst>
              <a:ext uri="{FF2B5EF4-FFF2-40B4-BE49-F238E27FC236}">
                <a16:creationId xmlns:a16="http://schemas.microsoft.com/office/drawing/2014/main" id="{DBDB9E66-7653-6CB4-2EFF-BA6C50DBD884}"/>
              </a:ext>
            </a:extLst>
          </p:cNvPr>
          <p:cNvPicPr>
            <a:picLocks noChangeAspect="1"/>
          </p:cNvPicPr>
          <p:nvPr/>
        </p:nvPicPr>
        <p:blipFill rotWithShape="1">
          <a:blip r:embed="rId2"/>
          <a:srcRect r="21490" b="2"/>
          <a:stretch/>
        </p:blipFill>
        <p:spPr>
          <a:xfrm>
            <a:off x="21" y="1666568"/>
            <a:ext cx="4422384" cy="3759871"/>
          </a:xfrm>
          <a:prstGeom prst="rect">
            <a:avLst/>
          </a:prstGeom>
        </p:spPr>
      </p:pic>
      <p:sp useBgFill="1">
        <p:nvSpPr>
          <p:cNvPr id="11" name="Rectangle 10">
            <a:extLst>
              <a:ext uri="{FF2B5EF4-FFF2-40B4-BE49-F238E27FC236}">
                <a16:creationId xmlns:a16="http://schemas.microsoft.com/office/drawing/2014/main" id="{E335820B-3A29-42C5-AA8D-10ECA43CD9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1729117"/>
          </a:xfrm>
          <a:prstGeom prst="rect">
            <a:avLst/>
          </a:prstGeom>
          <a:ln>
            <a:noFill/>
          </a:ln>
          <a:effectLst>
            <a:outerShdw blurRad="368300" dist="101600" dir="546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B93BE21-4FA7-69AC-E0B1-041B106FA47C}"/>
              </a:ext>
            </a:extLst>
          </p:cNvPr>
          <p:cNvSpPr>
            <a:spLocks noGrp="1"/>
          </p:cNvSpPr>
          <p:nvPr>
            <p:ph type="title"/>
          </p:nvPr>
        </p:nvSpPr>
        <p:spPr>
          <a:xfrm>
            <a:off x="761801" y="352766"/>
            <a:ext cx="10591999" cy="1023584"/>
          </a:xfrm>
        </p:spPr>
        <p:txBody>
          <a:bodyPr>
            <a:normAutofit/>
          </a:bodyPr>
          <a:lstStyle/>
          <a:p>
            <a:r>
              <a:rPr lang="es-MX" sz="4000" dirty="0"/>
              <a:t>Expresión artística</a:t>
            </a:r>
            <a:endParaRPr lang="es-CL" sz="4000" dirty="0"/>
          </a:p>
        </p:txBody>
      </p:sp>
      <p:sp>
        <p:nvSpPr>
          <p:cNvPr id="3" name="Marcador de contenido 2">
            <a:extLst>
              <a:ext uri="{FF2B5EF4-FFF2-40B4-BE49-F238E27FC236}">
                <a16:creationId xmlns:a16="http://schemas.microsoft.com/office/drawing/2014/main" id="{8DD940F0-B938-EA62-3D6B-D2E6AE37111C}"/>
              </a:ext>
            </a:extLst>
          </p:cNvPr>
          <p:cNvSpPr>
            <a:spLocks noGrp="1"/>
          </p:cNvSpPr>
          <p:nvPr>
            <p:ph idx="1"/>
          </p:nvPr>
        </p:nvSpPr>
        <p:spPr>
          <a:xfrm>
            <a:off x="4586990" y="2081883"/>
            <a:ext cx="7135318" cy="4238186"/>
          </a:xfrm>
        </p:spPr>
        <p:txBody>
          <a:bodyPr anchor="ctr">
            <a:normAutofit lnSpcReduction="10000"/>
          </a:bodyPr>
          <a:lstStyle/>
          <a:p>
            <a:pPr marL="514350" indent="-514350">
              <a:buFont typeface="+mj-lt"/>
              <a:buAutoNum type="arabicPeriod"/>
            </a:pPr>
            <a:r>
              <a:rPr lang="es-CL" sz="2000" b="1" i="0" dirty="0">
                <a:effectLst/>
                <a:highlight>
                  <a:srgbClr val="FFFFFF"/>
                </a:highlight>
                <a:latin typeface="+mj-lt"/>
              </a:rPr>
              <a:t>Dibujar y colorear los personajes del cuento</a:t>
            </a:r>
            <a:r>
              <a:rPr lang="es-CL" sz="2000" b="0" i="0" dirty="0">
                <a:effectLst/>
                <a:highlight>
                  <a:srgbClr val="FFFFFF"/>
                </a:highlight>
                <a:latin typeface="+mj-lt"/>
              </a:rPr>
              <a:t>. Cada niño y cada niña dibujará los personajes del cuento con diversos materiales de la expresión plástica: lápices de ceras, </a:t>
            </a:r>
            <a:r>
              <a:rPr lang="es-CL" sz="2000" dirty="0">
                <a:highlight>
                  <a:srgbClr val="FFFFFF"/>
                </a:highlight>
                <a:latin typeface="+mj-lt"/>
              </a:rPr>
              <a:t>plumones</a:t>
            </a:r>
            <a:r>
              <a:rPr lang="es-CL" sz="2000" b="0" i="0" dirty="0">
                <a:effectLst/>
                <a:highlight>
                  <a:srgbClr val="FFFFFF"/>
                </a:highlight>
                <a:latin typeface="+mj-lt"/>
              </a:rPr>
              <a:t> finos o gruesos, lápices de colores, témpera sólida, etc.</a:t>
            </a:r>
          </a:p>
          <a:p>
            <a:pPr marL="514350" indent="-514350">
              <a:buFont typeface="+mj-lt"/>
              <a:buAutoNum type="arabicPeriod"/>
            </a:pPr>
            <a:r>
              <a:rPr lang="es-CL" sz="2000" b="1" i="0" dirty="0">
                <a:effectLst/>
                <a:highlight>
                  <a:srgbClr val="FFFFFF"/>
                </a:highlight>
                <a:latin typeface="+mj-lt"/>
              </a:rPr>
              <a:t>Modelar</a:t>
            </a:r>
            <a:r>
              <a:rPr lang="es-CL" sz="2000" b="0" i="0" dirty="0">
                <a:effectLst/>
                <a:highlight>
                  <a:srgbClr val="FFFFFF"/>
                </a:highlight>
                <a:latin typeface="+mj-lt"/>
              </a:rPr>
              <a:t> con plasticina, </a:t>
            </a:r>
            <a:r>
              <a:rPr lang="es-CL" sz="2000" dirty="0">
                <a:highlight>
                  <a:srgbClr val="FFFFFF"/>
                </a:highlight>
                <a:latin typeface="+mj-lt"/>
              </a:rPr>
              <a:t>greda</a:t>
            </a:r>
            <a:r>
              <a:rPr lang="es-CL" sz="2000" b="0" i="0" dirty="0">
                <a:effectLst/>
                <a:highlight>
                  <a:srgbClr val="FFFFFF"/>
                </a:highlight>
                <a:latin typeface="+mj-lt"/>
              </a:rPr>
              <a:t> o arcilla los personajes del cuento. El modelado se puede hacer de manera individual, en pareja o en pequeños grupo</a:t>
            </a:r>
            <a:r>
              <a:rPr lang="es-CL" sz="2000" dirty="0">
                <a:highlight>
                  <a:srgbClr val="FFFFFF"/>
                </a:highlight>
                <a:latin typeface="+mj-lt"/>
              </a:rPr>
              <a:t>s</a:t>
            </a:r>
            <a:r>
              <a:rPr lang="es-CL" sz="2000" b="0" i="0" dirty="0">
                <a:effectLst/>
                <a:highlight>
                  <a:srgbClr val="FFFFFF"/>
                </a:highlight>
                <a:latin typeface="+mj-lt"/>
              </a:rPr>
              <a:t> (aprendizaje cooperativo). Una vez modeladas las figuras de los diferentes personajes del cuento se pueden unir formando diversas escenas del cuento y escenificarlas.</a:t>
            </a:r>
          </a:p>
          <a:p>
            <a:pPr marL="514350" indent="-514350">
              <a:buFont typeface="+mj-lt"/>
              <a:buAutoNum type="arabicPeriod"/>
            </a:pPr>
            <a:r>
              <a:rPr lang="es-CL" sz="2000" b="1" i="0" dirty="0">
                <a:effectLst/>
                <a:highlight>
                  <a:srgbClr val="FFFFFF"/>
                </a:highlight>
                <a:latin typeface="+mj-lt"/>
              </a:rPr>
              <a:t>Diseñar</a:t>
            </a:r>
            <a:r>
              <a:rPr lang="es-CL" sz="2000" b="0" i="0" dirty="0">
                <a:effectLst/>
                <a:highlight>
                  <a:srgbClr val="FFFFFF"/>
                </a:highlight>
                <a:latin typeface="+mj-lt"/>
              </a:rPr>
              <a:t> y construir (con material reciclado) el escenario para dramatizar el cuento.</a:t>
            </a:r>
          </a:p>
          <a:p>
            <a:pPr marL="514350" indent="-514350">
              <a:buFont typeface="+mj-lt"/>
              <a:buAutoNum type="arabicPeriod"/>
            </a:pPr>
            <a:r>
              <a:rPr lang="es-CL" sz="2000" b="1" i="0" dirty="0">
                <a:effectLst/>
                <a:highlight>
                  <a:srgbClr val="FFFFFF"/>
                </a:highlight>
                <a:latin typeface="+mj-lt"/>
              </a:rPr>
              <a:t>Confeccionar marionetas</a:t>
            </a:r>
            <a:r>
              <a:rPr lang="es-CL" sz="2000" b="0" i="0" dirty="0">
                <a:effectLst/>
                <a:highlight>
                  <a:srgbClr val="FFFFFF"/>
                </a:highlight>
                <a:latin typeface="+mj-lt"/>
              </a:rPr>
              <a:t> sobre el cuento con diferentes técnicas y materiales.</a:t>
            </a:r>
          </a:p>
          <a:p>
            <a:pPr marL="0" indent="0">
              <a:buNone/>
            </a:pPr>
            <a:endParaRPr lang="es-CL" sz="1400" b="0" i="0" dirty="0">
              <a:effectLst/>
              <a:highlight>
                <a:srgbClr val="FFFFFF"/>
              </a:highlight>
              <a:latin typeface="+mj-lt"/>
            </a:endParaRPr>
          </a:p>
          <a:p>
            <a:pPr marL="0" indent="0">
              <a:buNone/>
            </a:pPr>
            <a:endParaRPr lang="es-CL" sz="1400" dirty="0"/>
          </a:p>
        </p:txBody>
      </p:sp>
    </p:spTree>
    <p:extLst>
      <p:ext uri="{BB962C8B-B14F-4D97-AF65-F5344CB8AC3E}">
        <p14:creationId xmlns:p14="http://schemas.microsoft.com/office/powerpoint/2010/main" val="2541422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Marcador de contenido 2">
            <a:extLst>
              <a:ext uri="{FF2B5EF4-FFF2-40B4-BE49-F238E27FC236}">
                <a16:creationId xmlns:a16="http://schemas.microsoft.com/office/drawing/2014/main" id="{F9B603B6-E274-960D-59DA-B022C80CA501}"/>
              </a:ext>
            </a:extLst>
          </p:cNvPr>
          <p:cNvSpPr>
            <a:spLocks noGrp="1"/>
          </p:cNvSpPr>
          <p:nvPr>
            <p:ph idx="1"/>
          </p:nvPr>
        </p:nvSpPr>
        <p:spPr>
          <a:xfrm>
            <a:off x="449705" y="359764"/>
            <a:ext cx="5775997" cy="6100997"/>
          </a:xfrm>
        </p:spPr>
        <p:txBody>
          <a:bodyPr>
            <a:normAutofit/>
          </a:bodyPr>
          <a:lstStyle/>
          <a:p>
            <a:pPr marL="514350" indent="-514350">
              <a:buFont typeface="+mj-lt"/>
              <a:buAutoNum type="arabicPeriod" startAt="5"/>
            </a:pPr>
            <a:r>
              <a:rPr lang="es-CL" sz="1900" b="1" i="0" dirty="0">
                <a:effectLst/>
                <a:highlight>
                  <a:srgbClr val="FFFFFF"/>
                </a:highlight>
                <a:latin typeface="+mj-lt"/>
              </a:rPr>
              <a:t>Confeccionar un antifaz o máscara </a:t>
            </a:r>
            <a:r>
              <a:rPr lang="es-CL" sz="1900" b="0" i="0" dirty="0">
                <a:effectLst/>
                <a:highlight>
                  <a:srgbClr val="FFFFFF"/>
                </a:highlight>
                <a:latin typeface="+mj-lt"/>
              </a:rPr>
              <a:t>del personaje principal.</a:t>
            </a:r>
          </a:p>
          <a:p>
            <a:pPr marL="514350" indent="-514350">
              <a:buFont typeface="+mj-lt"/>
              <a:buAutoNum type="arabicPeriod" startAt="5"/>
            </a:pPr>
            <a:r>
              <a:rPr lang="es-CL" sz="1900" b="1" i="0" dirty="0">
                <a:effectLst/>
                <a:highlight>
                  <a:srgbClr val="FFFFFF"/>
                </a:highlight>
                <a:latin typeface="+mj-lt"/>
              </a:rPr>
              <a:t>Confeccionar un marcapáginas</a:t>
            </a:r>
            <a:r>
              <a:rPr lang="es-CL" sz="1900" b="0" i="0" dirty="0">
                <a:effectLst/>
                <a:highlight>
                  <a:srgbClr val="FFFFFF"/>
                </a:highlight>
                <a:latin typeface="+mj-lt"/>
              </a:rPr>
              <a:t>.</a:t>
            </a:r>
          </a:p>
          <a:p>
            <a:pPr marL="514350" indent="-514350">
              <a:buFont typeface="+mj-lt"/>
              <a:buAutoNum type="arabicPeriod" startAt="5"/>
            </a:pPr>
            <a:r>
              <a:rPr lang="es-CL" sz="1900" b="1" i="0" dirty="0">
                <a:effectLst/>
                <a:highlight>
                  <a:srgbClr val="FFFFFF"/>
                </a:highlight>
                <a:latin typeface="+mj-lt"/>
              </a:rPr>
              <a:t>Colorear diferentes escenas del cuento</a:t>
            </a:r>
            <a:r>
              <a:rPr lang="es-CL" sz="1900" b="0" i="0" dirty="0">
                <a:effectLst/>
                <a:highlight>
                  <a:srgbClr val="FFFFFF"/>
                </a:highlight>
                <a:latin typeface="+mj-lt"/>
              </a:rPr>
              <a:t> (fichas fotocopiables). Las escenas se pueden colorear por parejas, en equipo ( trabajo colaborativo). Una vez coloreadas, se ordenan las secuencias del cuento siguiendo las partes de un cuento ( inicio, nudo y desenlace) y las acciones de la historia. Las fichas se pegan sobre un soporte de cartón o cartulina formando un libro colectivo para la biblioteca de aula.</a:t>
            </a:r>
          </a:p>
          <a:p>
            <a:pPr marL="514350" indent="-514350">
              <a:buFont typeface="+mj-lt"/>
              <a:buAutoNum type="arabicPeriod" startAt="5"/>
            </a:pPr>
            <a:r>
              <a:rPr lang="es-CL" sz="1900" b="1" i="0" dirty="0">
                <a:effectLst/>
                <a:highlight>
                  <a:srgbClr val="FFFFFF"/>
                </a:highlight>
                <a:latin typeface="+mj-lt"/>
              </a:rPr>
              <a:t>Galería de arte:</a:t>
            </a:r>
            <a:r>
              <a:rPr lang="es-CL" sz="1900" b="0" i="0" dirty="0">
                <a:effectLst/>
                <a:highlight>
                  <a:srgbClr val="FFFFFF"/>
                </a:highlight>
                <a:latin typeface="+mj-lt"/>
              </a:rPr>
              <a:t> Cada niño y cada niña dibujará su propia visión del cuento leído o escuchado, recordando nuevamente los elementos, acciones y detalles de la historia. Los dibujos de pegarán sobre una cartulina o cartón que se decorará con diversas técnicas y materiales de la expresión plástica (collage, acuarela, témpera, etc.). </a:t>
            </a:r>
            <a:endParaRPr lang="es-CL" sz="1900" dirty="0"/>
          </a:p>
        </p:txBody>
      </p:sp>
      <p:pic>
        <p:nvPicPr>
          <p:cNvPr id="6" name="Picture 4" descr="Almohada de juguete">
            <a:extLst>
              <a:ext uri="{FF2B5EF4-FFF2-40B4-BE49-F238E27FC236}">
                <a16:creationId xmlns:a16="http://schemas.microsoft.com/office/drawing/2014/main" id="{750A7807-5B06-0C22-110A-5C5EFC5A0EDA}"/>
              </a:ext>
            </a:extLst>
          </p:cNvPr>
          <p:cNvPicPr>
            <a:picLocks noChangeAspect="1"/>
          </p:cNvPicPr>
          <p:nvPr/>
        </p:nvPicPr>
        <p:blipFill rotWithShape="1">
          <a:blip r:embed="rId2"/>
          <a:srcRect l="5813" r="27341" b="2"/>
          <a:stretch/>
        </p:blipFill>
        <p:spPr>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
        <p:nvSpPr>
          <p:cNvPr id="16" name="!!Oval">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Arc">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2468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mplio grupo de paracaidistas en el aire">
            <a:extLst>
              <a:ext uri="{FF2B5EF4-FFF2-40B4-BE49-F238E27FC236}">
                <a16:creationId xmlns:a16="http://schemas.microsoft.com/office/drawing/2014/main" id="{9144377F-28E0-E9A2-B51E-92DF068E75AF}"/>
              </a:ext>
            </a:extLst>
          </p:cNvPr>
          <p:cNvPicPr>
            <a:picLocks noChangeAspect="1"/>
          </p:cNvPicPr>
          <p:nvPr/>
        </p:nvPicPr>
        <p:blipFill rotWithShape="1">
          <a:blip r:embed="rId2"/>
          <a:srcRect l="24353" r="23186"/>
          <a:stretch/>
        </p:blipFill>
        <p:spPr>
          <a:xfrm>
            <a:off x="-1" y="-2"/>
            <a:ext cx="5410198" cy="6858002"/>
          </a:xfrm>
          <a:prstGeom prst="rect">
            <a:avLst/>
          </a:prstGeom>
        </p:spPr>
      </p:pic>
      <p:sp useBgFill="1">
        <p:nvSpPr>
          <p:cNvPr id="11" name="Rectangle 1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5DFB0F4-D304-0387-33A6-B4D28D2A0D98}"/>
              </a:ext>
            </a:extLst>
          </p:cNvPr>
          <p:cNvSpPr>
            <a:spLocks noGrp="1"/>
          </p:cNvSpPr>
          <p:nvPr>
            <p:ph type="title"/>
          </p:nvPr>
        </p:nvSpPr>
        <p:spPr>
          <a:xfrm>
            <a:off x="6115317" y="405685"/>
            <a:ext cx="5464968" cy="1559301"/>
          </a:xfrm>
        </p:spPr>
        <p:txBody>
          <a:bodyPr>
            <a:normAutofit/>
          </a:bodyPr>
          <a:lstStyle/>
          <a:p>
            <a:r>
              <a:rPr lang="es-MX" sz="4000" dirty="0"/>
              <a:t>Expresión corporal</a:t>
            </a:r>
            <a:endParaRPr lang="es-CL" sz="4000" dirty="0"/>
          </a:p>
        </p:txBody>
      </p:sp>
      <p:sp>
        <p:nvSpPr>
          <p:cNvPr id="3" name="Marcador de contenido 2">
            <a:extLst>
              <a:ext uri="{FF2B5EF4-FFF2-40B4-BE49-F238E27FC236}">
                <a16:creationId xmlns:a16="http://schemas.microsoft.com/office/drawing/2014/main" id="{BD3A15E9-5CDD-3CFE-5EF1-72177AAA3B3F}"/>
              </a:ext>
            </a:extLst>
          </p:cNvPr>
          <p:cNvSpPr>
            <a:spLocks noGrp="1"/>
          </p:cNvSpPr>
          <p:nvPr>
            <p:ph idx="1"/>
          </p:nvPr>
        </p:nvSpPr>
        <p:spPr>
          <a:xfrm>
            <a:off x="5591330" y="2370671"/>
            <a:ext cx="6340839" cy="4081644"/>
          </a:xfrm>
        </p:spPr>
        <p:txBody>
          <a:bodyPr anchor="ctr">
            <a:noAutofit/>
          </a:bodyPr>
          <a:lstStyle/>
          <a:p>
            <a:pPr marL="514350" indent="-514350">
              <a:buFont typeface="+mj-lt"/>
              <a:buAutoNum type="arabicPeriod"/>
            </a:pPr>
            <a:r>
              <a:rPr lang="es-CL" sz="1800" b="1" i="0" dirty="0">
                <a:effectLst/>
                <a:highlight>
                  <a:srgbClr val="FFFFFF"/>
                </a:highlight>
                <a:latin typeface="+mj-lt"/>
              </a:rPr>
              <a:t>Dramatizar el cuento</a:t>
            </a:r>
            <a:r>
              <a:rPr lang="es-CL" sz="1800" b="0" i="0" dirty="0">
                <a:effectLst/>
                <a:highlight>
                  <a:srgbClr val="FFFFFF"/>
                </a:highlight>
                <a:latin typeface="+mj-lt"/>
              </a:rPr>
              <a:t> : por parejas o en pequeños grupos dramatizar todo el cuento, dramatizar un solo personaje, o varios personajes, una escena, etc. Si se dramatiza una escena concreta o un fragmento del cuento se formarán grupos de niños y niñas que lo escenificarán (todos los componentes del grupo tendrán un protagonismo en la interpretación, diseño del escenario, efectos especiales, onomatopeyas y puesta en escena). </a:t>
            </a:r>
          </a:p>
          <a:p>
            <a:pPr marL="514350" indent="-514350">
              <a:buFont typeface="+mj-lt"/>
              <a:buAutoNum type="arabicPeriod"/>
            </a:pPr>
            <a:r>
              <a:rPr lang="es-CL" sz="1800" b="1" i="0" dirty="0">
                <a:effectLst/>
                <a:highlight>
                  <a:srgbClr val="FFFFFF"/>
                </a:highlight>
                <a:latin typeface="+mj-lt"/>
              </a:rPr>
              <a:t>Juegos de imitación:</a:t>
            </a:r>
            <a:r>
              <a:rPr lang="es-CL" sz="1800" b="0" i="0" dirty="0">
                <a:effectLst/>
                <a:highlight>
                  <a:srgbClr val="FFFFFF"/>
                </a:highlight>
                <a:latin typeface="+mj-lt"/>
              </a:rPr>
              <a:t> por parejas, tríos o grupos se reparten los personajes de cuento. Cada grupo representa el papel de un personaje (unos pueden hacer de gnomos, otros de malvados, otros de animales, etc.). Después de varias imitaciones y representaciones de los personajes se pueden invertir los papeles para que todos y todas tengan la oportunidad de representar todos los papeles.</a:t>
            </a:r>
          </a:p>
        </p:txBody>
      </p:sp>
    </p:spTree>
    <p:extLst>
      <p:ext uri="{BB962C8B-B14F-4D97-AF65-F5344CB8AC3E}">
        <p14:creationId xmlns:p14="http://schemas.microsoft.com/office/powerpoint/2010/main" val="3143137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Marcador de contenido 2">
            <a:extLst>
              <a:ext uri="{FF2B5EF4-FFF2-40B4-BE49-F238E27FC236}">
                <a16:creationId xmlns:a16="http://schemas.microsoft.com/office/drawing/2014/main" id="{E2E30E90-D78C-7839-CAE6-D90F8842A246}"/>
              </a:ext>
            </a:extLst>
          </p:cNvPr>
          <p:cNvSpPr>
            <a:spLocks noGrp="1"/>
          </p:cNvSpPr>
          <p:nvPr>
            <p:ph idx="1"/>
          </p:nvPr>
        </p:nvSpPr>
        <p:spPr>
          <a:xfrm>
            <a:off x="5434149" y="0"/>
            <a:ext cx="6498021" cy="6565692"/>
          </a:xfrm>
        </p:spPr>
        <p:txBody>
          <a:bodyPr anchor="ctr">
            <a:normAutofit/>
          </a:bodyPr>
          <a:lstStyle/>
          <a:p>
            <a:pPr marL="0" indent="0">
              <a:buNone/>
            </a:pPr>
            <a:r>
              <a:rPr lang="es-CL" sz="2000" b="1" i="0" dirty="0">
                <a:effectLst/>
                <a:highlight>
                  <a:srgbClr val="FFFFFF"/>
                </a:highlight>
                <a:latin typeface="+mj-lt"/>
              </a:rPr>
              <a:t>3. Juegos de movimiento</a:t>
            </a:r>
            <a:r>
              <a:rPr lang="es-CL" sz="2000" b="0" i="0" dirty="0">
                <a:effectLst/>
                <a:highlight>
                  <a:srgbClr val="FFFFFF"/>
                </a:highlight>
                <a:latin typeface="+mj-lt"/>
              </a:rPr>
              <a:t>: </a:t>
            </a:r>
          </a:p>
          <a:p>
            <a:pPr marL="0" indent="0">
              <a:buNone/>
            </a:pPr>
            <a:r>
              <a:rPr lang="es-CL" sz="2000" dirty="0">
                <a:highlight>
                  <a:srgbClr val="FFFFFF"/>
                </a:highlight>
                <a:latin typeface="+mj-lt"/>
              </a:rPr>
              <a:t>	Opción 1: </a:t>
            </a:r>
            <a:r>
              <a:rPr lang="es-CL" sz="2000" b="0" i="0" dirty="0">
                <a:effectLst/>
                <a:highlight>
                  <a:srgbClr val="FFFFFF"/>
                </a:highlight>
                <a:latin typeface="+mj-lt"/>
              </a:rPr>
              <a:t>se elige un objeto o personaje relacionado con un cuento y se esconde en algún rincón de la sala. Los niños y las niñas deberán moverse libremente por el aula buscando el objeto. El docente le irá dando pistas para que puedan encontrarlo. </a:t>
            </a:r>
          </a:p>
          <a:p>
            <a:pPr marL="0" indent="0">
              <a:buNone/>
            </a:pPr>
            <a:r>
              <a:rPr lang="es-CL" sz="2000" dirty="0">
                <a:highlight>
                  <a:srgbClr val="FFFFFF"/>
                </a:highlight>
                <a:latin typeface="+mj-lt"/>
              </a:rPr>
              <a:t>	Opción 2: </a:t>
            </a:r>
            <a:r>
              <a:rPr lang="es-CL" sz="2000" b="0" i="0" dirty="0">
                <a:effectLst/>
                <a:highlight>
                  <a:srgbClr val="FFFFFF"/>
                </a:highlight>
                <a:latin typeface="+mj-lt"/>
              </a:rPr>
              <a:t>Otra posibilidad de juego es la de repartir entre varios niños y niñas de la clase los personajes del cuento elegido. El juego comienza en la asamblea (sentados en círculo) . El docente irá leyendo, o narrando,  el cuento y, cada vez que se nombre un personaje  el niño o la niña que tenga ese personaje se levanta y ocupa una silla ( las sillas con el número de personajes de la historia estarán colocadas en un espacio destinado para ello). Los niños y las niñas irán ocupando las sillas vacías en función de que los personajes se vayan nombrando en la lectura o narración. Se puede aprovechar esta circunstancia para introducir conceptos matemáticos ¿cuántos personajes salen en el cuento? ¿cuántas sillas debemos colocar ? A medida que se van sentando en las sillas: ¿cuántas hay aún vacías?¿cuántas sillas están ocupadas? ¿Cuántos niños y niñas faltan para sentarse?, etc.</a:t>
            </a:r>
          </a:p>
          <a:p>
            <a:pPr marL="0" indent="0">
              <a:buNone/>
            </a:pPr>
            <a:endParaRPr lang="es-CL" sz="1700" dirty="0"/>
          </a:p>
        </p:txBody>
      </p:sp>
      <p:pic>
        <p:nvPicPr>
          <p:cNvPr id="4" name="Picture 4" descr="Amplio grupo de paracaidistas en el aire">
            <a:extLst>
              <a:ext uri="{FF2B5EF4-FFF2-40B4-BE49-F238E27FC236}">
                <a16:creationId xmlns:a16="http://schemas.microsoft.com/office/drawing/2014/main" id="{CC58493D-7669-7FB7-8A73-1CC465606CE8}"/>
              </a:ext>
            </a:extLst>
          </p:cNvPr>
          <p:cNvPicPr>
            <a:picLocks noChangeAspect="1"/>
          </p:cNvPicPr>
          <p:nvPr/>
        </p:nvPicPr>
        <p:blipFill rotWithShape="1">
          <a:blip r:embed="rId2"/>
          <a:srcRect l="24353" r="23186"/>
          <a:stretch/>
        </p:blipFill>
        <p:spPr>
          <a:xfrm>
            <a:off x="-1" y="-2"/>
            <a:ext cx="5410198" cy="6858002"/>
          </a:xfrm>
          <a:prstGeom prst="rect">
            <a:avLst/>
          </a:prstGeom>
        </p:spPr>
      </p:pic>
    </p:spTree>
    <p:extLst>
      <p:ext uri="{BB962C8B-B14F-4D97-AF65-F5344CB8AC3E}">
        <p14:creationId xmlns:p14="http://schemas.microsoft.com/office/powerpoint/2010/main" val="205279559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107</TotalTime>
  <Words>1572</Words>
  <Application>Microsoft Office PowerPoint</Application>
  <PresentationFormat>Panorámica</PresentationFormat>
  <Paragraphs>57</Paragraphs>
  <Slides>12</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12</vt:i4>
      </vt:variant>
    </vt:vector>
  </HeadingPairs>
  <TitlesOfParts>
    <vt:vector size="17" baseType="lpstr">
      <vt:lpstr>Aptos</vt:lpstr>
      <vt:lpstr>Aptos Display</vt:lpstr>
      <vt:lpstr>Arial</vt:lpstr>
      <vt:lpstr>Calibri</vt:lpstr>
      <vt:lpstr>Tema de Office</vt:lpstr>
      <vt:lpstr>Contar cuentos infantiles</vt:lpstr>
      <vt:lpstr>Expresión oral</vt:lpstr>
      <vt:lpstr>Presentación de PowerPoint</vt:lpstr>
      <vt:lpstr>Expresión escrita</vt:lpstr>
      <vt:lpstr>Presentación de PowerPoint</vt:lpstr>
      <vt:lpstr>Expresión artística</vt:lpstr>
      <vt:lpstr>Presentación de PowerPoint</vt:lpstr>
      <vt:lpstr>Expresión corporal</vt:lpstr>
      <vt:lpstr>Presentación de PowerPoint</vt:lpstr>
      <vt:lpstr>Actividad</vt:lpstr>
      <vt:lpstr>Presentación de PowerPoint</vt:lpstr>
      <vt:lpstr>ATENCIÓN!!!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Christian Pavéz Mercado</dc:creator>
  <cp:lastModifiedBy>Christian Pavéz Mercado</cp:lastModifiedBy>
  <cp:revision>12</cp:revision>
  <dcterms:created xsi:type="dcterms:W3CDTF">2024-07-10T03:12:36Z</dcterms:created>
  <dcterms:modified xsi:type="dcterms:W3CDTF">2024-07-13T17:24:31Z</dcterms:modified>
</cp:coreProperties>
</file>