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Balsamiq Sans" panose="020B0604020202020204" charset="0"/>
      <p:regular r:id="rId9"/>
    </p:embeddedFont>
    <p:embeddedFont>
      <p:font typeface="Balsamiq Sans Bold" panose="020B0604020202020204" charset="0"/>
      <p:regular r:id="rId10"/>
    </p:embeddedFont>
    <p:embeddedFont>
      <p:font typeface="Mango AC" panose="020B0604020202020204" charset="0"/>
      <p:regular r:id="rId11"/>
    </p:embeddedFont>
    <p:embeddedFont>
      <p:font typeface="Montaser Arabic" panose="020B0604020202020204" charset="-78"/>
      <p:regular r:id="rId12"/>
    </p:embeddedFont>
    <p:embeddedFont>
      <p:font typeface="Trocchi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9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svg"/><Relationship Id="rId7" Type="http://schemas.openxmlformats.org/officeDocument/2006/relationships/image" Target="../media/image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9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18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6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62591" y="-5051428"/>
            <a:ext cx="8348262" cy="8045638"/>
          </a:xfrm>
          <a:custGeom>
            <a:avLst/>
            <a:gdLst/>
            <a:ahLst/>
            <a:cxnLst/>
            <a:rect l="l" t="t" r="r" b="b"/>
            <a:pathLst>
              <a:path w="8348262" h="8045638">
                <a:moveTo>
                  <a:pt x="0" y="0"/>
                </a:moveTo>
                <a:lnTo>
                  <a:pt x="8348262" y="0"/>
                </a:lnTo>
                <a:lnTo>
                  <a:pt x="8348262" y="8045638"/>
                </a:lnTo>
                <a:lnTo>
                  <a:pt x="0" y="80456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257325" y="-655179"/>
            <a:ext cx="2277830" cy="3367759"/>
          </a:xfrm>
          <a:custGeom>
            <a:avLst/>
            <a:gdLst/>
            <a:ahLst/>
            <a:cxnLst/>
            <a:rect l="l" t="t" r="r" b="b"/>
            <a:pathLst>
              <a:path w="2277830" h="3367759">
                <a:moveTo>
                  <a:pt x="0" y="0"/>
                </a:moveTo>
                <a:lnTo>
                  <a:pt x="2277829" y="0"/>
                </a:lnTo>
                <a:lnTo>
                  <a:pt x="2277829" y="3367758"/>
                </a:lnTo>
                <a:lnTo>
                  <a:pt x="0" y="33677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083194" y="6906474"/>
            <a:ext cx="8348262" cy="8045638"/>
          </a:xfrm>
          <a:custGeom>
            <a:avLst/>
            <a:gdLst/>
            <a:ahLst/>
            <a:cxnLst/>
            <a:rect l="l" t="t" r="r" b="b"/>
            <a:pathLst>
              <a:path w="8348262" h="8045638">
                <a:moveTo>
                  <a:pt x="0" y="0"/>
                </a:moveTo>
                <a:lnTo>
                  <a:pt x="8348262" y="0"/>
                </a:lnTo>
                <a:lnTo>
                  <a:pt x="8348262" y="8045638"/>
                </a:lnTo>
                <a:lnTo>
                  <a:pt x="0" y="80456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400060" y="2263918"/>
            <a:ext cx="13487879" cy="5279724"/>
            <a:chOff x="0" y="0"/>
            <a:chExt cx="2253265" cy="8820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2230405" cy="854083"/>
            </a:xfrm>
            <a:custGeom>
              <a:avLst/>
              <a:gdLst/>
              <a:ahLst/>
              <a:cxnLst/>
              <a:rect l="l" t="t" r="r" b="b"/>
              <a:pathLst>
                <a:path w="2230405" h="854083">
                  <a:moveTo>
                    <a:pt x="2230405" y="854083"/>
                  </a:moveTo>
                  <a:lnTo>
                    <a:pt x="0" y="846463"/>
                  </a:lnTo>
                  <a:lnTo>
                    <a:pt x="0" y="309445"/>
                  </a:lnTo>
                  <a:lnTo>
                    <a:pt x="17780" y="19050"/>
                  </a:lnTo>
                  <a:lnTo>
                    <a:pt x="1110057" y="0"/>
                  </a:lnTo>
                  <a:lnTo>
                    <a:pt x="2211355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2259615" cy="880753"/>
            </a:xfrm>
            <a:custGeom>
              <a:avLst/>
              <a:gdLst/>
              <a:ahLst/>
              <a:cxnLst/>
              <a:rect l="l" t="t" r="r" b="b"/>
              <a:pathLst>
                <a:path w="2259615" h="880753">
                  <a:moveTo>
                    <a:pt x="2225325" y="21590"/>
                  </a:moveTo>
                  <a:cubicBezTo>
                    <a:pt x="2226595" y="34290"/>
                    <a:pt x="2226595" y="44450"/>
                    <a:pt x="2227865" y="54610"/>
                  </a:cubicBezTo>
                  <a:cubicBezTo>
                    <a:pt x="2230405" y="76019"/>
                    <a:pt x="2231675" y="92923"/>
                    <a:pt x="2234215" y="109223"/>
                  </a:cubicBezTo>
                  <a:cubicBezTo>
                    <a:pt x="2234215" y="132768"/>
                    <a:pt x="2246915" y="597021"/>
                    <a:pt x="2253265" y="620566"/>
                  </a:cubicBezTo>
                  <a:cubicBezTo>
                    <a:pt x="2259615" y="656185"/>
                    <a:pt x="2255805" y="692407"/>
                    <a:pt x="2255805" y="728026"/>
                  </a:cubicBezTo>
                  <a:cubicBezTo>
                    <a:pt x="2255805" y="759419"/>
                    <a:pt x="2257075" y="788397"/>
                    <a:pt x="2258345" y="819793"/>
                  </a:cubicBezTo>
                  <a:cubicBezTo>
                    <a:pt x="2258345" y="841383"/>
                    <a:pt x="2258345" y="855353"/>
                    <a:pt x="2258345" y="879483"/>
                  </a:cubicBezTo>
                  <a:cubicBezTo>
                    <a:pt x="2235485" y="879483"/>
                    <a:pt x="2215165" y="880753"/>
                    <a:pt x="2193077" y="879483"/>
                  </a:cubicBezTo>
                  <a:cubicBezTo>
                    <a:pt x="2082427" y="874403"/>
                    <a:pt x="1970074" y="880753"/>
                    <a:pt x="1859424" y="875673"/>
                  </a:cubicBezTo>
                  <a:cubicBezTo>
                    <a:pt x="1793034" y="871863"/>
                    <a:pt x="1728346" y="874403"/>
                    <a:pt x="1661956" y="871863"/>
                  </a:cubicBezTo>
                  <a:cubicBezTo>
                    <a:pt x="1631315" y="870593"/>
                    <a:pt x="1600673" y="869323"/>
                    <a:pt x="1570032" y="868053"/>
                  </a:cubicBezTo>
                  <a:cubicBezTo>
                    <a:pt x="1551306" y="868053"/>
                    <a:pt x="1534283" y="869323"/>
                    <a:pt x="1515558" y="869323"/>
                  </a:cubicBezTo>
                  <a:cubicBezTo>
                    <a:pt x="1467893" y="868053"/>
                    <a:pt x="1336815" y="869323"/>
                    <a:pt x="1289151" y="868053"/>
                  </a:cubicBezTo>
                  <a:cubicBezTo>
                    <a:pt x="1255104" y="866783"/>
                    <a:pt x="574181" y="875673"/>
                    <a:pt x="540135" y="874403"/>
                  </a:cubicBezTo>
                  <a:cubicBezTo>
                    <a:pt x="531623" y="874403"/>
                    <a:pt x="521409" y="875673"/>
                    <a:pt x="512898" y="875673"/>
                  </a:cubicBezTo>
                  <a:cubicBezTo>
                    <a:pt x="492470" y="875673"/>
                    <a:pt x="473744" y="876943"/>
                    <a:pt x="453317" y="876943"/>
                  </a:cubicBezTo>
                  <a:cubicBezTo>
                    <a:pt x="402248" y="876943"/>
                    <a:pt x="352881" y="875673"/>
                    <a:pt x="301811" y="874403"/>
                  </a:cubicBezTo>
                  <a:cubicBezTo>
                    <a:pt x="271170" y="873133"/>
                    <a:pt x="240528" y="871863"/>
                    <a:pt x="211589" y="870593"/>
                  </a:cubicBezTo>
                  <a:cubicBezTo>
                    <a:pt x="157115" y="869323"/>
                    <a:pt x="102641" y="868053"/>
                    <a:pt x="48260" y="868053"/>
                  </a:cubicBezTo>
                  <a:cubicBezTo>
                    <a:pt x="38100" y="868053"/>
                    <a:pt x="29210" y="868053"/>
                    <a:pt x="19050" y="866783"/>
                  </a:cubicBezTo>
                  <a:cubicBezTo>
                    <a:pt x="10160" y="865513"/>
                    <a:pt x="5080" y="859163"/>
                    <a:pt x="7620" y="850273"/>
                  </a:cubicBezTo>
                  <a:cubicBezTo>
                    <a:pt x="16510" y="818583"/>
                    <a:pt x="12700" y="803490"/>
                    <a:pt x="11430" y="787793"/>
                  </a:cubicBezTo>
                  <a:cubicBezTo>
                    <a:pt x="10160" y="755797"/>
                    <a:pt x="6350" y="724404"/>
                    <a:pt x="7620" y="692407"/>
                  </a:cubicBezTo>
                  <a:cubicBezTo>
                    <a:pt x="5080" y="652562"/>
                    <a:pt x="0" y="159331"/>
                    <a:pt x="7620" y="118883"/>
                  </a:cubicBezTo>
                  <a:cubicBezTo>
                    <a:pt x="8890" y="111034"/>
                    <a:pt x="7620" y="102582"/>
                    <a:pt x="8890" y="94734"/>
                  </a:cubicBezTo>
                  <a:cubicBezTo>
                    <a:pt x="10160" y="82056"/>
                    <a:pt x="12700" y="6817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083" y="30480"/>
                    <a:pt x="87320" y="29210"/>
                  </a:cubicBezTo>
                  <a:cubicBezTo>
                    <a:pt x="133283" y="25400"/>
                    <a:pt x="179245" y="22860"/>
                    <a:pt x="226910" y="20320"/>
                  </a:cubicBezTo>
                  <a:cubicBezTo>
                    <a:pt x="259254" y="17780"/>
                    <a:pt x="291597" y="16510"/>
                    <a:pt x="322239" y="13970"/>
                  </a:cubicBezTo>
                  <a:cubicBezTo>
                    <a:pt x="352881" y="11430"/>
                    <a:pt x="385224" y="8890"/>
                    <a:pt x="415866" y="8890"/>
                  </a:cubicBezTo>
                  <a:cubicBezTo>
                    <a:pt x="449912" y="7620"/>
                    <a:pt x="483958" y="10160"/>
                    <a:pt x="518005" y="8890"/>
                  </a:cubicBezTo>
                  <a:cubicBezTo>
                    <a:pt x="560562" y="8890"/>
                    <a:pt x="1331708" y="6350"/>
                    <a:pt x="1374266" y="5080"/>
                  </a:cubicBezTo>
                  <a:cubicBezTo>
                    <a:pt x="1415122" y="3810"/>
                    <a:pt x="1455977" y="2540"/>
                    <a:pt x="1498535" y="2540"/>
                  </a:cubicBezTo>
                  <a:cubicBezTo>
                    <a:pt x="1568329" y="1270"/>
                    <a:pt x="1636422" y="0"/>
                    <a:pt x="1706216" y="0"/>
                  </a:cubicBezTo>
                  <a:cubicBezTo>
                    <a:pt x="1735156" y="0"/>
                    <a:pt x="1765797" y="2540"/>
                    <a:pt x="1794736" y="2540"/>
                  </a:cubicBezTo>
                  <a:cubicBezTo>
                    <a:pt x="1874745" y="3810"/>
                    <a:pt x="1956456" y="5080"/>
                    <a:pt x="2036464" y="7620"/>
                  </a:cubicBezTo>
                  <a:cubicBezTo>
                    <a:pt x="2079022" y="8890"/>
                    <a:pt x="2121580" y="12700"/>
                    <a:pt x="2164137" y="16510"/>
                  </a:cubicBezTo>
                  <a:cubicBezTo>
                    <a:pt x="2174351" y="16510"/>
                    <a:pt x="2184565" y="16510"/>
                    <a:pt x="2193077" y="16510"/>
                  </a:cubicBezTo>
                  <a:cubicBezTo>
                    <a:pt x="2206275" y="17780"/>
                    <a:pt x="2215165" y="20320"/>
                    <a:pt x="2225325" y="21590"/>
                  </a:cubicBezTo>
                  <a:close/>
                  <a:moveTo>
                    <a:pt x="2235485" y="862973"/>
                  </a:moveTo>
                  <a:cubicBezTo>
                    <a:pt x="2236755" y="846463"/>
                    <a:pt x="2238025" y="833763"/>
                    <a:pt x="2238025" y="821063"/>
                  </a:cubicBezTo>
                  <a:cubicBezTo>
                    <a:pt x="2236755" y="785379"/>
                    <a:pt x="2235485" y="753382"/>
                    <a:pt x="2235485" y="718971"/>
                  </a:cubicBezTo>
                  <a:cubicBezTo>
                    <a:pt x="2235485" y="703274"/>
                    <a:pt x="2238025" y="687578"/>
                    <a:pt x="2236755" y="671881"/>
                  </a:cubicBezTo>
                  <a:cubicBezTo>
                    <a:pt x="2236755" y="657392"/>
                    <a:pt x="2235485" y="642299"/>
                    <a:pt x="2234215" y="627810"/>
                  </a:cubicBezTo>
                  <a:cubicBezTo>
                    <a:pt x="2229135" y="605473"/>
                    <a:pt x="2217705" y="143031"/>
                    <a:pt x="2217705" y="120694"/>
                  </a:cubicBezTo>
                  <a:cubicBezTo>
                    <a:pt x="2215165" y="101979"/>
                    <a:pt x="2212625" y="82660"/>
                    <a:pt x="2210085" y="63500"/>
                  </a:cubicBezTo>
                  <a:cubicBezTo>
                    <a:pt x="2208815" y="44450"/>
                    <a:pt x="2207545" y="43180"/>
                    <a:pt x="2187970" y="41910"/>
                  </a:cubicBezTo>
                  <a:cubicBezTo>
                    <a:pt x="2182863" y="41910"/>
                    <a:pt x="2179458" y="41910"/>
                    <a:pt x="2174351" y="40640"/>
                  </a:cubicBezTo>
                  <a:cubicBezTo>
                    <a:pt x="2131794" y="36830"/>
                    <a:pt x="2087534" y="31750"/>
                    <a:pt x="2044976" y="30480"/>
                  </a:cubicBezTo>
                  <a:cubicBezTo>
                    <a:pt x="1941135" y="26670"/>
                    <a:pt x="1835592" y="25400"/>
                    <a:pt x="1731751" y="22860"/>
                  </a:cubicBezTo>
                  <a:cubicBezTo>
                    <a:pt x="1716430" y="22860"/>
                    <a:pt x="1699407" y="22860"/>
                    <a:pt x="1684086" y="22860"/>
                  </a:cubicBezTo>
                  <a:cubicBezTo>
                    <a:pt x="1658552" y="22860"/>
                    <a:pt x="1633017" y="22860"/>
                    <a:pt x="1609185" y="22860"/>
                  </a:cubicBezTo>
                  <a:cubicBezTo>
                    <a:pt x="1554711" y="22860"/>
                    <a:pt x="1500237" y="22860"/>
                    <a:pt x="1447465" y="24130"/>
                  </a:cubicBezTo>
                  <a:cubicBezTo>
                    <a:pt x="1401503" y="25400"/>
                    <a:pt x="626952" y="29210"/>
                    <a:pt x="580990" y="29210"/>
                  </a:cubicBezTo>
                  <a:cubicBezTo>
                    <a:pt x="506088" y="29210"/>
                    <a:pt x="431187" y="26670"/>
                    <a:pt x="356285" y="33020"/>
                  </a:cubicBezTo>
                  <a:cubicBezTo>
                    <a:pt x="317132" y="36830"/>
                    <a:pt x="279681" y="36830"/>
                    <a:pt x="242230" y="38100"/>
                  </a:cubicBezTo>
                  <a:cubicBezTo>
                    <a:pt x="177543" y="41910"/>
                    <a:pt x="112855" y="45720"/>
                    <a:pt x="49530" y="50800"/>
                  </a:cubicBezTo>
                  <a:cubicBezTo>
                    <a:pt x="36830" y="50800"/>
                    <a:pt x="34290" y="53340"/>
                    <a:pt x="33020" y="66360"/>
                  </a:cubicBezTo>
                  <a:cubicBezTo>
                    <a:pt x="31750" y="77227"/>
                    <a:pt x="31750" y="88093"/>
                    <a:pt x="30480" y="98960"/>
                  </a:cubicBezTo>
                  <a:cubicBezTo>
                    <a:pt x="29210" y="117071"/>
                    <a:pt x="26670" y="134579"/>
                    <a:pt x="25400" y="152690"/>
                  </a:cubicBezTo>
                  <a:cubicBezTo>
                    <a:pt x="20320" y="172009"/>
                    <a:pt x="26670" y="644110"/>
                    <a:pt x="29210" y="663429"/>
                  </a:cubicBezTo>
                  <a:cubicBezTo>
                    <a:pt x="29210" y="683955"/>
                    <a:pt x="29210" y="705085"/>
                    <a:pt x="30480" y="725611"/>
                  </a:cubicBezTo>
                  <a:cubicBezTo>
                    <a:pt x="30480" y="740704"/>
                    <a:pt x="33020" y="755797"/>
                    <a:pt x="33020" y="770890"/>
                  </a:cubicBezTo>
                  <a:cubicBezTo>
                    <a:pt x="33020" y="787190"/>
                    <a:pt x="33020" y="803490"/>
                    <a:pt x="31750" y="821063"/>
                  </a:cubicBezTo>
                  <a:cubicBezTo>
                    <a:pt x="31750" y="824873"/>
                    <a:pt x="31750" y="827413"/>
                    <a:pt x="31750" y="831223"/>
                  </a:cubicBezTo>
                  <a:cubicBezTo>
                    <a:pt x="31750" y="841383"/>
                    <a:pt x="35560" y="845193"/>
                    <a:pt x="44450" y="845193"/>
                  </a:cubicBezTo>
                  <a:cubicBezTo>
                    <a:pt x="63488" y="845193"/>
                    <a:pt x="87320" y="846463"/>
                    <a:pt x="109450" y="846463"/>
                  </a:cubicBezTo>
                  <a:cubicBezTo>
                    <a:pt x="141794" y="846463"/>
                    <a:pt x="175840" y="843923"/>
                    <a:pt x="208184" y="846463"/>
                  </a:cubicBezTo>
                  <a:cubicBezTo>
                    <a:pt x="260956" y="850273"/>
                    <a:pt x="313727" y="852813"/>
                    <a:pt x="366499" y="851543"/>
                  </a:cubicBezTo>
                  <a:cubicBezTo>
                    <a:pt x="400545" y="850273"/>
                    <a:pt x="432889" y="852813"/>
                    <a:pt x="466935" y="852813"/>
                  </a:cubicBezTo>
                  <a:cubicBezTo>
                    <a:pt x="516302" y="852813"/>
                    <a:pt x="565669" y="851543"/>
                    <a:pt x="615036" y="852813"/>
                  </a:cubicBezTo>
                  <a:cubicBezTo>
                    <a:pt x="688235" y="854083"/>
                    <a:pt x="1491725" y="843923"/>
                    <a:pt x="1566627" y="846463"/>
                  </a:cubicBezTo>
                  <a:cubicBezTo>
                    <a:pt x="1598971" y="847733"/>
                    <a:pt x="1631315" y="849003"/>
                    <a:pt x="1661956" y="849003"/>
                  </a:cubicBezTo>
                  <a:cubicBezTo>
                    <a:pt x="1718132" y="851543"/>
                    <a:pt x="1772606" y="847733"/>
                    <a:pt x="1828783" y="851543"/>
                  </a:cubicBezTo>
                  <a:cubicBezTo>
                    <a:pt x="1874745" y="854083"/>
                    <a:pt x="1920707" y="854083"/>
                    <a:pt x="1966670" y="856623"/>
                  </a:cubicBezTo>
                  <a:cubicBezTo>
                    <a:pt x="2034762" y="860433"/>
                    <a:pt x="2102854" y="862973"/>
                    <a:pt x="2170947" y="864243"/>
                  </a:cubicBezTo>
                  <a:cubicBezTo>
                    <a:pt x="2196481" y="864243"/>
                    <a:pt x="2215165" y="862973"/>
                    <a:pt x="2235485" y="8629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8" name="Freeform 8"/>
          <p:cNvSpPr/>
          <p:nvPr/>
        </p:nvSpPr>
        <p:spPr>
          <a:xfrm flipH="1">
            <a:off x="610943" y="5143500"/>
            <a:ext cx="3866616" cy="4596275"/>
          </a:xfrm>
          <a:custGeom>
            <a:avLst/>
            <a:gdLst/>
            <a:ahLst/>
            <a:cxnLst/>
            <a:rect l="l" t="t" r="r" b="b"/>
            <a:pathLst>
              <a:path w="3866616" h="4596275">
                <a:moveTo>
                  <a:pt x="3866616" y="0"/>
                </a:moveTo>
                <a:lnTo>
                  <a:pt x="0" y="0"/>
                </a:lnTo>
                <a:lnTo>
                  <a:pt x="0" y="4596275"/>
                </a:lnTo>
                <a:lnTo>
                  <a:pt x="3866616" y="4596275"/>
                </a:lnTo>
                <a:lnTo>
                  <a:pt x="386661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505630" y="8871893"/>
            <a:ext cx="2534330" cy="3746993"/>
          </a:xfrm>
          <a:custGeom>
            <a:avLst/>
            <a:gdLst/>
            <a:ahLst/>
            <a:cxnLst/>
            <a:rect l="l" t="t" r="r" b="b"/>
            <a:pathLst>
              <a:path w="2534330" h="3746993">
                <a:moveTo>
                  <a:pt x="0" y="0"/>
                </a:moveTo>
                <a:lnTo>
                  <a:pt x="2534330" y="0"/>
                </a:lnTo>
                <a:lnTo>
                  <a:pt x="2534330" y="3746993"/>
                </a:lnTo>
                <a:lnTo>
                  <a:pt x="0" y="37469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002610" y="8871893"/>
            <a:ext cx="4428845" cy="4114800"/>
          </a:xfrm>
          <a:custGeom>
            <a:avLst/>
            <a:gdLst/>
            <a:ahLst/>
            <a:cxnLst/>
            <a:rect l="l" t="t" r="r" b="b"/>
            <a:pathLst>
              <a:path w="4428845" h="4114800">
                <a:moveTo>
                  <a:pt x="0" y="0"/>
                </a:moveTo>
                <a:lnTo>
                  <a:pt x="4428846" y="0"/>
                </a:lnTo>
                <a:lnTo>
                  <a:pt x="44288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956088" y="1692329"/>
            <a:ext cx="1541048" cy="1143178"/>
          </a:xfrm>
          <a:custGeom>
            <a:avLst/>
            <a:gdLst/>
            <a:ahLst/>
            <a:cxnLst/>
            <a:rect l="l" t="t" r="r" b="b"/>
            <a:pathLst>
              <a:path w="1541048" h="1143178">
                <a:moveTo>
                  <a:pt x="0" y="0"/>
                </a:moveTo>
                <a:lnTo>
                  <a:pt x="1541048" y="0"/>
                </a:lnTo>
                <a:lnTo>
                  <a:pt x="1541048" y="1143177"/>
                </a:lnTo>
                <a:lnTo>
                  <a:pt x="0" y="11431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081528" y="3194235"/>
            <a:ext cx="12124943" cy="1141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64"/>
              </a:lnSpc>
              <a:spcBef>
                <a:spcPct val="0"/>
              </a:spcBef>
            </a:pPr>
            <a:r>
              <a:rPr lang="en-US" sz="6045" u="none" strike="noStrike" spc="259">
                <a:solidFill>
                  <a:srgbClr val="FFCE5F"/>
                </a:solidFill>
                <a:latin typeface="Mango AC"/>
                <a:ea typeface="Mango AC"/>
                <a:cs typeface="Mango AC"/>
                <a:sym typeface="Mango AC"/>
              </a:rPr>
              <a:t>LA IMPORTANCIA DE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081528" y="4328297"/>
            <a:ext cx="12124943" cy="2258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738"/>
              </a:lnSpc>
              <a:spcBef>
                <a:spcPct val="0"/>
              </a:spcBef>
            </a:pPr>
            <a:r>
              <a:rPr lang="en-US" sz="11956" u="none" strike="noStrike">
                <a:solidFill>
                  <a:srgbClr val="71C5E9"/>
                </a:solidFill>
                <a:latin typeface="Mango AC"/>
                <a:ea typeface="Mango AC"/>
                <a:cs typeface="Mango AC"/>
                <a:sym typeface="Mango AC"/>
              </a:rPr>
              <a:t>LA LECTURA</a:t>
            </a:r>
          </a:p>
        </p:txBody>
      </p:sp>
      <p:sp>
        <p:nvSpPr>
          <p:cNvPr id="14" name="Freeform 14"/>
          <p:cNvSpPr/>
          <p:nvPr/>
        </p:nvSpPr>
        <p:spPr>
          <a:xfrm>
            <a:off x="-2638062" y="-3086009"/>
            <a:ext cx="4428845" cy="4114800"/>
          </a:xfrm>
          <a:custGeom>
            <a:avLst/>
            <a:gdLst/>
            <a:ahLst/>
            <a:cxnLst/>
            <a:rect l="l" t="t" r="r" b="b"/>
            <a:pathLst>
              <a:path w="4428845" h="4114800">
                <a:moveTo>
                  <a:pt x="0" y="0"/>
                </a:moveTo>
                <a:lnTo>
                  <a:pt x="4428846" y="0"/>
                </a:lnTo>
                <a:lnTo>
                  <a:pt x="44288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529904" y="636085"/>
            <a:ext cx="512414" cy="616438"/>
          </a:xfrm>
          <a:custGeom>
            <a:avLst/>
            <a:gdLst/>
            <a:ahLst/>
            <a:cxnLst/>
            <a:rect l="l" t="t" r="r" b="b"/>
            <a:pathLst>
              <a:path w="512414" h="616438">
                <a:moveTo>
                  <a:pt x="0" y="0"/>
                </a:moveTo>
                <a:lnTo>
                  <a:pt x="512414" y="0"/>
                </a:lnTo>
                <a:lnTo>
                  <a:pt x="512414" y="616438"/>
                </a:lnTo>
                <a:lnTo>
                  <a:pt x="0" y="6164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834695" y="405775"/>
            <a:ext cx="382890" cy="460619"/>
          </a:xfrm>
          <a:custGeom>
            <a:avLst/>
            <a:gdLst/>
            <a:ahLst/>
            <a:cxnLst/>
            <a:rect l="l" t="t" r="r" b="b"/>
            <a:pathLst>
              <a:path w="382890" h="460619">
                <a:moveTo>
                  <a:pt x="0" y="0"/>
                </a:moveTo>
                <a:lnTo>
                  <a:pt x="382890" y="0"/>
                </a:lnTo>
                <a:lnTo>
                  <a:pt x="382890" y="460619"/>
                </a:lnTo>
                <a:lnTo>
                  <a:pt x="0" y="4606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3905266" y="1316607"/>
            <a:ext cx="624638" cy="751444"/>
          </a:xfrm>
          <a:custGeom>
            <a:avLst/>
            <a:gdLst/>
            <a:ahLst/>
            <a:cxnLst/>
            <a:rect l="l" t="t" r="r" b="b"/>
            <a:pathLst>
              <a:path w="624638" h="751444">
                <a:moveTo>
                  <a:pt x="0" y="0"/>
                </a:moveTo>
                <a:lnTo>
                  <a:pt x="624638" y="0"/>
                </a:lnTo>
                <a:lnTo>
                  <a:pt x="624638" y="751444"/>
                </a:lnTo>
                <a:lnTo>
                  <a:pt x="0" y="7514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5773257" y="8202576"/>
            <a:ext cx="512414" cy="616438"/>
          </a:xfrm>
          <a:custGeom>
            <a:avLst/>
            <a:gdLst/>
            <a:ahLst/>
            <a:cxnLst/>
            <a:rect l="l" t="t" r="r" b="b"/>
            <a:pathLst>
              <a:path w="512414" h="616438">
                <a:moveTo>
                  <a:pt x="0" y="0"/>
                </a:moveTo>
                <a:lnTo>
                  <a:pt x="512414" y="0"/>
                </a:lnTo>
                <a:lnTo>
                  <a:pt x="512414" y="616439"/>
                </a:lnTo>
                <a:lnTo>
                  <a:pt x="0" y="6164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5078048" y="7972267"/>
            <a:ext cx="382890" cy="460619"/>
          </a:xfrm>
          <a:custGeom>
            <a:avLst/>
            <a:gdLst/>
            <a:ahLst/>
            <a:cxnLst/>
            <a:rect l="l" t="t" r="r" b="b"/>
            <a:pathLst>
              <a:path w="382890" h="460619">
                <a:moveTo>
                  <a:pt x="0" y="0"/>
                </a:moveTo>
                <a:lnTo>
                  <a:pt x="382890" y="0"/>
                </a:lnTo>
                <a:lnTo>
                  <a:pt x="382890" y="460619"/>
                </a:lnTo>
                <a:lnTo>
                  <a:pt x="0" y="4606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5148619" y="8883098"/>
            <a:ext cx="624638" cy="751444"/>
          </a:xfrm>
          <a:custGeom>
            <a:avLst/>
            <a:gdLst/>
            <a:ahLst/>
            <a:cxnLst/>
            <a:rect l="l" t="t" r="r" b="b"/>
            <a:pathLst>
              <a:path w="624638" h="751444">
                <a:moveTo>
                  <a:pt x="0" y="0"/>
                </a:moveTo>
                <a:lnTo>
                  <a:pt x="624638" y="0"/>
                </a:lnTo>
                <a:lnTo>
                  <a:pt x="624638" y="751444"/>
                </a:lnTo>
                <a:lnTo>
                  <a:pt x="0" y="7514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flipH="1">
            <a:off x="13429101" y="5995492"/>
            <a:ext cx="4311645" cy="3993661"/>
          </a:xfrm>
          <a:custGeom>
            <a:avLst/>
            <a:gdLst/>
            <a:ahLst/>
            <a:cxnLst/>
            <a:rect l="l" t="t" r="r" b="b"/>
            <a:pathLst>
              <a:path w="4311645" h="3993661">
                <a:moveTo>
                  <a:pt x="4311645" y="0"/>
                </a:moveTo>
                <a:lnTo>
                  <a:pt x="0" y="0"/>
                </a:lnTo>
                <a:lnTo>
                  <a:pt x="0" y="3993662"/>
                </a:lnTo>
                <a:lnTo>
                  <a:pt x="4311645" y="3993662"/>
                </a:lnTo>
                <a:lnTo>
                  <a:pt x="4311645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C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798227">
            <a:off x="13241408" y="6299873"/>
            <a:ext cx="6888134" cy="6664270"/>
          </a:xfrm>
          <a:custGeom>
            <a:avLst/>
            <a:gdLst/>
            <a:ahLst/>
            <a:cxnLst/>
            <a:rect l="l" t="t" r="r" b="b"/>
            <a:pathLst>
              <a:path w="6888134" h="6664270">
                <a:moveTo>
                  <a:pt x="0" y="0"/>
                </a:moveTo>
                <a:lnTo>
                  <a:pt x="6888134" y="0"/>
                </a:lnTo>
                <a:lnTo>
                  <a:pt x="6888134" y="6664270"/>
                </a:lnTo>
                <a:lnTo>
                  <a:pt x="0" y="66642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613521" y="2050260"/>
            <a:ext cx="11060959" cy="6186480"/>
            <a:chOff x="0" y="0"/>
            <a:chExt cx="7658973" cy="42837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658973" cy="4283723"/>
            </a:xfrm>
            <a:custGeom>
              <a:avLst/>
              <a:gdLst/>
              <a:ahLst/>
              <a:cxnLst/>
              <a:rect l="l" t="t" r="r" b="b"/>
              <a:pathLst>
                <a:path w="7658973" h="4283723">
                  <a:moveTo>
                    <a:pt x="23798" y="0"/>
                  </a:moveTo>
                  <a:lnTo>
                    <a:pt x="7635175" y="0"/>
                  </a:lnTo>
                  <a:cubicBezTo>
                    <a:pt x="7641486" y="0"/>
                    <a:pt x="7647539" y="2507"/>
                    <a:pt x="7652003" y="6970"/>
                  </a:cubicBezTo>
                  <a:cubicBezTo>
                    <a:pt x="7656465" y="11433"/>
                    <a:pt x="7658973" y="17486"/>
                    <a:pt x="7658973" y="23798"/>
                  </a:cubicBezTo>
                  <a:lnTo>
                    <a:pt x="7658973" y="4259925"/>
                  </a:lnTo>
                  <a:cubicBezTo>
                    <a:pt x="7658973" y="4273068"/>
                    <a:pt x="7648318" y="4283723"/>
                    <a:pt x="7635175" y="4283723"/>
                  </a:cubicBezTo>
                  <a:lnTo>
                    <a:pt x="23798" y="4283723"/>
                  </a:lnTo>
                  <a:cubicBezTo>
                    <a:pt x="17486" y="4283723"/>
                    <a:pt x="11433" y="4281215"/>
                    <a:pt x="6970" y="4276753"/>
                  </a:cubicBezTo>
                  <a:cubicBezTo>
                    <a:pt x="2507" y="4272290"/>
                    <a:pt x="0" y="4266236"/>
                    <a:pt x="0" y="4259925"/>
                  </a:cubicBezTo>
                  <a:lnTo>
                    <a:pt x="0" y="23798"/>
                  </a:lnTo>
                  <a:cubicBezTo>
                    <a:pt x="0" y="10655"/>
                    <a:pt x="10655" y="0"/>
                    <a:pt x="23798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14300"/>
              <a:ext cx="7658973" cy="439802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05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481143" y="3630554"/>
            <a:ext cx="7169369" cy="1899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Conocer la importancia de la lectura desde la primera infancia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5141347" y="1306036"/>
            <a:ext cx="7852710" cy="1505691"/>
            <a:chOff x="0" y="0"/>
            <a:chExt cx="5325152" cy="102105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325152" cy="1021053"/>
            </a:xfrm>
            <a:custGeom>
              <a:avLst/>
              <a:gdLst/>
              <a:ahLst/>
              <a:cxnLst/>
              <a:rect l="l" t="t" r="r" b="b"/>
              <a:pathLst>
                <a:path w="5325152" h="1021053">
                  <a:moveTo>
                    <a:pt x="33520" y="0"/>
                  </a:moveTo>
                  <a:lnTo>
                    <a:pt x="5291632" y="0"/>
                  </a:lnTo>
                  <a:cubicBezTo>
                    <a:pt x="5300522" y="0"/>
                    <a:pt x="5309048" y="3532"/>
                    <a:pt x="5315334" y="9818"/>
                  </a:cubicBezTo>
                  <a:cubicBezTo>
                    <a:pt x="5321621" y="16104"/>
                    <a:pt x="5325152" y="24630"/>
                    <a:pt x="5325152" y="33520"/>
                  </a:cubicBezTo>
                  <a:lnTo>
                    <a:pt x="5325152" y="987532"/>
                  </a:lnTo>
                  <a:cubicBezTo>
                    <a:pt x="5325152" y="996423"/>
                    <a:pt x="5321621" y="1004949"/>
                    <a:pt x="5315334" y="1011235"/>
                  </a:cubicBezTo>
                  <a:cubicBezTo>
                    <a:pt x="5309048" y="1017521"/>
                    <a:pt x="5300522" y="1021053"/>
                    <a:pt x="5291632" y="1021053"/>
                  </a:cubicBezTo>
                  <a:lnTo>
                    <a:pt x="33520" y="1021053"/>
                  </a:lnTo>
                  <a:cubicBezTo>
                    <a:pt x="24630" y="1021053"/>
                    <a:pt x="16104" y="1017521"/>
                    <a:pt x="9818" y="1011235"/>
                  </a:cubicBezTo>
                  <a:cubicBezTo>
                    <a:pt x="3532" y="1004949"/>
                    <a:pt x="0" y="996423"/>
                    <a:pt x="0" y="987532"/>
                  </a:cubicBezTo>
                  <a:lnTo>
                    <a:pt x="0" y="33520"/>
                  </a:lnTo>
                  <a:cubicBezTo>
                    <a:pt x="0" y="24630"/>
                    <a:pt x="3532" y="16104"/>
                    <a:pt x="9818" y="9818"/>
                  </a:cubicBezTo>
                  <a:cubicBezTo>
                    <a:pt x="16104" y="3532"/>
                    <a:pt x="24630" y="0"/>
                    <a:pt x="33520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114300"/>
              <a:ext cx="5325152" cy="113535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19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1243528" y="3347651"/>
            <a:ext cx="5608788" cy="6284357"/>
          </a:xfrm>
          <a:custGeom>
            <a:avLst/>
            <a:gdLst/>
            <a:ahLst/>
            <a:cxnLst/>
            <a:rect l="l" t="t" r="r" b="b"/>
            <a:pathLst>
              <a:path w="5608788" h="6284357">
                <a:moveTo>
                  <a:pt x="0" y="0"/>
                </a:moveTo>
                <a:lnTo>
                  <a:pt x="5608788" y="0"/>
                </a:lnTo>
                <a:lnTo>
                  <a:pt x="5608788" y="6284357"/>
                </a:lnTo>
                <a:lnTo>
                  <a:pt x="0" y="62843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484436" y="1373662"/>
            <a:ext cx="7319127" cy="1141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64"/>
              </a:lnSpc>
              <a:spcBef>
                <a:spcPct val="0"/>
              </a:spcBef>
            </a:pPr>
            <a:r>
              <a:rPr lang="en-US" sz="6045" spc="259">
                <a:solidFill>
                  <a:srgbClr val="FFCE5F"/>
                </a:solidFill>
                <a:latin typeface="Mango AC"/>
                <a:ea typeface="Mango AC"/>
                <a:cs typeface="Mango AC"/>
                <a:sym typeface="Mango AC"/>
              </a:rPr>
              <a:t>OBJETIVO</a:t>
            </a:r>
          </a:p>
        </p:txBody>
      </p:sp>
      <p:sp>
        <p:nvSpPr>
          <p:cNvPr id="12" name="Freeform 12"/>
          <p:cNvSpPr/>
          <p:nvPr/>
        </p:nvSpPr>
        <p:spPr>
          <a:xfrm rot="-10318266">
            <a:off x="-2838639" y="-3332135"/>
            <a:ext cx="6888134" cy="6664270"/>
          </a:xfrm>
          <a:custGeom>
            <a:avLst/>
            <a:gdLst/>
            <a:ahLst/>
            <a:cxnLst/>
            <a:rect l="l" t="t" r="r" b="b"/>
            <a:pathLst>
              <a:path w="6888134" h="6664270">
                <a:moveTo>
                  <a:pt x="0" y="0"/>
                </a:moveTo>
                <a:lnTo>
                  <a:pt x="6888134" y="0"/>
                </a:lnTo>
                <a:lnTo>
                  <a:pt x="6888134" y="6664270"/>
                </a:lnTo>
                <a:lnTo>
                  <a:pt x="0" y="66642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685475" y="-1192610"/>
            <a:ext cx="2534330" cy="3746993"/>
          </a:xfrm>
          <a:custGeom>
            <a:avLst/>
            <a:gdLst/>
            <a:ahLst/>
            <a:cxnLst/>
            <a:rect l="l" t="t" r="r" b="b"/>
            <a:pathLst>
              <a:path w="2534330" h="3746993">
                <a:moveTo>
                  <a:pt x="0" y="0"/>
                </a:moveTo>
                <a:lnTo>
                  <a:pt x="2534330" y="0"/>
                </a:lnTo>
                <a:lnTo>
                  <a:pt x="2534330" y="3746993"/>
                </a:lnTo>
                <a:lnTo>
                  <a:pt x="0" y="37469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1904674" y="8236740"/>
            <a:ext cx="4428845" cy="4114800"/>
          </a:xfrm>
          <a:custGeom>
            <a:avLst/>
            <a:gdLst/>
            <a:ahLst/>
            <a:cxnLst/>
            <a:rect l="l" t="t" r="r" b="b"/>
            <a:pathLst>
              <a:path w="4428845" h="4114800">
                <a:moveTo>
                  <a:pt x="0" y="0"/>
                </a:moveTo>
                <a:lnTo>
                  <a:pt x="4428846" y="0"/>
                </a:lnTo>
                <a:lnTo>
                  <a:pt x="44288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742605" y="8208165"/>
            <a:ext cx="11060959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Trocchi"/>
                <a:ea typeface="Trocchi"/>
                <a:cs typeface="Trocchi"/>
                <a:sym typeface="Trocchi"/>
              </a:rPr>
              <a:t>AE N°2: Ofrecer una variedad de actividades recreativas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8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22812" y="4236338"/>
            <a:ext cx="3110866" cy="4669218"/>
          </a:xfrm>
          <a:custGeom>
            <a:avLst/>
            <a:gdLst/>
            <a:ahLst/>
            <a:cxnLst/>
            <a:rect l="l" t="t" r="r" b="b"/>
            <a:pathLst>
              <a:path w="3110866" h="4669218">
                <a:moveTo>
                  <a:pt x="0" y="0"/>
                </a:moveTo>
                <a:lnTo>
                  <a:pt x="3110866" y="0"/>
                </a:lnTo>
                <a:lnTo>
                  <a:pt x="3110866" y="4669218"/>
                </a:lnTo>
                <a:lnTo>
                  <a:pt x="0" y="4669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037398" y="1306036"/>
            <a:ext cx="13028867" cy="1505691"/>
            <a:chOff x="0" y="0"/>
            <a:chExt cx="8835255" cy="102105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835255" cy="1021053"/>
            </a:xfrm>
            <a:custGeom>
              <a:avLst/>
              <a:gdLst/>
              <a:ahLst/>
              <a:cxnLst/>
              <a:rect l="l" t="t" r="r" b="b"/>
              <a:pathLst>
                <a:path w="8835255" h="1021053">
                  <a:moveTo>
                    <a:pt x="20203" y="0"/>
                  </a:moveTo>
                  <a:lnTo>
                    <a:pt x="8815052" y="0"/>
                  </a:lnTo>
                  <a:cubicBezTo>
                    <a:pt x="8820410" y="0"/>
                    <a:pt x="8825549" y="2129"/>
                    <a:pt x="8829338" y="5917"/>
                  </a:cubicBezTo>
                  <a:cubicBezTo>
                    <a:pt x="8833127" y="9706"/>
                    <a:pt x="8835255" y="14845"/>
                    <a:pt x="8835255" y="20203"/>
                  </a:cubicBezTo>
                  <a:lnTo>
                    <a:pt x="8835255" y="1000850"/>
                  </a:lnTo>
                  <a:cubicBezTo>
                    <a:pt x="8835255" y="1006208"/>
                    <a:pt x="8833127" y="1011347"/>
                    <a:pt x="8829338" y="1015135"/>
                  </a:cubicBezTo>
                  <a:cubicBezTo>
                    <a:pt x="8825549" y="1018924"/>
                    <a:pt x="8820410" y="1021053"/>
                    <a:pt x="8815052" y="1021053"/>
                  </a:cubicBezTo>
                  <a:lnTo>
                    <a:pt x="20203" y="1021053"/>
                  </a:lnTo>
                  <a:cubicBezTo>
                    <a:pt x="14845" y="1021053"/>
                    <a:pt x="9706" y="1018924"/>
                    <a:pt x="5917" y="1015135"/>
                  </a:cubicBezTo>
                  <a:cubicBezTo>
                    <a:pt x="2129" y="1011347"/>
                    <a:pt x="0" y="1006208"/>
                    <a:pt x="0" y="1000850"/>
                  </a:cubicBezTo>
                  <a:lnTo>
                    <a:pt x="0" y="20203"/>
                  </a:lnTo>
                  <a:cubicBezTo>
                    <a:pt x="0" y="14845"/>
                    <a:pt x="2129" y="9706"/>
                    <a:pt x="5917" y="5917"/>
                  </a:cubicBezTo>
                  <a:cubicBezTo>
                    <a:pt x="9706" y="2129"/>
                    <a:pt x="14845" y="0"/>
                    <a:pt x="20203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14300"/>
              <a:ext cx="8835255" cy="113535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19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4922812" y="-1164095"/>
            <a:ext cx="4672976" cy="4452072"/>
          </a:xfrm>
          <a:custGeom>
            <a:avLst/>
            <a:gdLst/>
            <a:ahLst/>
            <a:cxnLst/>
            <a:rect l="l" t="t" r="r" b="b"/>
            <a:pathLst>
              <a:path w="4672976" h="4452072">
                <a:moveTo>
                  <a:pt x="0" y="0"/>
                </a:moveTo>
                <a:lnTo>
                  <a:pt x="4672976" y="0"/>
                </a:lnTo>
                <a:lnTo>
                  <a:pt x="4672976" y="4452071"/>
                </a:lnTo>
                <a:lnTo>
                  <a:pt x="0" y="44520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730784" y="-1389262"/>
            <a:ext cx="2992363" cy="4424193"/>
          </a:xfrm>
          <a:custGeom>
            <a:avLst/>
            <a:gdLst/>
            <a:ahLst/>
            <a:cxnLst/>
            <a:rect l="l" t="t" r="r" b="b"/>
            <a:pathLst>
              <a:path w="2992363" h="4424193">
                <a:moveTo>
                  <a:pt x="0" y="0"/>
                </a:moveTo>
                <a:lnTo>
                  <a:pt x="2992363" y="0"/>
                </a:lnTo>
                <a:lnTo>
                  <a:pt x="2992363" y="4424193"/>
                </a:lnTo>
                <a:lnTo>
                  <a:pt x="0" y="44241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261579" y="1599405"/>
            <a:ext cx="12661233" cy="757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24"/>
              </a:lnSpc>
              <a:spcBef>
                <a:spcPct val="0"/>
              </a:spcBef>
            </a:pPr>
            <a:r>
              <a:rPr lang="en-US" sz="3945" spc="169">
                <a:solidFill>
                  <a:srgbClr val="FFCE5F"/>
                </a:solidFill>
                <a:latin typeface="Mango AC"/>
                <a:ea typeface="Mango AC"/>
                <a:cs typeface="Mango AC"/>
                <a:sym typeface="Mango AC"/>
              </a:rPr>
              <a:t>A TRAVÉS DE LA LECTURA UN NIÑO Y NIÑA: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87724" y="3221301"/>
            <a:ext cx="14033999" cy="5887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9" lvl="1" indent="-399415" algn="just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Desarrolla el lenguaje tanto a nivel comprensivo </a:t>
            </a:r>
          </a:p>
          <a:p>
            <a:pPr algn="just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000000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como expresivo.</a:t>
            </a:r>
          </a:p>
          <a:p>
            <a:pPr marL="798829" lvl="1" indent="-399415" algn="just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 Estimula la imaginación.</a:t>
            </a:r>
          </a:p>
          <a:p>
            <a:pPr marL="798829" lvl="1" indent="-399415" algn="just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Amplía el conocimiento.</a:t>
            </a:r>
          </a:p>
          <a:p>
            <a:pPr marL="798829" lvl="1" indent="-399415" algn="just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Mejora la comprensión del mundo.</a:t>
            </a:r>
          </a:p>
          <a:p>
            <a:pPr marL="798829" lvl="1" indent="-399415" algn="just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Ayuda en la resolución de conflictos con los cuales </a:t>
            </a:r>
          </a:p>
          <a:p>
            <a:pPr algn="just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000000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se identifica a través de los personajes.</a:t>
            </a:r>
          </a:p>
          <a:p>
            <a:pPr marL="798829" lvl="1" indent="-399415" algn="just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Estimula la inteligencia y la creatividad.</a:t>
            </a:r>
          </a:p>
          <a:p>
            <a:pPr marL="798829" lvl="1" indent="-399415" algn="just">
              <a:lnSpc>
                <a:spcPts val="5179"/>
              </a:lnSpc>
              <a:spcBef>
                <a:spcPct val="0"/>
              </a:spcBef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Fortalece la concentración.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C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22586" y="2448061"/>
            <a:ext cx="15520883" cy="6125267"/>
            <a:chOff x="0" y="0"/>
            <a:chExt cx="10977674" cy="43323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977673" cy="4332304"/>
            </a:xfrm>
            <a:custGeom>
              <a:avLst/>
              <a:gdLst/>
              <a:ahLst/>
              <a:cxnLst/>
              <a:rect l="l" t="t" r="r" b="b"/>
              <a:pathLst>
                <a:path w="10977673" h="4332304">
                  <a:moveTo>
                    <a:pt x="16959" y="0"/>
                  </a:moveTo>
                  <a:lnTo>
                    <a:pt x="10960714" y="0"/>
                  </a:lnTo>
                  <a:cubicBezTo>
                    <a:pt x="10965212" y="0"/>
                    <a:pt x="10969526" y="1787"/>
                    <a:pt x="10972706" y="4967"/>
                  </a:cubicBezTo>
                  <a:cubicBezTo>
                    <a:pt x="10975887" y="8148"/>
                    <a:pt x="10977673" y="12462"/>
                    <a:pt x="10977673" y="16959"/>
                  </a:cubicBezTo>
                  <a:lnTo>
                    <a:pt x="10977673" y="4315344"/>
                  </a:lnTo>
                  <a:cubicBezTo>
                    <a:pt x="10977673" y="4324711"/>
                    <a:pt x="10970080" y="4332304"/>
                    <a:pt x="10960714" y="4332304"/>
                  </a:cubicBezTo>
                  <a:lnTo>
                    <a:pt x="16959" y="4332304"/>
                  </a:lnTo>
                  <a:cubicBezTo>
                    <a:pt x="7593" y="4332304"/>
                    <a:pt x="0" y="4324711"/>
                    <a:pt x="0" y="4315344"/>
                  </a:cubicBezTo>
                  <a:lnTo>
                    <a:pt x="0" y="16959"/>
                  </a:lnTo>
                  <a:cubicBezTo>
                    <a:pt x="0" y="12462"/>
                    <a:pt x="1787" y="8148"/>
                    <a:pt x="4967" y="4967"/>
                  </a:cubicBezTo>
                  <a:cubicBezTo>
                    <a:pt x="8148" y="1787"/>
                    <a:pt x="12462" y="0"/>
                    <a:pt x="169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0977674" cy="437992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77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608822" y="1695216"/>
            <a:ext cx="13070355" cy="1505691"/>
            <a:chOff x="0" y="0"/>
            <a:chExt cx="8863390" cy="102105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63389" cy="1021053"/>
            </a:xfrm>
            <a:custGeom>
              <a:avLst/>
              <a:gdLst/>
              <a:ahLst/>
              <a:cxnLst/>
              <a:rect l="l" t="t" r="r" b="b"/>
              <a:pathLst>
                <a:path w="8863389" h="1021053">
                  <a:moveTo>
                    <a:pt x="20139" y="0"/>
                  </a:moveTo>
                  <a:lnTo>
                    <a:pt x="8843250" y="0"/>
                  </a:lnTo>
                  <a:cubicBezTo>
                    <a:pt x="8848592" y="0"/>
                    <a:pt x="8853714" y="2122"/>
                    <a:pt x="8857490" y="5899"/>
                  </a:cubicBezTo>
                  <a:cubicBezTo>
                    <a:pt x="8861268" y="9675"/>
                    <a:pt x="8863389" y="14798"/>
                    <a:pt x="8863389" y="20139"/>
                  </a:cubicBezTo>
                  <a:lnTo>
                    <a:pt x="8863389" y="1000914"/>
                  </a:lnTo>
                  <a:cubicBezTo>
                    <a:pt x="8863389" y="1006255"/>
                    <a:pt x="8861268" y="1011377"/>
                    <a:pt x="8857490" y="1015154"/>
                  </a:cubicBezTo>
                  <a:cubicBezTo>
                    <a:pt x="8853714" y="1018931"/>
                    <a:pt x="8848592" y="1021053"/>
                    <a:pt x="8843250" y="1021053"/>
                  </a:cubicBezTo>
                  <a:lnTo>
                    <a:pt x="20139" y="1021053"/>
                  </a:lnTo>
                  <a:cubicBezTo>
                    <a:pt x="14798" y="1021053"/>
                    <a:pt x="9675" y="1018931"/>
                    <a:pt x="5899" y="1015154"/>
                  </a:cubicBezTo>
                  <a:cubicBezTo>
                    <a:pt x="2122" y="1011377"/>
                    <a:pt x="0" y="1006255"/>
                    <a:pt x="0" y="1000914"/>
                  </a:cubicBezTo>
                  <a:lnTo>
                    <a:pt x="0" y="20139"/>
                  </a:lnTo>
                  <a:cubicBezTo>
                    <a:pt x="0" y="14798"/>
                    <a:pt x="2122" y="9675"/>
                    <a:pt x="5899" y="5899"/>
                  </a:cubicBezTo>
                  <a:cubicBezTo>
                    <a:pt x="9675" y="2122"/>
                    <a:pt x="14798" y="0"/>
                    <a:pt x="2013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114300"/>
              <a:ext cx="8863390" cy="113535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19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875614" y="1762842"/>
            <a:ext cx="12414827" cy="1141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64"/>
              </a:lnSpc>
              <a:spcBef>
                <a:spcPct val="0"/>
              </a:spcBef>
            </a:pPr>
            <a:r>
              <a:rPr lang="en-US" sz="6045" spc="259">
                <a:solidFill>
                  <a:srgbClr val="FFCE5F"/>
                </a:solidFill>
                <a:latin typeface="Mango AC"/>
                <a:ea typeface="Mango AC"/>
                <a:cs typeface="Mango AC"/>
                <a:sym typeface="Mango AC"/>
              </a:rPr>
              <a:t>ANTES DE LEER</a:t>
            </a:r>
          </a:p>
        </p:txBody>
      </p:sp>
      <p:sp>
        <p:nvSpPr>
          <p:cNvPr id="9" name="AutoShape 9"/>
          <p:cNvSpPr/>
          <p:nvPr/>
        </p:nvSpPr>
        <p:spPr>
          <a:xfrm>
            <a:off x="5319365" y="3645675"/>
            <a:ext cx="0" cy="4334725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1789582" y="4705350"/>
            <a:ext cx="3286895" cy="3505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6"/>
              </a:lnSpc>
            </a:pPr>
            <a:r>
              <a:rPr lang="en-US" sz="2233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Incorporación del cuento a la biblioteca del aula y presentación del mismo. ¡Un nuevo cuento ha llegado a la biblioteca! ¿Lo vemos? ¿ De qué se tratará la historia? ¿Alguien lo ha visto antes?</a:t>
            </a:r>
          </a:p>
        </p:txBody>
      </p:sp>
      <p:sp>
        <p:nvSpPr>
          <p:cNvPr id="11" name="AutoShape 11"/>
          <p:cNvSpPr/>
          <p:nvPr/>
        </p:nvSpPr>
        <p:spPr>
          <a:xfrm>
            <a:off x="9131743" y="3645675"/>
            <a:ext cx="0" cy="4334725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5581302" y="5095875"/>
            <a:ext cx="3286895" cy="771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6"/>
              </a:lnSpc>
            </a:pPr>
            <a:r>
              <a:rPr lang="en-US" sz="2233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Analizamos y nombramos las partes del libro</a:t>
            </a:r>
          </a:p>
        </p:txBody>
      </p:sp>
      <p:sp>
        <p:nvSpPr>
          <p:cNvPr id="13" name="AutoShape 13"/>
          <p:cNvSpPr/>
          <p:nvPr/>
        </p:nvSpPr>
        <p:spPr>
          <a:xfrm>
            <a:off x="12944122" y="3645675"/>
            <a:ext cx="0" cy="4334725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9393681" y="5095875"/>
            <a:ext cx="3286895" cy="2724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6"/>
              </a:lnSpc>
            </a:pPr>
            <a:r>
              <a:rPr lang="en-US" sz="2233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Lectura del título del cuento. Jugar con el título (quitar palabras, añadir palabras, sustituir una palabras por otras, inventar un nuevo título, etc)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187009" y="5095875"/>
            <a:ext cx="3259726" cy="3115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Observar y manipular el cuento, respetando las norma de uso. 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¿Quiénes son los autores? ¿Hemos leído otros cuentos de alguna de las autoras? ¿Tiene ilustraciones?</a:t>
            </a:r>
          </a:p>
        </p:txBody>
      </p:sp>
      <p:sp>
        <p:nvSpPr>
          <p:cNvPr id="16" name="Freeform 16"/>
          <p:cNvSpPr/>
          <p:nvPr/>
        </p:nvSpPr>
        <p:spPr>
          <a:xfrm>
            <a:off x="16446735" y="-1138953"/>
            <a:ext cx="3009634" cy="2810245"/>
          </a:xfrm>
          <a:custGeom>
            <a:avLst/>
            <a:gdLst/>
            <a:ahLst/>
            <a:cxnLst/>
            <a:rect l="l" t="t" r="r" b="b"/>
            <a:pathLst>
              <a:path w="3009634" h="2810245">
                <a:moveTo>
                  <a:pt x="0" y="0"/>
                </a:moveTo>
                <a:lnTo>
                  <a:pt x="3009634" y="0"/>
                </a:lnTo>
                <a:lnTo>
                  <a:pt x="3009634" y="2810245"/>
                </a:lnTo>
                <a:lnTo>
                  <a:pt x="0" y="28102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-1504817" y="8881877"/>
            <a:ext cx="3009634" cy="2810245"/>
          </a:xfrm>
          <a:custGeom>
            <a:avLst/>
            <a:gdLst/>
            <a:ahLst/>
            <a:cxnLst/>
            <a:rect l="l" t="t" r="r" b="b"/>
            <a:pathLst>
              <a:path w="3009634" h="2810245">
                <a:moveTo>
                  <a:pt x="0" y="0"/>
                </a:moveTo>
                <a:lnTo>
                  <a:pt x="3009634" y="0"/>
                </a:lnTo>
                <a:lnTo>
                  <a:pt x="3009634" y="2810246"/>
                </a:lnTo>
                <a:lnTo>
                  <a:pt x="0" y="2810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768924" y="3531375"/>
            <a:ext cx="3286895" cy="1086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0"/>
              </a:lnSpc>
              <a:spcBef>
                <a:spcPct val="0"/>
              </a:spcBef>
            </a:pPr>
            <a:r>
              <a:rPr lang="en-US" sz="2993">
                <a:solidFill>
                  <a:srgbClr val="FF1B00"/>
                </a:solidFill>
                <a:latin typeface="Mango AC"/>
                <a:ea typeface="Mango AC"/>
                <a:cs typeface="Mango AC"/>
                <a:sym typeface="Mango AC"/>
              </a:rPr>
              <a:t>¡ Un cuento nuevo!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581302" y="3572044"/>
            <a:ext cx="3286895" cy="562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0"/>
              </a:lnSpc>
              <a:spcBef>
                <a:spcPct val="0"/>
              </a:spcBef>
            </a:pPr>
            <a:r>
              <a:rPr lang="en-US" sz="2993">
                <a:solidFill>
                  <a:srgbClr val="FF1B00"/>
                </a:solidFill>
                <a:latin typeface="Mango AC"/>
                <a:ea typeface="Mango AC"/>
                <a:cs typeface="Mango AC"/>
                <a:sym typeface="Mango AC"/>
              </a:rPr>
              <a:t>Partes del libro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407994" y="3531375"/>
            <a:ext cx="3272582" cy="1086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0"/>
              </a:lnSpc>
              <a:spcBef>
                <a:spcPct val="0"/>
              </a:spcBef>
            </a:pPr>
            <a:r>
              <a:rPr lang="en-US" sz="2993">
                <a:solidFill>
                  <a:srgbClr val="FF1B00"/>
                </a:solidFill>
                <a:latin typeface="Mango AC"/>
                <a:ea typeface="Mango AC"/>
                <a:cs typeface="Mango AC"/>
                <a:sym typeface="Mango AC"/>
              </a:rPr>
              <a:t>Jugamos con el </a:t>
            </a:r>
          </a:p>
          <a:p>
            <a:pPr algn="ctr">
              <a:lnSpc>
                <a:spcPts val="4190"/>
              </a:lnSpc>
              <a:spcBef>
                <a:spcPct val="0"/>
              </a:spcBef>
            </a:pPr>
            <a:r>
              <a:rPr lang="en-US" sz="2993">
                <a:solidFill>
                  <a:srgbClr val="FF1B00"/>
                </a:solidFill>
                <a:latin typeface="Mango AC"/>
                <a:ea typeface="Mango AC"/>
                <a:cs typeface="Mango AC"/>
                <a:sym typeface="Mango AC"/>
              </a:rPr>
              <a:t>título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091066" y="3531375"/>
            <a:ext cx="3554462" cy="1042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0"/>
              </a:lnSpc>
              <a:spcBef>
                <a:spcPct val="0"/>
              </a:spcBef>
            </a:pPr>
            <a:r>
              <a:rPr lang="en-US" sz="2993">
                <a:solidFill>
                  <a:srgbClr val="FF1B00"/>
                </a:solidFill>
                <a:latin typeface="Mango AC"/>
                <a:ea typeface="Mango AC"/>
                <a:cs typeface="Mango AC"/>
                <a:sym typeface="Mango AC"/>
              </a:rPr>
              <a:t>Análisis, uso y </a:t>
            </a:r>
          </a:p>
          <a:p>
            <a:pPr algn="ctr">
              <a:lnSpc>
                <a:spcPts val="3770"/>
              </a:lnSpc>
              <a:spcBef>
                <a:spcPct val="0"/>
              </a:spcBef>
            </a:pPr>
            <a:r>
              <a:rPr lang="en-US" sz="2693">
                <a:solidFill>
                  <a:srgbClr val="FF1B00"/>
                </a:solidFill>
                <a:latin typeface="Mango AC"/>
                <a:ea typeface="Mango AC"/>
                <a:cs typeface="Mango AC"/>
                <a:sym typeface="Mango AC"/>
              </a:rPr>
              <a:t>disfrute del cuento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C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387312">
            <a:off x="15998000" y="7551194"/>
            <a:ext cx="4580000" cy="6295532"/>
          </a:xfrm>
          <a:custGeom>
            <a:avLst/>
            <a:gdLst/>
            <a:ahLst/>
            <a:cxnLst/>
            <a:rect l="l" t="t" r="r" b="b"/>
            <a:pathLst>
              <a:path w="4580000" h="6295532">
                <a:moveTo>
                  <a:pt x="0" y="0"/>
                </a:moveTo>
                <a:lnTo>
                  <a:pt x="4580000" y="0"/>
                </a:lnTo>
                <a:lnTo>
                  <a:pt x="4580000" y="6295532"/>
                </a:lnTo>
                <a:lnTo>
                  <a:pt x="0" y="62955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080988">
            <a:off x="-2290000" y="-3980464"/>
            <a:ext cx="4580000" cy="6295532"/>
          </a:xfrm>
          <a:custGeom>
            <a:avLst/>
            <a:gdLst/>
            <a:ahLst/>
            <a:cxnLst/>
            <a:rect l="l" t="t" r="r" b="b"/>
            <a:pathLst>
              <a:path w="4580000" h="6295532">
                <a:moveTo>
                  <a:pt x="0" y="0"/>
                </a:moveTo>
                <a:lnTo>
                  <a:pt x="4580000" y="0"/>
                </a:lnTo>
                <a:lnTo>
                  <a:pt x="4580000" y="6295533"/>
                </a:lnTo>
                <a:lnTo>
                  <a:pt x="0" y="62955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446735" y="-1138953"/>
            <a:ext cx="3009634" cy="2810245"/>
          </a:xfrm>
          <a:custGeom>
            <a:avLst/>
            <a:gdLst/>
            <a:ahLst/>
            <a:cxnLst/>
            <a:rect l="l" t="t" r="r" b="b"/>
            <a:pathLst>
              <a:path w="3009634" h="2810245">
                <a:moveTo>
                  <a:pt x="0" y="0"/>
                </a:moveTo>
                <a:lnTo>
                  <a:pt x="3009634" y="0"/>
                </a:lnTo>
                <a:lnTo>
                  <a:pt x="3009634" y="2810245"/>
                </a:lnTo>
                <a:lnTo>
                  <a:pt x="0" y="28102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632203" y="507182"/>
            <a:ext cx="12174276" cy="9272635"/>
          </a:xfrm>
          <a:custGeom>
            <a:avLst/>
            <a:gdLst/>
            <a:ahLst/>
            <a:cxnLst/>
            <a:rect l="l" t="t" r="r" b="b"/>
            <a:pathLst>
              <a:path w="12174276" h="9272635">
                <a:moveTo>
                  <a:pt x="0" y="0"/>
                </a:moveTo>
                <a:lnTo>
                  <a:pt x="12174276" y="0"/>
                </a:lnTo>
                <a:lnTo>
                  <a:pt x="12174276" y="9272636"/>
                </a:lnTo>
                <a:lnTo>
                  <a:pt x="0" y="92726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5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686545" y="-553004"/>
            <a:ext cx="15168340" cy="1516834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75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929751" y="1533478"/>
            <a:ext cx="10213720" cy="1505691"/>
            <a:chOff x="0" y="0"/>
            <a:chExt cx="6926222" cy="102105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926221" cy="1021053"/>
            </a:xfrm>
            <a:custGeom>
              <a:avLst/>
              <a:gdLst/>
              <a:ahLst/>
              <a:cxnLst/>
              <a:rect l="l" t="t" r="r" b="b"/>
              <a:pathLst>
                <a:path w="6926221" h="1021053">
                  <a:moveTo>
                    <a:pt x="25772" y="0"/>
                  </a:moveTo>
                  <a:lnTo>
                    <a:pt x="6900449" y="0"/>
                  </a:lnTo>
                  <a:cubicBezTo>
                    <a:pt x="6907285" y="0"/>
                    <a:pt x="6913840" y="2715"/>
                    <a:pt x="6918673" y="7548"/>
                  </a:cubicBezTo>
                  <a:cubicBezTo>
                    <a:pt x="6923506" y="12382"/>
                    <a:pt x="6926221" y="18937"/>
                    <a:pt x="6926221" y="25772"/>
                  </a:cubicBezTo>
                  <a:lnTo>
                    <a:pt x="6926221" y="995281"/>
                  </a:lnTo>
                  <a:cubicBezTo>
                    <a:pt x="6926221" y="1009514"/>
                    <a:pt x="6914683" y="1021053"/>
                    <a:pt x="6900449" y="1021053"/>
                  </a:cubicBezTo>
                  <a:lnTo>
                    <a:pt x="25772" y="1021053"/>
                  </a:lnTo>
                  <a:cubicBezTo>
                    <a:pt x="11538" y="1021053"/>
                    <a:pt x="0" y="1009514"/>
                    <a:pt x="0" y="995281"/>
                  </a:cubicBezTo>
                  <a:lnTo>
                    <a:pt x="0" y="25772"/>
                  </a:lnTo>
                  <a:cubicBezTo>
                    <a:pt x="0" y="11538"/>
                    <a:pt x="11538" y="0"/>
                    <a:pt x="2577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114300"/>
              <a:ext cx="6926222" cy="113535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19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902780" y="3544688"/>
            <a:ext cx="9447932" cy="1574783"/>
            <a:chOff x="0" y="0"/>
            <a:chExt cx="6682372" cy="111381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82372" cy="1113819"/>
            </a:xfrm>
            <a:custGeom>
              <a:avLst/>
              <a:gdLst/>
              <a:ahLst/>
              <a:cxnLst/>
              <a:rect l="l" t="t" r="r" b="b"/>
              <a:pathLst>
                <a:path w="6682372" h="1113819">
                  <a:moveTo>
                    <a:pt x="27861" y="0"/>
                  </a:moveTo>
                  <a:lnTo>
                    <a:pt x="6654512" y="0"/>
                  </a:lnTo>
                  <a:cubicBezTo>
                    <a:pt x="6661900" y="0"/>
                    <a:pt x="6668987" y="2935"/>
                    <a:pt x="6674212" y="8160"/>
                  </a:cubicBezTo>
                  <a:cubicBezTo>
                    <a:pt x="6679436" y="13385"/>
                    <a:pt x="6682372" y="20472"/>
                    <a:pt x="6682372" y="27861"/>
                  </a:cubicBezTo>
                  <a:lnTo>
                    <a:pt x="6682372" y="1085958"/>
                  </a:lnTo>
                  <a:cubicBezTo>
                    <a:pt x="6682372" y="1101345"/>
                    <a:pt x="6669898" y="1113819"/>
                    <a:pt x="6654512" y="1113819"/>
                  </a:cubicBezTo>
                  <a:lnTo>
                    <a:pt x="27861" y="1113819"/>
                  </a:lnTo>
                  <a:cubicBezTo>
                    <a:pt x="12474" y="1113819"/>
                    <a:pt x="0" y="1101345"/>
                    <a:pt x="0" y="1085958"/>
                  </a:cubicBezTo>
                  <a:lnTo>
                    <a:pt x="0" y="27861"/>
                  </a:lnTo>
                  <a:cubicBezTo>
                    <a:pt x="0" y="12474"/>
                    <a:pt x="12474" y="0"/>
                    <a:pt x="27861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6682372" cy="11614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77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333165" y="3807732"/>
            <a:ext cx="1149185" cy="1149185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750"/>
                </a:lnSpc>
              </a:pPr>
              <a:r>
                <a:rPr lang="en-US" sz="3393">
                  <a:solidFill>
                    <a:srgbClr val="000000"/>
                  </a:solidFill>
                  <a:latin typeface="Balsamiq Sans Bold"/>
                  <a:ea typeface="Balsamiq Sans Bold"/>
                  <a:cs typeface="Balsamiq Sans Bold"/>
                  <a:sym typeface="Balsamiq Sans Bold"/>
                </a:rPr>
                <a:t>01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441332" y="5456383"/>
            <a:ext cx="9447932" cy="1574783"/>
            <a:chOff x="0" y="0"/>
            <a:chExt cx="6682372" cy="111381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82372" cy="1113819"/>
            </a:xfrm>
            <a:custGeom>
              <a:avLst/>
              <a:gdLst/>
              <a:ahLst/>
              <a:cxnLst/>
              <a:rect l="l" t="t" r="r" b="b"/>
              <a:pathLst>
                <a:path w="6682372" h="1113819">
                  <a:moveTo>
                    <a:pt x="27861" y="0"/>
                  </a:moveTo>
                  <a:lnTo>
                    <a:pt x="6654512" y="0"/>
                  </a:lnTo>
                  <a:cubicBezTo>
                    <a:pt x="6661900" y="0"/>
                    <a:pt x="6668987" y="2935"/>
                    <a:pt x="6674212" y="8160"/>
                  </a:cubicBezTo>
                  <a:cubicBezTo>
                    <a:pt x="6679436" y="13385"/>
                    <a:pt x="6682372" y="20472"/>
                    <a:pt x="6682372" y="27861"/>
                  </a:cubicBezTo>
                  <a:lnTo>
                    <a:pt x="6682372" y="1085958"/>
                  </a:lnTo>
                  <a:cubicBezTo>
                    <a:pt x="6682372" y="1101345"/>
                    <a:pt x="6669898" y="1113819"/>
                    <a:pt x="6654512" y="1113819"/>
                  </a:cubicBezTo>
                  <a:lnTo>
                    <a:pt x="27861" y="1113819"/>
                  </a:lnTo>
                  <a:cubicBezTo>
                    <a:pt x="12474" y="1113819"/>
                    <a:pt x="0" y="1101345"/>
                    <a:pt x="0" y="1085958"/>
                  </a:cubicBezTo>
                  <a:lnTo>
                    <a:pt x="0" y="27861"/>
                  </a:lnTo>
                  <a:cubicBezTo>
                    <a:pt x="0" y="12474"/>
                    <a:pt x="12474" y="0"/>
                    <a:pt x="27861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6682372" cy="11614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77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650588" y="5719427"/>
            <a:ext cx="1149185" cy="1149185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750"/>
                </a:lnSpc>
              </a:pPr>
              <a:r>
                <a:rPr lang="en-US" sz="3393">
                  <a:solidFill>
                    <a:srgbClr val="000000"/>
                  </a:solidFill>
                  <a:latin typeface="Balsamiq Sans Bold"/>
                  <a:ea typeface="Balsamiq Sans Bold"/>
                  <a:cs typeface="Balsamiq Sans Bold"/>
                  <a:sym typeface="Balsamiq Sans Bold"/>
                </a:rPr>
                <a:t>02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291855" y="7364541"/>
            <a:ext cx="9447932" cy="1574783"/>
            <a:chOff x="0" y="0"/>
            <a:chExt cx="6682372" cy="111381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682372" cy="1113819"/>
            </a:xfrm>
            <a:custGeom>
              <a:avLst/>
              <a:gdLst/>
              <a:ahLst/>
              <a:cxnLst/>
              <a:rect l="l" t="t" r="r" b="b"/>
              <a:pathLst>
                <a:path w="6682372" h="1113819">
                  <a:moveTo>
                    <a:pt x="27861" y="0"/>
                  </a:moveTo>
                  <a:lnTo>
                    <a:pt x="6654512" y="0"/>
                  </a:lnTo>
                  <a:cubicBezTo>
                    <a:pt x="6661900" y="0"/>
                    <a:pt x="6668987" y="2935"/>
                    <a:pt x="6674212" y="8160"/>
                  </a:cubicBezTo>
                  <a:cubicBezTo>
                    <a:pt x="6679436" y="13385"/>
                    <a:pt x="6682372" y="20472"/>
                    <a:pt x="6682372" y="27861"/>
                  </a:cubicBezTo>
                  <a:lnTo>
                    <a:pt x="6682372" y="1085958"/>
                  </a:lnTo>
                  <a:cubicBezTo>
                    <a:pt x="6682372" y="1101345"/>
                    <a:pt x="6669898" y="1113819"/>
                    <a:pt x="6654512" y="1113819"/>
                  </a:cubicBezTo>
                  <a:lnTo>
                    <a:pt x="27861" y="1113819"/>
                  </a:lnTo>
                  <a:cubicBezTo>
                    <a:pt x="12474" y="1113819"/>
                    <a:pt x="0" y="1101345"/>
                    <a:pt x="0" y="1085958"/>
                  </a:cubicBezTo>
                  <a:lnTo>
                    <a:pt x="0" y="27861"/>
                  </a:lnTo>
                  <a:cubicBezTo>
                    <a:pt x="0" y="12474"/>
                    <a:pt x="12474" y="0"/>
                    <a:pt x="27861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6682372" cy="11614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77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612488" y="7627585"/>
            <a:ext cx="1149185" cy="1149185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750"/>
                </a:lnSpc>
              </a:pPr>
              <a:r>
                <a:rPr lang="en-US" sz="3393">
                  <a:solidFill>
                    <a:srgbClr val="000000"/>
                  </a:solidFill>
                  <a:latin typeface="Balsamiq Sans Bold"/>
                  <a:ea typeface="Balsamiq Sans Bold"/>
                  <a:cs typeface="Balsamiq Sans Bold"/>
                  <a:sym typeface="Balsamiq Sans Bold"/>
                </a:rPr>
                <a:t>03</a:t>
              </a:r>
            </a:p>
          </p:txBody>
        </p:sp>
      </p:grpSp>
      <p:sp>
        <p:nvSpPr>
          <p:cNvPr id="26" name="Freeform 26"/>
          <p:cNvSpPr/>
          <p:nvPr/>
        </p:nvSpPr>
        <p:spPr>
          <a:xfrm rot="-2700000">
            <a:off x="15951512" y="-510194"/>
            <a:ext cx="4672976" cy="4452072"/>
          </a:xfrm>
          <a:custGeom>
            <a:avLst/>
            <a:gdLst/>
            <a:ahLst/>
            <a:cxnLst/>
            <a:rect l="l" t="t" r="r" b="b"/>
            <a:pathLst>
              <a:path w="4672976" h="4452072">
                <a:moveTo>
                  <a:pt x="0" y="0"/>
                </a:moveTo>
                <a:lnTo>
                  <a:pt x="4672976" y="0"/>
                </a:lnTo>
                <a:lnTo>
                  <a:pt x="4672976" y="4452072"/>
                </a:lnTo>
                <a:lnTo>
                  <a:pt x="0" y="44520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6444637" y="8202177"/>
            <a:ext cx="2992363" cy="4424193"/>
          </a:xfrm>
          <a:custGeom>
            <a:avLst/>
            <a:gdLst/>
            <a:ahLst/>
            <a:cxnLst/>
            <a:rect l="l" t="t" r="r" b="b"/>
            <a:pathLst>
              <a:path w="2992363" h="4424193">
                <a:moveTo>
                  <a:pt x="0" y="0"/>
                </a:moveTo>
                <a:lnTo>
                  <a:pt x="2992363" y="0"/>
                </a:lnTo>
                <a:lnTo>
                  <a:pt x="2992363" y="4424194"/>
                </a:lnTo>
                <a:lnTo>
                  <a:pt x="0" y="44241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238256" y="2736644"/>
            <a:ext cx="3285284" cy="6521656"/>
          </a:xfrm>
          <a:custGeom>
            <a:avLst/>
            <a:gdLst/>
            <a:ahLst/>
            <a:cxnLst/>
            <a:rect l="l" t="t" r="r" b="b"/>
            <a:pathLst>
              <a:path w="3285284" h="6521656">
                <a:moveTo>
                  <a:pt x="0" y="0"/>
                </a:moveTo>
                <a:lnTo>
                  <a:pt x="3285284" y="0"/>
                </a:lnTo>
                <a:lnTo>
                  <a:pt x="3285284" y="6521656"/>
                </a:lnTo>
                <a:lnTo>
                  <a:pt x="0" y="65216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4196543" y="1601104"/>
            <a:ext cx="9638660" cy="1141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64"/>
              </a:lnSpc>
              <a:spcBef>
                <a:spcPct val="0"/>
              </a:spcBef>
            </a:pPr>
            <a:r>
              <a:rPr lang="en-US" sz="6045" spc="259">
                <a:solidFill>
                  <a:srgbClr val="FFCE5F"/>
                </a:solidFill>
                <a:latin typeface="Mango AC"/>
                <a:ea typeface="Mango AC"/>
                <a:cs typeface="Mango AC"/>
                <a:sym typeface="Mango AC"/>
              </a:rPr>
              <a:t>LA HORA DEL CUENTO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755875" y="3777276"/>
            <a:ext cx="8209538" cy="1162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6"/>
              </a:lnSpc>
            </a:pPr>
            <a:r>
              <a:rPr lang="en-US" sz="2233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No podemos leer o narrar un cuento como leemos una receta, una noticia, una nota o una poesía. Cada tipo de texto tiene sus propias características que debemos tener en cuenta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871425" y="5547895"/>
            <a:ext cx="8868362" cy="140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El docente que lee el cuento se sienta en un lugar visible para todos, manteniendo contacto visual con los niños/as, cambiando el tono, la intensidad y el timbre de voz en función de las acciones de la narración y las voces de los distintos personajes.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871425" y="7410121"/>
            <a:ext cx="8698466" cy="1469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86"/>
              </a:lnSpc>
            </a:pPr>
            <a:r>
              <a:rPr lang="en-US" sz="2133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Podemos vestirnos de algún personaje del cuento o ataviarnos con un sombrero mágico o utilizar un títere, una marioneta, una máscara, un instrumento musical o el muñeco del protagonista del cuento. Se trata de motivar y sorprender a los oyentes.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5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686545" y="-553004"/>
            <a:ext cx="15168340" cy="1516834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75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929751" y="1533478"/>
            <a:ext cx="10213720" cy="1505691"/>
            <a:chOff x="0" y="0"/>
            <a:chExt cx="6926222" cy="102105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926221" cy="1021053"/>
            </a:xfrm>
            <a:custGeom>
              <a:avLst/>
              <a:gdLst/>
              <a:ahLst/>
              <a:cxnLst/>
              <a:rect l="l" t="t" r="r" b="b"/>
              <a:pathLst>
                <a:path w="6926221" h="1021053">
                  <a:moveTo>
                    <a:pt x="25772" y="0"/>
                  </a:moveTo>
                  <a:lnTo>
                    <a:pt x="6900449" y="0"/>
                  </a:lnTo>
                  <a:cubicBezTo>
                    <a:pt x="6907285" y="0"/>
                    <a:pt x="6913840" y="2715"/>
                    <a:pt x="6918673" y="7548"/>
                  </a:cubicBezTo>
                  <a:cubicBezTo>
                    <a:pt x="6923506" y="12382"/>
                    <a:pt x="6926221" y="18937"/>
                    <a:pt x="6926221" y="25772"/>
                  </a:cubicBezTo>
                  <a:lnTo>
                    <a:pt x="6926221" y="995281"/>
                  </a:lnTo>
                  <a:cubicBezTo>
                    <a:pt x="6926221" y="1009514"/>
                    <a:pt x="6914683" y="1021053"/>
                    <a:pt x="6900449" y="1021053"/>
                  </a:cubicBezTo>
                  <a:lnTo>
                    <a:pt x="25772" y="1021053"/>
                  </a:lnTo>
                  <a:cubicBezTo>
                    <a:pt x="11538" y="1021053"/>
                    <a:pt x="0" y="1009514"/>
                    <a:pt x="0" y="995281"/>
                  </a:cubicBezTo>
                  <a:lnTo>
                    <a:pt x="0" y="25772"/>
                  </a:lnTo>
                  <a:cubicBezTo>
                    <a:pt x="0" y="11538"/>
                    <a:pt x="11538" y="0"/>
                    <a:pt x="2577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114300"/>
              <a:ext cx="6926222" cy="113535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19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902780" y="3544688"/>
            <a:ext cx="9447932" cy="1574783"/>
            <a:chOff x="0" y="0"/>
            <a:chExt cx="6682372" cy="111381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82372" cy="1113819"/>
            </a:xfrm>
            <a:custGeom>
              <a:avLst/>
              <a:gdLst/>
              <a:ahLst/>
              <a:cxnLst/>
              <a:rect l="l" t="t" r="r" b="b"/>
              <a:pathLst>
                <a:path w="6682372" h="1113819">
                  <a:moveTo>
                    <a:pt x="27861" y="0"/>
                  </a:moveTo>
                  <a:lnTo>
                    <a:pt x="6654512" y="0"/>
                  </a:lnTo>
                  <a:cubicBezTo>
                    <a:pt x="6661900" y="0"/>
                    <a:pt x="6668987" y="2935"/>
                    <a:pt x="6674212" y="8160"/>
                  </a:cubicBezTo>
                  <a:cubicBezTo>
                    <a:pt x="6679436" y="13385"/>
                    <a:pt x="6682372" y="20472"/>
                    <a:pt x="6682372" y="27861"/>
                  </a:cubicBezTo>
                  <a:lnTo>
                    <a:pt x="6682372" y="1085958"/>
                  </a:lnTo>
                  <a:cubicBezTo>
                    <a:pt x="6682372" y="1101345"/>
                    <a:pt x="6669898" y="1113819"/>
                    <a:pt x="6654512" y="1113819"/>
                  </a:cubicBezTo>
                  <a:lnTo>
                    <a:pt x="27861" y="1113819"/>
                  </a:lnTo>
                  <a:cubicBezTo>
                    <a:pt x="12474" y="1113819"/>
                    <a:pt x="0" y="1101345"/>
                    <a:pt x="0" y="1085958"/>
                  </a:cubicBezTo>
                  <a:lnTo>
                    <a:pt x="0" y="27861"/>
                  </a:lnTo>
                  <a:cubicBezTo>
                    <a:pt x="0" y="12474"/>
                    <a:pt x="12474" y="0"/>
                    <a:pt x="27861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6682372" cy="11614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77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333165" y="3807732"/>
            <a:ext cx="1149185" cy="1149185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750"/>
                </a:lnSpc>
              </a:pPr>
              <a:r>
                <a:rPr lang="en-US" sz="3393">
                  <a:solidFill>
                    <a:srgbClr val="000000"/>
                  </a:solidFill>
                  <a:latin typeface="Balsamiq Sans Bold"/>
                  <a:ea typeface="Balsamiq Sans Bold"/>
                  <a:cs typeface="Balsamiq Sans Bold"/>
                  <a:sym typeface="Balsamiq Sans Bold"/>
                </a:rPr>
                <a:t>04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441332" y="5456383"/>
            <a:ext cx="9447932" cy="1574783"/>
            <a:chOff x="0" y="0"/>
            <a:chExt cx="6682372" cy="111381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82372" cy="1113819"/>
            </a:xfrm>
            <a:custGeom>
              <a:avLst/>
              <a:gdLst/>
              <a:ahLst/>
              <a:cxnLst/>
              <a:rect l="l" t="t" r="r" b="b"/>
              <a:pathLst>
                <a:path w="6682372" h="1113819">
                  <a:moveTo>
                    <a:pt x="27861" y="0"/>
                  </a:moveTo>
                  <a:lnTo>
                    <a:pt x="6654512" y="0"/>
                  </a:lnTo>
                  <a:cubicBezTo>
                    <a:pt x="6661900" y="0"/>
                    <a:pt x="6668987" y="2935"/>
                    <a:pt x="6674212" y="8160"/>
                  </a:cubicBezTo>
                  <a:cubicBezTo>
                    <a:pt x="6679436" y="13385"/>
                    <a:pt x="6682372" y="20472"/>
                    <a:pt x="6682372" y="27861"/>
                  </a:cubicBezTo>
                  <a:lnTo>
                    <a:pt x="6682372" y="1085958"/>
                  </a:lnTo>
                  <a:cubicBezTo>
                    <a:pt x="6682372" y="1101345"/>
                    <a:pt x="6669898" y="1113819"/>
                    <a:pt x="6654512" y="1113819"/>
                  </a:cubicBezTo>
                  <a:lnTo>
                    <a:pt x="27861" y="1113819"/>
                  </a:lnTo>
                  <a:cubicBezTo>
                    <a:pt x="12474" y="1113819"/>
                    <a:pt x="0" y="1101345"/>
                    <a:pt x="0" y="1085958"/>
                  </a:cubicBezTo>
                  <a:lnTo>
                    <a:pt x="0" y="27861"/>
                  </a:lnTo>
                  <a:cubicBezTo>
                    <a:pt x="0" y="12474"/>
                    <a:pt x="12474" y="0"/>
                    <a:pt x="27861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6682372" cy="11614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77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650588" y="5719427"/>
            <a:ext cx="1149185" cy="1149185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750"/>
                </a:lnSpc>
              </a:pPr>
              <a:r>
                <a:rPr lang="en-US" sz="3393">
                  <a:solidFill>
                    <a:srgbClr val="000000"/>
                  </a:solidFill>
                  <a:latin typeface="Balsamiq Sans Bold"/>
                  <a:ea typeface="Balsamiq Sans Bold"/>
                  <a:cs typeface="Balsamiq Sans Bold"/>
                  <a:sym typeface="Balsamiq Sans Bold"/>
                </a:rPr>
                <a:t>05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291855" y="7364541"/>
            <a:ext cx="9447932" cy="1574783"/>
            <a:chOff x="0" y="0"/>
            <a:chExt cx="6682372" cy="111381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682372" cy="1113819"/>
            </a:xfrm>
            <a:custGeom>
              <a:avLst/>
              <a:gdLst/>
              <a:ahLst/>
              <a:cxnLst/>
              <a:rect l="l" t="t" r="r" b="b"/>
              <a:pathLst>
                <a:path w="6682372" h="1113819">
                  <a:moveTo>
                    <a:pt x="27861" y="0"/>
                  </a:moveTo>
                  <a:lnTo>
                    <a:pt x="6654512" y="0"/>
                  </a:lnTo>
                  <a:cubicBezTo>
                    <a:pt x="6661900" y="0"/>
                    <a:pt x="6668987" y="2935"/>
                    <a:pt x="6674212" y="8160"/>
                  </a:cubicBezTo>
                  <a:cubicBezTo>
                    <a:pt x="6679436" y="13385"/>
                    <a:pt x="6682372" y="20472"/>
                    <a:pt x="6682372" y="27861"/>
                  </a:cubicBezTo>
                  <a:lnTo>
                    <a:pt x="6682372" y="1085958"/>
                  </a:lnTo>
                  <a:cubicBezTo>
                    <a:pt x="6682372" y="1101345"/>
                    <a:pt x="6669898" y="1113819"/>
                    <a:pt x="6654512" y="1113819"/>
                  </a:cubicBezTo>
                  <a:lnTo>
                    <a:pt x="27861" y="1113819"/>
                  </a:lnTo>
                  <a:cubicBezTo>
                    <a:pt x="12474" y="1113819"/>
                    <a:pt x="0" y="1101345"/>
                    <a:pt x="0" y="1085958"/>
                  </a:cubicBezTo>
                  <a:lnTo>
                    <a:pt x="0" y="27861"/>
                  </a:lnTo>
                  <a:cubicBezTo>
                    <a:pt x="0" y="12474"/>
                    <a:pt x="12474" y="0"/>
                    <a:pt x="27861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6682372" cy="11614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77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612488" y="7627585"/>
            <a:ext cx="1149185" cy="1149185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750"/>
                </a:lnSpc>
              </a:pPr>
              <a:r>
                <a:rPr lang="en-US" sz="3393">
                  <a:solidFill>
                    <a:srgbClr val="000000"/>
                  </a:solidFill>
                  <a:latin typeface="Balsamiq Sans Bold"/>
                  <a:ea typeface="Balsamiq Sans Bold"/>
                  <a:cs typeface="Balsamiq Sans Bold"/>
                  <a:sym typeface="Balsamiq Sans Bold"/>
                </a:rPr>
                <a:t>06</a:t>
              </a:r>
            </a:p>
          </p:txBody>
        </p:sp>
      </p:grpSp>
      <p:sp>
        <p:nvSpPr>
          <p:cNvPr id="26" name="Freeform 26"/>
          <p:cNvSpPr/>
          <p:nvPr/>
        </p:nvSpPr>
        <p:spPr>
          <a:xfrm rot="-2700000">
            <a:off x="15951512" y="-510194"/>
            <a:ext cx="4672976" cy="4452072"/>
          </a:xfrm>
          <a:custGeom>
            <a:avLst/>
            <a:gdLst/>
            <a:ahLst/>
            <a:cxnLst/>
            <a:rect l="l" t="t" r="r" b="b"/>
            <a:pathLst>
              <a:path w="4672976" h="4452072">
                <a:moveTo>
                  <a:pt x="0" y="0"/>
                </a:moveTo>
                <a:lnTo>
                  <a:pt x="4672976" y="0"/>
                </a:lnTo>
                <a:lnTo>
                  <a:pt x="4672976" y="4452072"/>
                </a:lnTo>
                <a:lnTo>
                  <a:pt x="0" y="44520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6444637" y="8202177"/>
            <a:ext cx="2992363" cy="4424193"/>
          </a:xfrm>
          <a:custGeom>
            <a:avLst/>
            <a:gdLst/>
            <a:ahLst/>
            <a:cxnLst/>
            <a:rect l="l" t="t" r="r" b="b"/>
            <a:pathLst>
              <a:path w="2992363" h="4424193">
                <a:moveTo>
                  <a:pt x="0" y="0"/>
                </a:moveTo>
                <a:lnTo>
                  <a:pt x="2992363" y="0"/>
                </a:lnTo>
                <a:lnTo>
                  <a:pt x="2992363" y="4424194"/>
                </a:lnTo>
                <a:lnTo>
                  <a:pt x="0" y="44241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4196543" y="1601104"/>
            <a:ext cx="9638660" cy="1141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64"/>
              </a:lnSpc>
              <a:spcBef>
                <a:spcPct val="0"/>
              </a:spcBef>
            </a:pPr>
            <a:r>
              <a:rPr lang="en-US" sz="6045" spc="259">
                <a:solidFill>
                  <a:srgbClr val="FFCE5F"/>
                </a:solidFill>
                <a:latin typeface="Mango AC"/>
                <a:ea typeface="Mango AC"/>
                <a:cs typeface="Mango AC"/>
                <a:sym typeface="Mango AC"/>
              </a:rPr>
              <a:t>LA HORA DEL CUENTO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651728" y="3693835"/>
            <a:ext cx="8594837" cy="1162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6"/>
              </a:lnSpc>
            </a:pPr>
            <a:r>
              <a:rPr lang="en-US" sz="2233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Los niños y las niñas, cómodamente sentados ( sobre una alfombra, cojines) escucharán el cuento, provocando un momento de mutuo aprendizaje, placer por la lectura y escucha activa.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871425" y="5633821"/>
            <a:ext cx="8868362" cy="1054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Para disfrutar de la lectura o escucha de un cuento se necesita tiempo, debemos contar con el espacio planificado dentro de la rutina para poder realizar esta actividad.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871425" y="7507416"/>
            <a:ext cx="8698466" cy="1098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86"/>
              </a:lnSpc>
            </a:pPr>
            <a:r>
              <a:rPr lang="en-US" sz="2133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Elegir un cuento apropiado para su edad, el que antes, debemos haber leído y destacado las palabras “difíciles” para conocer su significado.</a:t>
            </a:r>
          </a:p>
        </p:txBody>
      </p:sp>
      <p:sp>
        <p:nvSpPr>
          <p:cNvPr id="32" name="Freeform 32"/>
          <p:cNvSpPr/>
          <p:nvPr/>
        </p:nvSpPr>
        <p:spPr>
          <a:xfrm>
            <a:off x="161611" y="3655942"/>
            <a:ext cx="5000104" cy="5602358"/>
          </a:xfrm>
          <a:custGeom>
            <a:avLst/>
            <a:gdLst/>
            <a:ahLst/>
            <a:cxnLst/>
            <a:rect l="l" t="t" r="r" b="b"/>
            <a:pathLst>
              <a:path w="5000104" h="5602358">
                <a:moveTo>
                  <a:pt x="0" y="0"/>
                </a:moveTo>
                <a:lnTo>
                  <a:pt x="5000104" y="0"/>
                </a:lnTo>
                <a:lnTo>
                  <a:pt x="5000104" y="5602358"/>
                </a:lnTo>
                <a:lnTo>
                  <a:pt x="0" y="56023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459</Words>
  <Application>Microsoft Office PowerPoint</Application>
  <PresentationFormat>Personalizado</PresentationFormat>
  <Paragraphs>41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Mango AC</vt:lpstr>
      <vt:lpstr>Balsamiq Sans</vt:lpstr>
      <vt:lpstr>Balsamiq Sans Bold</vt:lpstr>
      <vt:lpstr>Montaser Arabic</vt:lpstr>
      <vt:lpstr>Trocchi</vt:lpstr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través de la lectura un niño y niña:</dc:title>
  <cp:lastModifiedBy>Christian Pavéz Mercado</cp:lastModifiedBy>
  <cp:revision>1</cp:revision>
  <dcterms:created xsi:type="dcterms:W3CDTF">2006-08-16T00:00:00Z</dcterms:created>
  <dcterms:modified xsi:type="dcterms:W3CDTF">2024-07-07T22:54:31Z</dcterms:modified>
  <dc:identifier>DAGKTU1lgKY</dc:identifier>
</cp:coreProperties>
</file>