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65" r:id="rId4"/>
    <p:sldId id="278" r:id="rId5"/>
    <p:sldId id="266" r:id="rId6"/>
    <p:sldId id="295" r:id="rId7"/>
    <p:sldId id="267" r:id="rId8"/>
    <p:sldId id="292" r:id="rId9"/>
    <p:sldId id="268" r:id="rId10"/>
    <p:sldId id="293" r:id="rId11"/>
    <p:sldId id="271" r:id="rId12"/>
    <p:sldId id="272" r:id="rId13"/>
    <p:sldId id="296" r:id="rId14"/>
    <p:sldId id="273" r:id="rId15"/>
    <p:sldId id="275" r:id="rId16"/>
    <p:sldId id="297" r:id="rId17"/>
    <p:sldId id="259" r:id="rId18"/>
    <p:sldId id="260" r:id="rId19"/>
    <p:sldId id="258" r:id="rId20"/>
    <p:sldId id="261" r:id="rId21"/>
    <p:sldId id="262" r:id="rId22"/>
    <p:sldId id="263" r:id="rId23"/>
    <p:sldId id="29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3BCBC-84E6-43F6-8B27-E0069EE7793D}" v="919" dt="2024-03-10T12:37:4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1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69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56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61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68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932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84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552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580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3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35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05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64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31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164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133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B514-799D-430E-BD81-C45522C0C751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002C9AD-5BE8-4140-9E1C-645A806C7E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41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A3ECCFB-594A-CC79-0C8A-7B6A29C4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02" y="802098"/>
            <a:ext cx="4425795" cy="54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0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EA943-B098-E918-6226-004D4DA5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F23C5-B2C0-1AA6-D68C-6DA1D426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Comprensión de fenómenos naturales y socioculturales, a través de la exploración, usando los conceptos lógico-matemáticos que posibilitan que el párvulo los interrogue, los relacione, los jerarquice y organice.</a:t>
            </a:r>
          </a:p>
        </p:txBody>
      </p:sp>
    </p:spTree>
    <p:extLst>
      <p:ext uri="{BB962C8B-B14F-4D97-AF65-F5344CB8AC3E}">
        <p14:creationId xmlns:p14="http://schemas.microsoft.com/office/powerpoint/2010/main" val="409313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C2AA1F-CD11-9269-C485-C9E3461C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3" y="1056944"/>
            <a:ext cx="8811855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EA0F68-3365-700F-B682-9C66BF7D3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0" y="0"/>
            <a:ext cx="7573578" cy="66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0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97324-FE09-D7F4-8240-A773C623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189345"/>
            <a:ext cx="6347713" cy="946728"/>
          </a:xfrm>
        </p:spPr>
        <p:txBody>
          <a:bodyPr/>
          <a:lstStyle/>
          <a:p>
            <a:r>
              <a:rPr lang="es-MX" dirty="0"/>
              <a:t>NÚCLEOS DE LAS BCEP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D234B-955A-6956-9400-C6521FE5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1272"/>
            <a:ext cx="8007926" cy="6026727"/>
          </a:xfrm>
        </p:spPr>
        <p:txBody>
          <a:bodyPr>
            <a:normAutofit lnSpcReduction="10000"/>
          </a:bodyPr>
          <a:lstStyle/>
          <a:p>
            <a:r>
              <a:rPr lang="es-MX" dirty="0"/>
              <a:t>Formación Personal y Social:</a:t>
            </a:r>
          </a:p>
          <a:p>
            <a:pPr lvl="1"/>
            <a:r>
              <a:rPr lang="es-MX" dirty="0"/>
              <a:t>Autonomía e Identidad: Conciencia de sí mismo, adquisición de autonomía.</a:t>
            </a:r>
          </a:p>
          <a:p>
            <a:pPr lvl="1"/>
            <a:r>
              <a:rPr lang="es-MX" dirty="0"/>
              <a:t>Convivencia y Ciudadanía: Convivir pacífica y respetuosamente con otros, pertenencia a una comunidad, se trabajan los valores y normas.</a:t>
            </a:r>
          </a:p>
          <a:p>
            <a:pPr lvl="1"/>
            <a:r>
              <a:rPr lang="es-MX" dirty="0"/>
              <a:t>Corporalidad y Movimiento: Motricidad fina y gruesa, autonomía para desplazarse y moverse, descubrir partes de su cuerpo.</a:t>
            </a:r>
          </a:p>
          <a:p>
            <a:r>
              <a:rPr lang="es-MX" dirty="0"/>
              <a:t>Comunicación Integral:</a:t>
            </a:r>
          </a:p>
          <a:p>
            <a:pPr lvl="1"/>
            <a:r>
              <a:rPr lang="es-MX" dirty="0"/>
              <a:t>Lenguaje Verbal: comunicación a través del habla y de la escritura, comprensión.</a:t>
            </a:r>
          </a:p>
          <a:p>
            <a:pPr lvl="1"/>
            <a:r>
              <a:rPr lang="es-MX" dirty="0"/>
              <a:t>Lenguajes Artísticos: Expresarse a través de la imaginación, expresiones en lo plástico visual (dibujo, pintura, fotografía, </a:t>
            </a:r>
            <a:r>
              <a:rPr lang="es-MX" dirty="0" err="1"/>
              <a:t>etc</a:t>
            </a:r>
            <a:r>
              <a:rPr lang="es-MX" dirty="0"/>
              <a:t>), corporal, musical</a:t>
            </a:r>
          </a:p>
          <a:p>
            <a:r>
              <a:rPr lang="es-MX" dirty="0"/>
              <a:t>Interacción y Comprensión del Entorno:</a:t>
            </a:r>
          </a:p>
          <a:p>
            <a:pPr lvl="1"/>
            <a:r>
              <a:rPr lang="es-MX" dirty="0"/>
              <a:t>Exploración del Entorno Natural: Cuidar y descubrir la naturaleza (agua, luz, animales, sol, fenómenos naturales)	</a:t>
            </a:r>
          </a:p>
          <a:p>
            <a:pPr lvl="1"/>
            <a:r>
              <a:rPr lang="es-MX" dirty="0"/>
              <a:t>Exploración del Entorno Sociocultural: Descubrir la historia, trabajos, su comunidad, tecnología, mi cultura, roles de la familia, mapas, etc.</a:t>
            </a:r>
          </a:p>
          <a:p>
            <a:pPr lvl="1"/>
            <a:r>
              <a:rPr lang="es-MX" dirty="0"/>
              <a:t>Pensamiento Matemático: Conocimientos relacionados con el pensamiento lógico y los números (figuras geométricas, seriación, clasificación, secuencias, sumas, restas, gráficos, </a:t>
            </a:r>
            <a:r>
              <a:rPr lang="es-MX" dirty="0" err="1"/>
              <a:t>etc</a:t>
            </a:r>
            <a:r>
              <a:rPr lang="es-MX" dirty="0"/>
              <a:t>)</a:t>
            </a:r>
          </a:p>
          <a:p>
            <a:pPr marL="914400" lvl="2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97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D4AB71-B176-21D5-5915-6C69B8E4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3" y="1042655"/>
            <a:ext cx="8630854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EC9520-A490-AC3E-4EDD-E127AB70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5" y="990260"/>
            <a:ext cx="892617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332DBC-F58F-D659-D2A5-524D3BD0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655"/>
            <a:ext cx="9144000" cy="5458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180C16-951D-64D6-3099-9BC4D609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57200"/>
            <a:ext cx="2355273" cy="484909"/>
          </a:xfrm>
        </p:spPr>
        <p:txBody>
          <a:bodyPr>
            <a:normAutofit fontScale="90000"/>
          </a:bodyPr>
          <a:lstStyle/>
          <a:p>
            <a:r>
              <a:rPr lang="es-MX" dirty="0"/>
              <a:t>ACTIVIDAD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49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586B4D-B1F5-6673-BEEC-638E9F2B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6" y="340008"/>
            <a:ext cx="8921034" cy="5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2C6A09-6DA4-3F08-FF19-53D40C6B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7" y="1431643"/>
            <a:ext cx="8778586" cy="27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E9CEF9-BE1C-1424-E966-1C45CD3F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4" y="444033"/>
            <a:ext cx="8905243" cy="53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5F1C74-A633-3041-E112-D8FA85C5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6" y="1065786"/>
            <a:ext cx="8281893" cy="47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A00B2B-9BD6-0358-E917-B7CD3EDA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74"/>
            <a:ext cx="8956380" cy="47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D8C3AC-113B-9D31-2B8E-18EBC938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70" y="654813"/>
            <a:ext cx="8845694" cy="50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59CC6D-0E29-2C7E-1DBE-73EB0F29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001"/>
            <a:ext cx="8910565" cy="52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20ABE0-A01C-56BA-D6C8-4429E4F8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54" y="139660"/>
            <a:ext cx="6741891" cy="65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2F076-9680-DF08-FF79-40423B4A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A5153-AB6A-0145-89D3-958CD75F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62546"/>
            <a:ext cx="6347714" cy="4378818"/>
          </a:xfrm>
        </p:spPr>
        <p:txBody>
          <a:bodyPr>
            <a:normAutofit/>
          </a:bodyPr>
          <a:lstStyle/>
          <a:p>
            <a:r>
              <a:rPr lang="es-MX" sz="3000" dirty="0"/>
              <a:t>Responde las siguientes preguntas y acumula 1 décima por cada respuesta correcta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64093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9B38B-D93A-2456-8E6C-2A8F1235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599"/>
            <a:ext cx="6347713" cy="1953491"/>
          </a:xfrm>
        </p:spPr>
        <p:txBody>
          <a:bodyPr>
            <a:normAutofit/>
          </a:bodyPr>
          <a:lstStyle/>
          <a:p>
            <a:r>
              <a:rPr lang="es-MX" dirty="0"/>
              <a:t>1. ¿Cómo se llama el referente curricular de Educación Parvularia?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CB879C-A7EF-28B3-7A45-271F07D1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061855"/>
            <a:ext cx="6347714" cy="2979508"/>
          </a:xfrm>
        </p:spPr>
        <p:txBody>
          <a:bodyPr/>
          <a:lstStyle/>
          <a:p>
            <a:r>
              <a:rPr lang="es-MX" dirty="0"/>
              <a:t>BASES CURRICULARES DE LA EDUCACIÓN PARVULARIA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7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8221B-4C3B-BD2E-AE93-A5AF8FCE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¿Cuántos principios aparecen en las BCEP?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147D7-CFB2-4696-A890-9B037CF9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8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40955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61708-8BB5-03D3-9E49-225C51EB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Nombra 1 principio pedagógico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389BD-7D5C-720E-1D57-8C769E73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1. Principio de bienestar</a:t>
            </a:r>
          </a:p>
          <a:p>
            <a:r>
              <a:rPr lang="es-MX" dirty="0"/>
              <a:t>2. Principio de unidad</a:t>
            </a:r>
          </a:p>
          <a:p>
            <a:r>
              <a:rPr lang="es-MX" dirty="0"/>
              <a:t>3. Principio de singularidad</a:t>
            </a:r>
          </a:p>
          <a:p>
            <a:r>
              <a:rPr lang="es-MX" dirty="0"/>
              <a:t>4. Principio de actividad</a:t>
            </a:r>
          </a:p>
          <a:p>
            <a:r>
              <a:rPr lang="es-MX" dirty="0"/>
              <a:t>5. Principio de juego</a:t>
            </a:r>
          </a:p>
          <a:p>
            <a:r>
              <a:rPr lang="es-MX" dirty="0"/>
              <a:t>6. Principio de relación</a:t>
            </a:r>
          </a:p>
          <a:p>
            <a:r>
              <a:rPr lang="es-MX" dirty="0"/>
              <a:t>7. Principio de significado</a:t>
            </a:r>
          </a:p>
          <a:p>
            <a:r>
              <a:rPr lang="es-MX" dirty="0"/>
              <a:t>8. Principio de potenciación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92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4D647-E9F1-FE30-B3D5-536D82C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Nombra los ámbitos que aparecen en las BCEP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AD0B6-70C5-90EB-2AD9-AEF4F25F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1. Formación personal y social</a:t>
            </a:r>
          </a:p>
          <a:p>
            <a:r>
              <a:rPr lang="es-MX" dirty="0"/>
              <a:t>2. Comunicación integral</a:t>
            </a:r>
          </a:p>
          <a:p>
            <a:r>
              <a:rPr lang="es-MX" dirty="0"/>
              <a:t>3. Interacción y comprensión del entorno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7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4A4FE-02D9-7A7A-408F-E7743457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5.¿Cuáles son los momentos que debe tener una clase?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700B7-BB2C-B151-DC01-8A4DF7D84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1. Inicio</a:t>
            </a:r>
          </a:p>
          <a:p>
            <a:r>
              <a:rPr lang="es-MX" dirty="0"/>
              <a:t>2. Desarrollo</a:t>
            </a:r>
          </a:p>
          <a:p>
            <a:r>
              <a:rPr lang="es-MX" dirty="0"/>
              <a:t>3. Cierre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31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286989-D84D-AE96-7550-2E9B09B3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" y="1552313"/>
            <a:ext cx="9126224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6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65888-59E8-2602-6597-0F9961C1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6. Dame 1 ejemplo de habilidad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3853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28E83-A253-FE18-D1E7-729B51B2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7. Dame 1 ejemplo de conocimiento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094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E530-2FF7-1422-863B-3BB71264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8. Dame 1 ejemplo de actitud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117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17AAE-2DAD-5653-3674-3108E56C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9. Diferencia entre juego y actividad lúdica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7A81F-C705-6ED3-9894-3A8E4EFF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Cualquier actividad de aprendizaje puede ser lúdica (entretenida), sin embargo, el juego es una instancia espontánea creada por los niños y niñas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32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ACF27-15AD-A2E3-6DDB-D37F7B2C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10. ¿Qué se debe contemplar para realizar un juego?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20B99-B02F-66A3-AEEE-F622DB10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Espacio</a:t>
            </a:r>
          </a:p>
          <a:p>
            <a:r>
              <a:rPr lang="es-MX" dirty="0"/>
              <a:t>Tiempo</a:t>
            </a:r>
          </a:p>
          <a:p>
            <a:r>
              <a:rPr lang="es-MX" dirty="0"/>
              <a:t>Recursos</a:t>
            </a:r>
          </a:p>
          <a:p>
            <a:r>
              <a:rPr lang="es-MX" dirty="0"/>
              <a:t>Materiales</a:t>
            </a:r>
          </a:p>
          <a:p>
            <a:endParaRPr lang="es-MX" dirty="0"/>
          </a:p>
          <a:p>
            <a:pPr algn="l"/>
            <a:r>
              <a:rPr lang="es-CL" b="0" i="0" dirty="0">
                <a:solidFill>
                  <a:srgbClr val="040C28"/>
                </a:solidFill>
                <a:effectLst/>
                <a:latin typeface="Google Sans"/>
              </a:rPr>
              <a:t>La diferencia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 entre un </a:t>
            </a:r>
            <a:r>
              <a:rPr lang="es-CL" b="0" i="0" dirty="0">
                <a:solidFill>
                  <a:srgbClr val="040C28"/>
                </a:solidFill>
                <a:effectLst/>
                <a:latin typeface="Google Sans"/>
              </a:rPr>
              <a:t>material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 didáctico y un </a:t>
            </a:r>
            <a:r>
              <a:rPr lang="es-CL" b="0" i="0" dirty="0">
                <a:solidFill>
                  <a:srgbClr val="040C28"/>
                </a:solidFill>
                <a:effectLst/>
                <a:latin typeface="Google Sans"/>
              </a:rPr>
              <a:t>recurso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 de enseñanza es que el </a:t>
            </a:r>
            <a:r>
              <a:rPr lang="es-CL" b="0" i="0" dirty="0">
                <a:solidFill>
                  <a:srgbClr val="040C28"/>
                </a:solidFill>
                <a:effectLst/>
                <a:latin typeface="Google Sans"/>
              </a:rPr>
              <a:t>material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 didáctico está diseñado y producido para enseñar, un </a:t>
            </a:r>
            <a:r>
              <a:rPr lang="es-CL" b="0" i="0" dirty="0">
                <a:solidFill>
                  <a:srgbClr val="040C28"/>
                </a:solidFill>
                <a:effectLst/>
                <a:latin typeface="Google Sans"/>
              </a:rPr>
              <a:t>recurso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 de enseñanza es cualquier </a:t>
            </a:r>
            <a:r>
              <a:rPr lang="es-CL" b="0" i="0" dirty="0">
                <a:solidFill>
                  <a:srgbClr val="040C28"/>
                </a:solidFill>
                <a:effectLst/>
                <a:latin typeface="Google Sans"/>
              </a:rPr>
              <a:t>material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 o medio que podemos utilizar para enseñar, pero que no ha sido específicamente diseñado para ello.</a:t>
            </a:r>
          </a:p>
          <a:p>
            <a:pPr algn="l"/>
            <a:endParaRPr lang="es-CL" dirty="0">
              <a:solidFill>
                <a:srgbClr val="202124"/>
              </a:solidFill>
              <a:latin typeface="Google Sans"/>
            </a:endParaRPr>
          </a:p>
          <a:p>
            <a:pPr algn="l"/>
            <a:endParaRPr lang="es-C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88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78A3D-5BF3-018D-8B7B-A4BC4343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evaluada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D1DFA0-9212-1B7B-57B1-646A99ECC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Reúnanse en grupos de 8 estudiantes </a:t>
            </a:r>
          </a:p>
          <a:p>
            <a:r>
              <a:rPr lang="es-MX" dirty="0"/>
              <a:t>Elijan una representante</a:t>
            </a:r>
          </a:p>
          <a:p>
            <a:r>
              <a:rPr lang="es-MX" dirty="0"/>
              <a:t>Van las 5 adelante</a:t>
            </a:r>
          </a:p>
          <a:p>
            <a:r>
              <a:rPr lang="es-MX" dirty="0"/>
              <a:t>Eligen 1 juego </a:t>
            </a:r>
          </a:p>
          <a:p>
            <a:r>
              <a:rPr lang="es-MX" dirty="0"/>
              <a:t>Este juego deberán leerlo, comprenderlo</a:t>
            </a:r>
          </a:p>
          <a:p>
            <a:r>
              <a:rPr lang="es-MX" dirty="0"/>
              <a:t>Tendrán tiempo para organizarse, presentarse delante del curso.</a:t>
            </a:r>
          </a:p>
          <a:p>
            <a:r>
              <a:rPr lang="es-MX" dirty="0"/>
              <a:t>Finalmente deberán jugarlo entre todas las participantes del grupo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71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8BA39-A6C1-4D5B-6052-F7FB0326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Pauta Evaluación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5FDFF0-C5CB-761E-8855-A068805FE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12" y="1930400"/>
            <a:ext cx="8872499" cy="2392218"/>
          </a:xfrm>
        </p:spPr>
      </p:pic>
    </p:spTree>
    <p:extLst>
      <p:ext uri="{BB962C8B-B14F-4D97-AF65-F5344CB8AC3E}">
        <p14:creationId xmlns:p14="http://schemas.microsoft.com/office/powerpoint/2010/main" val="39226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E0D5F-0012-79F7-F7AB-C5B411E48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F3C1B8-927D-A201-DC26-D8BA73D2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97"/>
            <a:ext cx="8963891" cy="61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C0075-5550-20A2-C514-B8A758C1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" y="1161017"/>
            <a:ext cx="9090073" cy="4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50B08-4D18-3648-E915-9B0DA128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	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368EA-ECB4-DB32-B3A2-D770471B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ámbito se refiere a que los niños y niñas adquieren progresivamente independencia y autonomía, trabajan la convivencia con otros de forma respetuosa. Además,  aprenden sobre su cuerpo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798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E28B11-BA35-D36F-4482-0CF284EF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" y="1311264"/>
            <a:ext cx="9098082" cy="42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4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50B08-4D18-3648-E915-9B0DA128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	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368EA-ECB4-DB32-B3A2-D770471B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ámbito se refiere a la comunicación tanto verbal como de la expresión a través del arte en sus diversas expresiones, que operan en forma conjunta para comunicarse con otro.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343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7058A6-E20C-4622-C080-7AFBE62C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" y="1127310"/>
            <a:ext cx="9126932" cy="46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79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600</Words>
  <Application>Microsoft Office PowerPoint</Application>
  <PresentationFormat>Presentación en pantalla (4:3)</PresentationFormat>
  <Paragraphs>64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arial</vt:lpstr>
      <vt:lpstr>Google Sans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Explicación </vt:lpstr>
      <vt:lpstr>Presentación de PowerPoint</vt:lpstr>
      <vt:lpstr>Explicación </vt:lpstr>
      <vt:lpstr>Presentación de PowerPoint</vt:lpstr>
      <vt:lpstr>Explicación</vt:lpstr>
      <vt:lpstr>Presentación de PowerPoint</vt:lpstr>
      <vt:lpstr>Presentación de PowerPoint</vt:lpstr>
      <vt:lpstr>NÚCLEOS DE LAS BCEP</vt:lpstr>
      <vt:lpstr>Presentación de PowerPoint</vt:lpstr>
      <vt:lpstr>Presentación de PowerPoint</vt:lpstr>
      <vt:lpstr>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1. ¿Cómo se llama el referente curricular de Educación Parvularia?</vt:lpstr>
      <vt:lpstr>2. ¿Cuántos principios aparecen en las BCEP?</vt:lpstr>
      <vt:lpstr>3. Nombra 1 principio pedagógico</vt:lpstr>
      <vt:lpstr>4. Nombra los ámbitos que aparecen en las BCEP</vt:lpstr>
      <vt:lpstr>5.¿Cuáles son los momentos que debe tener una clase? </vt:lpstr>
      <vt:lpstr>6. Dame 1 ejemplo de habilidad</vt:lpstr>
      <vt:lpstr>7. Dame 1 ejemplo de conocimiento</vt:lpstr>
      <vt:lpstr>8. Dame 1 ejemplo de actitud </vt:lpstr>
      <vt:lpstr>9. Diferencia entre juego y actividad lúdica</vt:lpstr>
      <vt:lpstr>10. ¿Qué se debe contemplar para realizar un juego?</vt:lpstr>
      <vt:lpstr>Actividad evaluada</vt:lpstr>
      <vt:lpstr>Pauta 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Pavéz Mercado</dc:creator>
  <cp:lastModifiedBy>Christian Pavéz Mercado</cp:lastModifiedBy>
  <cp:revision>12</cp:revision>
  <dcterms:created xsi:type="dcterms:W3CDTF">2024-03-01T23:57:08Z</dcterms:created>
  <dcterms:modified xsi:type="dcterms:W3CDTF">2024-03-13T01:28:16Z</dcterms:modified>
</cp:coreProperties>
</file>