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79266-C357-30E8-EA17-DEDEB106DE3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C59A171-2857-EAF2-741C-9FD9CBA07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5CF1F66A-B9FD-D88E-F273-AE0B2BA800AA}"/>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5" name="Marcador de pie de página 4">
            <a:extLst>
              <a:ext uri="{FF2B5EF4-FFF2-40B4-BE49-F238E27FC236}">
                <a16:creationId xmlns:a16="http://schemas.microsoft.com/office/drawing/2014/main" id="{C80CC87B-9526-1572-4B90-BCA18DD0A0A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EE6C915-16F8-EB2E-6CB1-9A61330C2250}"/>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167624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2917A-A0A7-AF81-7DE0-20128F98B9C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78DC7DD-E193-09FA-F7A1-688A4EC3AF3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CEA52F7-8CD4-3AC6-1474-9989A72A4D0D}"/>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5" name="Marcador de pie de página 4">
            <a:extLst>
              <a:ext uri="{FF2B5EF4-FFF2-40B4-BE49-F238E27FC236}">
                <a16:creationId xmlns:a16="http://schemas.microsoft.com/office/drawing/2014/main" id="{E1EF79AE-D9DE-6996-40A9-01ED6A3C3B0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3257E3C-964D-2814-5C93-96DE94B0D787}"/>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33070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42A9441-9D69-595C-155F-10B0B029154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D1DB08A-45D3-1D3B-BF27-FD21BF50211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7468900-D7BF-E60C-AA9D-76F40159A390}"/>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5" name="Marcador de pie de página 4">
            <a:extLst>
              <a:ext uri="{FF2B5EF4-FFF2-40B4-BE49-F238E27FC236}">
                <a16:creationId xmlns:a16="http://schemas.microsoft.com/office/drawing/2014/main" id="{B528C024-ACFB-3BE5-8185-C86AB8B2F1C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1698C65-DB69-DA50-7F73-1EC6F5B605C8}"/>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129786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AC966-06C1-DF76-AD1A-68ECB80872D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43E6939-FC6B-0186-38BA-B6225B7C992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12803D4-F387-99C9-DA0F-C51A570018DD}"/>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5" name="Marcador de pie de página 4">
            <a:extLst>
              <a:ext uri="{FF2B5EF4-FFF2-40B4-BE49-F238E27FC236}">
                <a16:creationId xmlns:a16="http://schemas.microsoft.com/office/drawing/2014/main" id="{95838FCE-EDDC-35B0-9C57-FEC45C722F2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CF0BC0F-84E0-4947-E2B8-AC70297000A4}"/>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223302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0592F-4F23-8231-297D-9D86E224126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6D6AD54-B0E0-57B6-EE68-DCBB366FA8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11DBB8-8923-7A0A-87F9-032C7B78EEEF}"/>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5" name="Marcador de pie de página 4">
            <a:extLst>
              <a:ext uri="{FF2B5EF4-FFF2-40B4-BE49-F238E27FC236}">
                <a16:creationId xmlns:a16="http://schemas.microsoft.com/office/drawing/2014/main" id="{F62D8B1D-6B5C-D030-8D29-DC2375D825B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8AFC99D-F0F6-52B4-867E-16E0DF7A1CB0}"/>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107657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D6C48-3351-9407-17E9-196C67DE4B3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92ED843-4377-9AA7-37BF-F868D4B87D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96D9006-ED51-23BA-07AD-23F547B642D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127AC7E-CE6B-2386-678F-C37FB9141993}"/>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6" name="Marcador de pie de página 5">
            <a:extLst>
              <a:ext uri="{FF2B5EF4-FFF2-40B4-BE49-F238E27FC236}">
                <a16:creationId xmlns:a16="http://schemas.microsoft.com/office/drawing/2014/main" id="{1C069E86-BDA6-B255-A97D-EB54BB45A7B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7095455-DF76-9918-58F3-4DD9ECA9407F}"/>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340183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2D83F-8230-1A09-FDFD-33CA061C8CA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998FB02-604E-1AF8-E497-43FCC5A9D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9C54DF7-35DC-4E73-1B8F-D323841C91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917B12C7-D688-DC24-D55E-359BE4B06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5ACBADB-BD93-252C-3A9B-0CC4417C00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57F6E89-41EC-5320-9F1A-50DA86716415}"/>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8" name="Marcador de pie de página 7">
            <a:extLst>
              <a:ext uri="{FF2B5EF4-FFF2-40B4-BE49-F238E27FC236}">
                <a16:creationId xmlns:a16="http://schemas.microsoft.com/office/drawing/2014/main" id="{0B89AA91-4403-0CFE-C602-2DDC1C3CFFA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B4C553D-0CB0-F9B1-68BA-EFF92882FA79}"/>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9503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76DFD-23B7-3EF9-665D-B28BAE5FA4F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A184C07-038C-02FF-BC8D-920F70926E7C}"/>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4" name="Marcador de pie de página 3">
            <a:extLst>
              <a:ext uri="{FF2B5EF4-FFF2-40B4-BE49-F238E27FC236}">
                <a16:creationId xmlns:a16="http://schemas.microsoft.com/office/drawing/2014/main" id="{B4F59819-FCAB-741C-CAD2-031F709675E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78A2FC22-1528-4A64-D0F4-C29AD1E2C876}"/>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251837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4E7278-5634-8A3D-EAB2-49BBF3093D5D}"/>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3" name="Marcador de pie de página 2">
            <a:extLst>
              <a:ext uri="{FF2B5EF4-FFF2-40B4-BE49-F238E27FC236}">
                <a16:creationId xmlns:a16="http://schemas.microsoft.com/office/drawing/2014/main" id="{6D9C4771-3863-1333-F87F-FD7D8D7C758B}"/>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3A5E795-C018-DB4B-4CFC-04EAB52510AE}"/>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153362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4378E-61C0-745B-31F9-D9D52DC67D6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64B44DA-D951-947F-EE3C-5C6DA24D7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01C26300-ECE8-84A8-446D-4FB0D500F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AA662E6-6C6A-B268-7D99-71465F7C5DCE}"/>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6" name="Marcador de pie de página 5">
            <a:extLst>
              <a:ext uri="{FF2B5EF4-FFF2-40B4-BE49-F238E27FC236}">
                <a16:creationId xmlns:a16="http://schemas.microsoft.com/office/drawing/2014/main" id="{E4CC93EA-7804-732D-4860-32F86C73BD3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E4549C2-20BB-FAEC-F9CE-FEBC52DA66A9}"/>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67918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A3D3E-D06A-B859-6A25-8DEE4B824A4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E683BD8-8112-670E-0828-22425897E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C66DA1E5-D7BE-4340-2EA6-A97B85DCB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3FF549-0D11-D28F-D95D-C50032703C28}"/>
              </a:ext>
            </a:extLst>
          </p:cNvPr>
          <p:cNvSpPr>
            <a:spLocks noGrp="1"/>
          </p:cNvSpPr>
          <p:nvPr>
            <p:ph type="dt" sz="half" idx="10"/>
          </p:nvPr>
        </p:nvSpPr>
        <p:spPr/>
        <p:txBody>
          <a:bodyPr/>
          <a:lstStyle/>
          <a:p>
            <a:fld id="{0FFBBFD4-D8DB-4D02-A5C6-79F27FD5D697}" type="datetimeFigureOut">
              <a:rPr lang="es-CL" smtClean="0"/>
              <a:t>12-04-2024</a:t>
            </a:fld>
            <a:endParaRPr lang="es-CL"/>
          </a:p>
        </p:txBody>
      </p:sp>
      <p:sp>
        <p:nvSpPr>
          <p:cNvPr id="6" name="Marcador de pie de página 5">
            <a:extLst>
              <a:ext uri="{FF2B5EF4-FFF2-40B4-BE49-F238E27FC236}">
                <a16:creationId xmlns:a16="http://schemas.microsoft.com/office/drawing/2014/main" id="{C755B105-A624-7323-FCF8-92969ED9EB9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AEDDA14-729E-A602-31F3-82C09B3FA703}"/>
              </a:ext>
            </a:extLst>
          </p:cNvPr>
          <p:cNvSpPr>
            <a:spLocks noGrp="1"/>
          </p:cNvSpPr>
          <p:nvPr>
            <p:ph type="sldNum" sz="quarter" idx="12"/>
          </p:nvPr>
        </p:nvSpPr>
        <p:spPr/>
        <p:txBody>
          <a:bodyPr/>
          <a:lstStyle/>
          <a:p>
            <a:fld id="{FED111C1-1CBB-4918-932E-19D1D1FB7278}" type="slidenum">
              <a:rPr lang="es-CL" smtClean="0"/>
              <a:t>‹Nº›</a:t>
            </a:fld>
            <a:endParaRPr lang="es-CL"/>
          </a:p>
        </p:txBody>
      </p:sp>
    </p:spTree>
    <p:extLst>
      <p:ext uri="{BB962C8B-B14F-4D97-AF65-F5344CB8AC3E}">
        <p14:creationId xmlns:p14="http://schemas.microsoft.com/office/powerpoint/2010/main" val="401119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9A86EC5-9020-A762-C933-AD24C4021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EAFB725-0E0E-01F5-7E7D-01C669038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868174E-F90A-5F36-0F4F-D8862C4811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FBBFD4-D8DB-4D02-A5C6-79F27FD5D697}" type="datetimeFigureOut">
              <a:rPr lang="es-CL" smtClean="0"/>
              <a:t>12-04-2024</a:t>
            </a:fld>
            <a:endParaRPr lang="es-CL"/>
          </a:p>
        </p:txBody>
      </p:sp>
      <p:sp>
        <p:nvSpPr>
          <p:cNvPr id="5" name="Marcador de pie de página 4">
            <a:extLst>
              <a:ext uri="{FF2B5EF4-FFF2-40B4-BE49-F238E27FC236}">
                <a16:creationId xmlns:a16="http://schemas.microsoft.com/office/drawing/2014/main" id="{E8CDBE8A-D849-20E9-E2AB-AE75E7463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9B32D2F3-FE8F-30B4-9C2B-D546107C9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D111C1-1CBB-4918-932E-19D1D1FB7278}" type="slidenum">
              <a:rPr lang="es-CL" smtClean="0"/>
              <a:t>‹Nº›</a:t>
            </a:fld>
            <a:endParaRPr lang="es-CL"/>
          </a:p>
        </p:txBody>
      </p:sp>
    </p:spTree>
    <p:extLst>
      <p:ext uri="{BB962C8B-B14F-4D97-AF65-F5344CB8AC3E}">
        <p14:creationId xmlns:p14="http://schemas.microsoft.com/office/powerpoint/2010/main" val="1473458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s.dreamstime.com/illustration/despertarse.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JMnMnCnK5K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Ea6ykVh7Y7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amiliasenruta.com/fnr-recursos/salud-en-ninos-10-tecnicas-orientales-para-practicar-en-familia/"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tueducadora.com/blog/descanso-en-ninos/horas-dormir-nino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onsejos.com/ninos-deben-dormir-temprano/"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8539BF61-6058-0E2A-C8B8-71099A79ADE8}"/>
              </a:ext>
            </a:extLst>
          </p:cNvPr>
          <p:cNvSpPr>
            <a:spLocks noGrp="1"/>
          </p:cNvSpPr>
          <p:nvPr>
            <p:ph type="title"/>
          </p:nvPr>
        </p:nvSpPr>
        <p:spPr/>
        <p:txBody>
          <a:bodyPr>
            <a:normAutofit fontScale="90000"/>
          </a:bodyPr>
          <a:lstStyle/>
          <a:p>
            <a:pPr>
              <a:lnSpc>
                <a:spcPct val="107000"/>
              </a:lnSpc>
              <a:spcAft>
                <a:spcPts val="800"/>
              </a:spcAft>
            </a:pPr>
            <a:r>
              <a:rPr lang="es-ES_tradnl" sz="4800" b="1" dirty="0">
                <a:effectLst/>
                <a:latin typeface="Arial" panose="020B0604020202020204" pitchFamily="34" charset="0"/>
                <a:ea typeface="Calibri" panose="020F0502020204030204" pitchFamily="34" charset="0"/>
                <a:cs typeface="Times New Roman" panose="02020603050405020304" pitchFamily="18" charset="0"/>
              </a:rPr>
              <a:t>LA IMPORTANCIA DEL BUEN DESCANSO</a:t>
            </a:r>
            <a:br>
              <a:rPr lang="es-CL" sz="4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CL" dirty="0"/>
          </a:p>
        </p:txBody>
      </p:sp>
      <p:sp>
        <p:nvSpPr>
          <p:cNvPr id="8" name="Marcador de texto 7">
            <a:extLst>
              <a:ext uri="{FF2B5EF4-FFF2-40B4-BE49-F238E27FC236}">
                <a16:creationId xmlns:a16="http://schemas.microsoft.com/office/drawing/2014/main" id="{91A10EAD-7383-00B0-7B1F-0CF142BA103A}"/>
              </a:ext>
            </a:extLst>
          </p:cNvPr>
          <p:cNvSpPr>
            <a:spLocks noGrp="1"/>
          </p:cNvSpPr>
          <p:nvPr>
            <p:ph type="body" idx="1"/>
          </p:nvPr>
        </p:nvSpPr>
        <p:spPr>
          <a:xfrm>
            <a:off x="844550" y="4398168"/>
            <a:ext cx="10515600" cy="1500187"/>
          </a:xfrm>
        </p:spPr>
        <p:txBody>
          <a:bodyPr/>
          <a:lstStyle/>
          <a:p>
            <a:pPr algn="r"/>
            <a:r>
              <a:rPr lang="es-ES_tradnl" sz="2400" b="1" dirty="0">
                <a:effectLst/>
                <a:latin typeface="Arial" panose="020B0604020202020204" pitchFamily="34" charset="0"/>
                <a:ea typeface="Calibri" panose="020F0502020204030204" pitchFamily="34" charset="0"/>
                <a:cs typeface="Times New Roman" panose="02020603050405020304" pitchFamily="18" charset="0"/>
              </a:rPr>
              <a:t>RECREACIÓN Y BIENESTAR DEL PÁRVULO</a:t>
            </a:r>
            <a:br>
              <a:rPr lang="es-CL" sz="2400" dirty="0">
                <a:effectLst/>
                <a:latin typeface="Calibri" panose="020F0502020204030204" pitchFamily="34" charset="0"/>
                <a:ea typeface="Calibri" panose="020F0502020204030204" pitchFamily="34" charset="0"/>
                <a:cs typeface="Times New Roman" panose="02020603050405020304" pitchFamily="18" charset="0"/>
              </a:rPr>
            </a:br>
            <a:r>
              <a:rPr lang="es-ES_tradnl" sz="2400" b="1" dirty="0">
                <a:effectLst/>
                <a:latin typeface="Arial" panose="020B0604020202020204" pitchFamily="34" charset="0"/>
                <a:ea typeface="Calibri" panose="020F0502020204030204" pitchFamily="34" charset="0"/>
                <a:cs typeface="Times New Roman" panose="02020603050405020304" pitchFamily="18" charset="0"/>
              </a:rPr>
              <a:t>TERCER AÑO MEDIO</a:t>
            </a:r>
            <a:endParaRPr lang="es-CL" dirty="0"/>
          </a:p>
        </p:txBody>
      </p:sp>
    </p:spTree>
    <p:extLst>
      <p:ext uri="{BB962C8B-B14F-4D97-AF65-F5344CB8AC3E}">
        <p14:creationId xmlns:p14="http://schemas.microsoft.com/office/powerpoint/2010/main" val="18563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7" name="Rectangle 16">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contenido 6">
            <a:extLst>
              <a:ext uri="{FF2B5EF4-FFF2-40B4-BE49-F238E27FC236}">
                <a16:creationId xmlns:a16="http://schemas.microsoft.com/office/drawing/2014/main" id="{3D9AC63A-3438-DBBC-DEA2-E4B0B9E5F4C8}"/>
              </a:ext>
            </a:extLst>
          </p:cNvPr>
          <p:cNvSpPr>
            <a:spLocks noGrp="1"/>
          </p:cNvSpPr>
          <p:nvPr>
            <p:ph idx="1"/>
          </p:nvPr>
        </p:nvSpPr>
        <p:spPr>
          <a:xfrm>
            <a:off x="1100736" y="679347"/>
            <a:ext cx="4709345" cy="5461251"/>
          </a:xfrm>
        </p:spPr>
        <p:txBody>
          <a:bodyPr anchor="ctr">
            <a:normAutofit/>
          </a:bodyPr>
          <a:lstStyle/>
          <a:p>
            <a:pPr marL="0" indent="0">
              <a:buNone/>
            </a:pPr>
            <a:r>
              <a:rPr lang="es-CL" sz="2600" b="1" dirty="0">
                <a:effectLst/>
                <a:latin typeface="Times New Roman" panose="02020603050405020304" pitchFamily="18" charset="0"/>
                <a:ea typeface="Times New Roman" panose="02020603050405020304" pitchFamily="18" charset="0"/>
                <a:cs typeface="Times New Roman" panose="02020603050405020304" pitchFamily="18" charset="0"/>
              </a:rPr>
              <a:t>5.- El despertar:</a:t>
            </a:r>
            <a:endParaRPr lang="es-CL"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s-CL" sz="2600" dirty="0"/>
              <a:t>Una vez que los lactantes han despertado, hay que dejar que se incorporen paulatinamente, para después vestirlos y sacarlos de inmediato de la cuna o bajarlo de los catres, para evitar riesgos de caídas.</a:t>
            </a:r>
          </a:p>
        </p:txBody>
      </p:sp>
      <p:pic>
        <p:nvPicPr>
          <p:cNvPr id="11" name="Imagen 10" descr="Interfaz de usuario gráfica, Calendario&#10;&#10;Descripción generada automáticamente">
            <a:extLst>
              <a:ext uri="{FF2B5EF4-FFF2-40B4-BE49-F238E27FC236}">
                <a16:creationId xmlns:a16="http://schemas.microsoft.com/office/drawing/2014/main" id="{12EB5171-880D-6541-9B2B-049DA6E3BD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09352" y="1047046"/>
            <a:ext cx="5503120" cy="4409374"/>
          </a:xfrm>
          <a:prstGeom prst="rect">
            <a:avLst/>
          </a:prstGeom>
        </p:spPr>
      </p:pic>
    </p:spTree>
    <p:extLst>
      <p:ext uri="{BB962C8B-B14F-4D97-AF65-F5344CB8AC3E}">
        <p14:creationId xmlns:p14="http://schemas.microsoft.com/office/powerpoint/2010/main" val="256905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2BFDB97-B0B6-1A35-16FC-FF92D301CC9C}"/>
              </a:ext>
            </a:extLst>
          </p:cNvPr>
          <p:cNvSpPr>
            <a:spLocks noGrp="1"/>
          </p:cNvSpPr>
          <p:nvPr>
            <p:ph idx="1"/>
          </p:nvPr>
        </p:nvSpPr>
        <p:spPr>
          <a:xfrm>
            <a:off x="1100736" y="2508105"/>
            <a:ext cx="4709345" cy="3632493"/>
          </a:xfrm>
        </p:spPr>
        <p:txBody>
          <a:bodyPr anchor="ctr">
            <a:normAutofit/>
          </a:bodyPr>
          <a:lstStyle/>
          <a:p>
            <a:pPr marL="0" indent="0">
              <a:buNone/>
            </a:pPr>
            <a:r>
              <a:rPr lang="es-CL" sz="2000" b="1">
                <a:effectLst/>
                <a:latin typeface="Times New Roman" panose="02020603050405020304" pitchFamily="18" charset="0"/>
                <a:ea typeface="Times New Roman" panose="02020603050405020304" pitchFamily="18" charset="0"/>
                <a:cs typeface="Times New Roman" panose="02020603050405020304" pitchFamily="18" charset="0"/>
              </a:rPr>
              <a:t>6.- Digestión adecuada</a:t>
            </a:r>
            <a:r>
              <a:rPr lang="es-CL" sz="2000">
                <a:effectLst/>
                <a:latin typeface="Times New Roman" panose="02020603050405020304" pitchFamily="18" charset="0"/>
                <a:ea typeface="Times New Roman" panose="02020603050405020304" pitchFamily="18" charset="0"/>
                <a:cs typeface="Times New Roman" panose="02020603050405020304" pitchFamily="18" charset="0"/>
              </a:rPr>
              <a:t>: Dormir con el estómago lleno o con el estómago vacío retrasa la conciliación del sueño. Lo más adecuado para que se realice la digestión y se inicie el periodo de descanso, es cenar 2 horas antes de irse a dormir.</a:t>
            </a:r>
            <a:endParaRPr lang="es-CL"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L" sz="2000"/>
          </a:p>
          <a:p>
            <a:pPr marL="0" indent="0">
              <a:buNone/>
            </a:pPr>
            <a:endParaRPr lang="es-CL" sz="2000"/>
          </a:p>
        </p:txBody>
      </p:sp>
      <p:pic>
        <p:nvPicPr>
          <p:cNvPr id="4" name="Imagen 3" descr="21 ideas de Niños comiendo animados | niños comiendo animados, niños,  rutina diaria de niños">
            <a:extLst>
              <a:ext uri="{FF2B5EF4-FFF2-40B4-BE49-F238E27FC236}">
                <a16:creationId xmlns:a16="http://schemas.microsoft.com/office/drawing/2014/main" id="{2A59A633-AF72-480B-8F84-F30C17D5C9A9}"/>
              </a:ext>
            </a:extLst>
          </p:cNvPr>
          <p:cNvPicPr>
            <a:picLocks noChangeAspect="1"/>
          </p:cNvPicPr>
          <p:nvPr/>
        </p:nvPicPr>
        <p:blipFill rotWithShape="1">
          <a:blip r:embed="rId2">
            <a:extLst>
              <a:ext uri="{28A0092B-C50C-407E-A947-70E740481C1C}">
                <a14:useLocalDpi xmlns:a14="http://schemas.microsoft.com/office/drawing/2010/main" val="0"/>
              </a:ext>
            </a:extLst>
          </a:blip>
          <a:srcRect t="18051" b="5521"/>
          <a:stretch/>
        </p:blipFill>
        <p:spPr bwMode="auto">
          <a:xfrm>
            <a:off x="6538366" y="1383738"/>
            <a:ext cx="4929098" cy="475687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24707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6" name="Rectangle 15">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A961CDAE-77FF-D633-2941-0068008264BE}"/>
              </a:ext>
            </a:extLst>
          </p:cNvPr>
          <p:cNvSpPr>
            <a:spLocks noGrp="1"/>
          </p:cNvSpPr>
          <p:nvPr>
            <p:ph type="title"/>
          </p:nvPr>
        </p:nvSpPr>
        <p:spPr>
          <a:xfrm>
            <a:off x="1099425" y="1238081"/>
            <a:ext cx="4709345" cy="962953"/>
          </a:xfrm>
        </p:spPr>
        <p:txBody>
          <a:bodyPr anchor="b">
            <a:normAutofit/>
          </a:bodyPr>
          <a:lstStyle/>
          <a:p>
            <a:br>
              <a:rPr lang="es-CL" sz="2900">
                <a:effectLst/>
                <a:latin typeface="Calibri" panose="020F0502020204030204" pitchFamily="34" charset="0"/>
                <a:ea typeface="Calibri" panose="020F0502020204030204" pitchFamily="34" charset="0"/>
                <a:cs typeface="Times New Roman" panose="02020603050405020304" pitchFamily="18" charset="0"/>
              </a:rPr>
            </a:br>
            <a:endParaRPr lang="es-CL" sz="2900"/>
          </a:p>
        </p:txBody>
      </p:sp>
      <p:sp>
        <p:nvSpPr>
          <p:cNvPr id="21" name="Rectangle 2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contenido 6">
            <a:extLst>
              <a:ext uri="{FF2B5EF4-FFF2-40B4-BE49-F238E27FC236}">
                <a16:creationId xmlns:a16="http://schemas.microsoft.com/office/drawing/2014/main" id="{4443E669-FA8B-74D0-EF5C-0DBB7C73A20B}"/>
              </a:ext>
            </a:extLst>
          </p:cNvPr>
          <p:cNvSpPr>
            <a:spLocks noGrp="1"/>
          </p:cNvSpPr>
          <p:nvPr>
            <p:ph idx="1"/>
          </p:nvPr>
        </p:nvSpPr>
        <p:spPr>
          <a:xfrm>
            <a:off x="1100736" y="679347"/>
            <a:ext cx="4709345" cy="5461252"/>
          </a:xfrm>
        </p:spPr>
        <p:txBody>
          <a:bodyPr anchor="ctr">
            <a:normAutofit/>
          </a:bodyPr>
          <a:lstStyle/>
          <a:p>
            <a:pPr marL="0" indent="0">
              <a:buNone/>
            </a:pPr>
            <a:r>
              <a:rPr lang="es-CL" sz="2600" b="1" dirty="0">
                <a:effectLst/>
                <a:latin typeface="Times New Roman" panose="02020603050405020304" pitchFamily="18" charset="0"/>
                <a:ea typeface="Times New Roman" panose="02020603050405020304" pitchFamily="18" charset="0"/>
                <a:cs typeface="Times New Roman" panose="02020603050405020304" pitchFamily="18" charset="0"/>
              </a:rPr>
              <a:t>7.- Evita estimulantes</a:t>
            </a:r>
            <a:r>
              <a:rPr lang="es-CL" sz="2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es-CL" sz="2600" dirty="0">
                <a:effectLst/>
                <a:latin typeface="Times New Roman" panose="02020603050405020304" pitchFamily="18" charset="0"/>
                <a:ea typeface="Times New Roman" panose="02020603050405020304" pitchFamily="18" charset="0"/>
                <a:cs typeface="Times New Roman" panose="02020603050405020304" pitchFamily="18" charset="0"/>
              </a:rPr>
              <a:t>El consumo de estimulantes como el azúcar producen una activación física y mental. Su uso mantiene al niño despejado y activo, reduciendo el período de descanso y provocando perjuicios.</a:t>
            </a:r>
            <a:endParaRPr lang="es-CL" sz="2600" dirty="0"/>
          </a:p>
        </p:txBody>
      </p:sp>
      <p:pic>
        <p:nvPicPr>
          <p:cNvPr id="8" name="Imagen 7" descr="Pegatina De Un Tazón De Azúcar De Dibujos Animados Ilustración del Vector -  Ilustración de divertido, alimento: 146097718">
            <a:extLst>
              <a:ext uri="{FF2B5EF4-FFF2-40B4-BE49-F238E27FC236}">
                <a16:creationId xmlns:a16="http://schemas.microsoft.com/office/drawing/2014/main" id="{A3D4C5F7-4A0D-548E-E411-9AE0B2CA3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31" r="21755" b="-1"/>
          <a:stretch/>
        </p:blipFill>
        <p:spPr bwMode="auto">
          <a:xfrm>
            <a:off x="6538366" y="1383738"/>
            <a:ext cx="4929098" cy="4756870"/>
          </a:xfrm>
          <a:prstGeom prst="rect">
            <a:avLst/>
          </a:prstGeom>
          <a:noFill/>
        </p:spPr>
      </p:pic>
    </p:spTree>
    <p:extLst>
      <p:ext uri="{BB962C8B-B14F-4D97-AF65-F5344CB8AC3E}">
        <p14:creationId xmlns:p14="http://schemas.microsoft.com/office/powerpoint/2010/main" val="14329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5" name="Rectangle 14">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5">
            <a:extLst>
              <a:ext uri="{FF2B5EF4-FFF2-40B4-BE49-F238E27FC236}">
                <a16:creationId xmlns:a16="http://schemas.microsoft.com/office/drawing/2014/main" id="{C9DB4006-499A-5222-A4A0-59AE566986A5}"/>
              </a:ext>
            </a:extLst>
          </p:cNvPr>
          <p:cNvSpPr>
            <a:spLocks noGrp="1"/>
          </p:cNvSpPr>
          <p:nvPr>
            <p:ph idx="1"/>
          </p:nvPr>
        </p:nvSpPr>
        <p:spPr>
          <a:xfrm>
            <a:off x="1100736" y="1828801"/>
            <a:ext cx="4709345" cy="4311798"/>
          </a:xfrm>
        </p:spPr>
        <p:txBody>
          <a:bodyPr anchor="ctr">
            <a:noAutofit/>
          </a:bodyPr>
          <a:lstStyle/>
          <a:p>
            <a:pPr marL="0" indent="0">
              <a:buNone/>
            </a:pPr>
            <a:r>
              <a:rPr lang="es-CL" sz="2600" b="1">
                <a:effectLst/>
                <a:latin typeface="Times New Roman" panose="02020603050405020304" pitchFamily="18" charset="0"/>
                <a:ea typeface="Times New Roman" panose="02020603050405020304" pitchFamily="18" charset="0"/>
                <a:cs typeface="Times New Roman" panose="02020603050405020304" pitchFamily="18" charset="0"/>
              </a:rPr>
              <a:t>8.- Colchón adecuado</a:t>
            </a:r>
            <a:r>
              <a:rPr lang="es-CL" sz="260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es-CL" sz="2000"/>
              <a:t>Las cunas, colchonetas o catres utilizados deben ser los que abastece y/o autoriza la institución. Deben encontrarse en buenas condiciones, y ubicarse alejados de las ventanas –por el riesgo de rotura V. 4 de vidrios– y también de los enchufes eléctricos. No deben contener en su interior elementos, como juguetes, móviles, sillas nido, etc. y deben estar en buenas condiciones de limpieza. En caso de que la cuna se encuentre en mal estado, se debe solicitar su reparación y/o reposición.</a:t>
            </a:r>
            <a:endParaRPr lang="es-CL" sz="2000" dirty="0"/>
          </a:p>
        </p:txBody>
      </p:sp>
      <p:pic>
        <p:nvPicPr>
          <p:cNvPr id="9" name="Imagen 8">
            <a:extLst>
              <a:ext uri="{FF2B5EF4-FFF2-40B4-BE49-F238E27FC236}">
                <a16:creationId xmlns:a16="http://schemas.microsoft.com/office/drawing/2014/main" id="{8A956EA9-28EF-CD97-6977-B328E9C9869D}"/>
              </a:ext>
            </a:extLst>
          </p:cNvPr>
          <p:cNvPicPr>
            <a:picLocks noChangeAspect="1"/>
          </p:cNvPicPr>
          <p:nvPr/>
        </p:nvPicPr>
        <p:blipFill>
          <a:blip r:embed="rId2"/>
          <a:stretch>
            <a:fillRect/>
          </a:stretch>
        </p:blipFill>
        <p:spPr>
          <a:xfrm>
            <a:off x="6069321" y="1286499"/>
            <a:ext cx="5516755" cy="4284366"/>
          </a:xfrm>
          <a:prstGeom prst="rect">
            <a:avLst/>
          </a:prstGeom>
        </p:spPr>
      </p:pic>
    </p:spTree>
    <p:extLst>
      <p:ext uri="{BB962C8B-B14F-4D97-AF65-F5344CB8AC3E}">
        <p14:creationId xmlns:p14="http://schemas.microsoft.com/office/powerpoint/2010/main" val="285780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C191376-C90D-7D6F-0414-EDA4DAC63913}"/>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000" b="1" kern="1200">
                <a:solidFill>
                  <a:schemeClr val="tx1"/>
                </a:solidFill>
                <a:effectLst/>
                <a:highlight>
                  <a:srgbClr val="FFFFFF"/>
                </a:highlight>
                <a:latin typeface="+mj-lt"/>
                <a:ea typeface="+mj-ea"/>
                <a:cs typeface="+mj-cs"/>
              </a:rPr>
              <a:t>¿Qué pasa si un niño no descansa las horas adecuadas para tener un buen descanso?</a:t>
            </a:r>
            <a:br>
              <a:rPr lang="en-US" sz="5000" kern="1200">
                <a:solidFill>
                  <a:schemeClr val="tx1"/>
                </a:solidFill>
                <a:effectLst/>
                <a:latin typeface="+mj-lt"/>
                <a:ea typeface="+mj-ea"/>
                <a:cs typeface="+mj-cs"/>
              </a:rPr>
            </a:br>
            <a:endParaRPr lang="en-US" sz="5000" kern="1200">
              <a:solidFill>
                <a:schemeClr val="tx1"/>
              </a:solidFill>
              <a:latin typeface="+mj-lt"/>
              <a:ea typeface="+mj-ea"/>
              <a:cs typeface="+mj-cs"/>
            </a:endParaRPr>
          </a:p>
        </p:txBody>
      </p:sp>
      <p:sp>
        <p:nvSpPr>
          <p:cNvPr id="3" name="Marcador de contenido 2">
            <a:extLst>
              <a:ext uri="{FF2B5EF4-FFF2-40B4-BE49-F238E27FC236}">
                <a16:creationId xmlns:a16="http://schemas.microsoft.com/office/drawing/2014/main" id="{5035DD64-1963-41CF-49AB-82743C45D518}"/>
              </a:ext>
            </a:extLst>
          </p:cNvPr>
          <p:cNvSpPr>
            <a:spLocks noGrp="1"/>
          </p:cNvSpPr>
          <p:nvPr>
            <p:ph idx="1"/>
          </p:nvPr>
        </p:nvSpPr>
        <p:spPr>
          <a:xfrm>
            <a:off x="1524000" y="5514052"/>
            <a:ext cx="9144000" cy="651910"/>
          </a:xfrm>
        </p:spPr>
        <p:txBody>
          <a:bodyPr vert="horz" lIns="91440" tIns="45720" rIns="91440" bIns="45720" rtlCol="0" anchor="ctr">
            <a:normAutofit/>
          </a:bodyPr>
          <a:lstStyle/>
          <a:p>
            <a:pPr marL="0" indent="0" algn="ctr">
              <a:buNone/>
            </a:pPr>
            <a:r>
              <a:rPr lang="en-US" sz="2400" kern="1200">
                <a:solidFill>
                  <a:schemeClr val="tx1"/>
                </a:solidFill>
                <a:latin typeface="+mn-lt"/>
                <a:ea typeface="+mn-ea"/>
                <a:cs typeface="+mn-cs"/>
                <a:hlinkClick r:id="rId2"/>
              </a:rPr>
              <a:t>https://www.youtube.com/watch?v=JMnMnCnK5Kk</a:t>
            </a:r>
            <a:r>
              <a:rPr lang="en-US" sz="2400" kern="1200">
                <a:solidFill>
                  <a:schemeClr val="tx1"/>
                </a:solidFill>
                <a:latin typeface="+mn-lt"/>
                <a:ea typeface="+mn-ea"/>
                <a:cs typeface="+mn-cs"/>
              </a:rPr>
              <a:t> </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01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7D1F5D0-1F9A-19CB-E922-698F7B194223}"/>
              </a:ext>
            </a:extLst>
          </p:cNvPr>
          <p:cNvSpPr>
            <a:spLocks noGrp="1"/>
          </p:cNvSpPr>
          <p:nvPr>
            <p:ph type="title"/>
          </p:nvPr>
        </p:nvSpPr>
        <p:spPr>
          <a:xfrm>
            <a:off x="686834" y="1153572"/>
            <a:ext cx="3200400" cy="4461163"/>
          </a:xfrm>
        </p:spPr>
        <p:txBody>
          <a:bodyPr>
            <a:normAutofit/>
          </a:bodyPr>
          <a:lstStyle/>
          <a:p>
            <a:r>
              <a:rPr lang="es-CL" sz="3400" b="1" i="0">
                <a:solidFill>
                  <a:srgbClr val="FFFFFF"/>
                </a:solidFill>
                <a:effectLst/>
                <a:latin typeface="Lora" panose="020F0502020204030204" pitchFamily="2" charset="0"/>
              </a:rPr>
              <a:t>¿Hasta qué edad es recomendable que duerman siesta?</a:t>
            </a:r>
            <a:br>
              <a:rPr lang="es-CL" sz="3400" b="1" i="0">
                <a:solidFill>
                  <a:srgbClr val="FFFFFF"/>
                </a:solidFill>
                <a:effectLst/>
                <a:latin typeface="Lora" panose="020F0502020204030204" pitchFamily="2" charset="0"/>
              </a:rPr>
            </a:br>
            <a:endParaRPr lang="es-CL" sz="3400">
              <a:solidFill>
                <a:srgbClr val="FFFFFF"/>
              </a:solidFill>
            </a:endParaRPr>
          </a:p>
        </p:txBody>
      </p:sp>
      <p:sp>
        <p:nvSpPr>
          <p:cNvPr id="37"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17799BE9-1062-275D-C6BB-16AB02FE69CE}"/>
              </a:ext>
            </a:extLst>
          </p:cNvPr>
          <p:cNvSpPr>
            <a:spLocks noGrp="1"/>
          </p:cNvSpPr>
          <p:nvPr>
            <p:ph idx="1"/>
          </p:nvPr>
        </p:nvSpPr>
        <p:spPr>
          <a:xfrm>
            <a:off x="4167272" y="591344"/>
            <a:ext cx="7186527" cy="5947568"/>
          </a:xfrm>
        </p:spPr>
        <p:txBody>
          <a:bodyPr anchor="ctr">
            <a:normAutofit/>
          </a:bodyPr>
          <a:lstStyle/>
          <a:p>
            <a:r>
              <a:rPr lang="es-CL" sz="2400" b="0" i="0" dirty="0">
                <a:effectLst/>
                <a:latin typeface="Lora" pitchFamily="2" charset="0"/>
              </a:rPr>
              <a:t>Después de los tres años, la mayoría de los niños va disminuyendo las horas de siesta hasta dejarla alrededor de los cinco años.</a:t>
            </a:r>
          </a:p>
          <a:p>
            <a:r>
              <a:rPr lang="es-CL" sz="2400" b="0" i="0" dirty="0">
                <a:effectLst/>
                <a:latin typeface="Lora" pitchFamily="2" charset="0"/>
              </a:rPr>
              <a:t>En general, antes de los tres años la mayoría de los niños necesita la siesta, después va a ser variable. Pero si el niño está mañoso, irritable y somnoliento durante la tarde, quiere decir que debe dormir y hay que darle la oportunidad de hacerlo. Sin embargo, se deben evitar siestas muy prolongadas o muchas en el día, ya que puede interferir con el sueño nocturno</a:t>
            </a:r>
          </a:p>
          <a:p>
            <a:r>
              <a:rPr lang="es-CL" sz="2400" b="0" i="0" dirty="0">
                <a:effectLst/>
                <a:latin typeface="Lora" pitchFamily="2" charset="0"/>
              </a:rPr>
              <a:t>Restringir la siesta no va a ayudar a que el niño duerma mejor de noche. Pero si la siesta es muy tarde, cercana a la hora de dormir, va a interferir con el inicio del sueño nocturno.</a:t>
            </a:r>
          </a:p>
          <a:p>
            <a:endParaRPr lang="es-CL" sz="2200" dirty="0"/>
          </a:p>
        </p:txBody>
      </p:sp>
    </p:spTree>
    <p:extLst>
      <p:ext uri="{BB962C8B-B14F-4D97-AF65-F5344CB8AC3E}">
        <p14:creationId xmlns:p14="http://schemas.microsoft.com/office/powerpoint/2010/main" val="428736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AC22EAB-6A23-71A4-E203-0AC9D97E113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Relajación </a:t>
            </a:r>
          </a:p>
        </p:txBody>
      </p:sp>
      <p:sp>
        <p:nvSpPr>
          <p:cNvPr id="3" name="Marcador de contenido 2">
            <a:extLst>
              <a:ext uri="{FF2B5EF4-FFF2-40B4-BE49-F238E27FC236}">
                <a16:creationId xmlns:a16="http://schemas.microsoft.com/office/drawing/2014/main" id="{26506566-E576-836C-A0A3-7BDFB630438F}"/>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2400" kern="1200">
                <a:solidFill>
                  <a:schemeClr val="tx1"/>
                </a:solidFill>
                <a:latin typeface="+mn-lt"/>
                <a:ea typeface="+mn-ea"/>
                <a:cs typeface="+mn-cs"/>
                <a:hlinkClick r:id="rId2"/>
              </a:rPr>
              <a:t>https://www.youtube.com/watch?v=Ea6ykVh7Y7U</a:t>
            </a:r>
            <a:r>
              <a:rPr lang="en-US" sz="2400" kern="1200">
                <a:solidFill>
                  <a:schemeClr val="tx1"/>
                </a:solidFill>
                <a:latin typeface="+mn-lt"/>
                <a:ea typeface="+mn-ea"/>
                <a:cs typeface="+mn-cs"/>
              </a:rPr>
              <a:t> </a:t>
            </a:r>
          </a:p>
        </p:txBody>
      </p:sp>
    </p:spTree>
    <p:extLst>
      <p:ext uri="{BB962C8B-B14F-4D97-AF65-F5344CB8AC3E}">
        <p14:creationId xmlns:p14="http://schemas.microsoft.com/office/powerpoint/2010/main" val="25353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855B7-B97A-3B2B-59EE-A789790BEBC7}"/>
              </a:ext>
            </a:extLst>
          </p:cNvPr>
          <p:cNvSpPr>
            <a:spLocks noGrp="1"/>
          </p:cNvSpPr>
          <p:nvPr>
            <p:ph type="title"/>
          </p:nvPr>
        </p:nvSpPr>
        <p:spPr/>
        <p:txBody>
          <a:bodyPr/>
          <a:lstStyle/>
          <a:p>
            <a:r>
              <a:rPr lang="es-MX" dirty="0"/>
              <a:t>ACTIVIDAD CON NOTA ACUMULATIVA</a:t>
            </a:r>
            <a:endParaRPr lang="es-CL" dirty="0"/>
          </a:p>
        </p:txBody>
      </p:sp>
      <p:sp>
        <p:nvSpPr>
          <p:cNvPr id="3" name="Marcador de contenido 2">
            <a:extLst>
              <a:ext uri="{FF2B5EF4-FFF2-40B4-BE49-F238E27FC236}">
                <a16:creationId xmlns:a16="http://schemas.microsoft.com/office/drawing/2014/main" id="{125469A9-1887-2825-5C73-4104A21D1B1B}"/>
              </a:ext>
            </a:extLst>
          </p:cNvPr>
          <p:cNvSpPr>
            <a:spLocks noGrp="1"/>
          </p:cNvSpPr>
          <p:nvPr>
            <p:ph idx="1"/>
          </p:nvPr>
        </p:nvSpPr>
        <p:spPr>
          <a:xfrm>
            <a:off x="838200" y="1499016"/>
            <a:ext cx="10515600" cy="4677947"/>
          </a:xfrm>
        </p:spPr>
        <p:txBody>
          <a:bodyPr>
            <a:normAutofit/>
          </a:bodyPr>
          <a:lstStyle/>
          <a:p>
            <a:pPr marL="0" indent="0">
              <a:buNone/>
            </a:pPr>
            <a:r>
              <a:rPr lang="es-CL" sz="2000" dirty="0">
                <a:solidFill>
                  <a:srgbClr val="000000"/>
                </a:solidFill>
              </a:rPr>
              <a:t>1. </a:t>
            </a:r>
            <a:r>
              <a:rPr lang="es-CL" sz="2000" i="0" u="none" strike="noStrike" baseline="0" dirty="0">
                <a:solidFill>
                  <a:srgbClr val="000000"/>
                </a:solidFill>
              </a:rPr>
              <a:t> Define qué son las Técnica de Relajación. </a:t>
            </a:r>
            <a:endParaRPr lang="es-MX" sz="2000" i="0" u="none" strike="noStrike" baseline="0" dirty="0">
              <a:solidFill>
                <a:srgbClr val="000000"/>
              </a:solidFill>
            </a:endParaRPr>
          </a:p>
          <a:p>
            <a:pPr algn="l"/>
            <a:endParaRPr lang="es-CL" sz="2000" i="0" u="none" strike="noStrike" baseline="0" dirty="0">
              <a:solidFill>
                <a:srgbClr val="000000"/>
              </a:solidFill>
            </a:endParaRPr>
          </a:p>
          <a:p>
            <a:pPr marL="0" indent="0">
              <a:buNone/>
            </a:pPr>
            <a:r>
              <a:rPr lang="es-CL" sz="2000" dirty="0">
                <a:solidFill>
                  <a:srgbClr val="000000"/>
                </a:solidFill>
              </a:rPr>
              <a:t>2. </a:t>
            </a:r>
            <a:r>
              <a:rPr lang="es-CL" sz="2000" i="0" u="none" strike="noStrike" baseline="0" dirty="0">
                <a:solidFill>
                  <a:srgbClr val="000000"/>
                </a:solidFill>
              </a:rPr>
              <a:t>Investiga, nombra y describe 3 Técnicas de Relajación que se utilicen en niños menores de 6 años, recurso que facilitan la relajación, el descanso y el sueño reparador del párvulo. </a:t>
            </a:r>
          </a:p>
          <a:p>
            <a:pPr marL="0" indent="0">
              <a:buNone/>
            </a:pPr>
            <a:r>
              <a:rPr lang="es-CL" sz="2000" i="1" u="none" strike="noStrike" baseline="0" dirty="0">
                <a:solidFill>
                  <a:srgbClr val="000000"/>
                </a:solidFill>
              </a:rPr>
              <a:t>Las 3 técnicas que selecciones deberás presentarlas en clases a tus compañeras, fecha de presentación lunes 22, miércoles 24 y jueves 25 de abril </a:t>
            </a:r>
          </a:p>
          <a:p>
            <a:pPr algn="l"/>
            <a:endParaRPr lang="es-CL" sz="2000" i="0" u="none" strike="noStrike" baseline="0" dirty="0">
              <a:solidFill>
                <a:srgbClr val="000000"/>
              </a:solidFill>
            </a:endParaRPr>
          </a:p>
          <a:p>
            <a:pPr marL="0" indent="0">
              <a:buNone/>
            </a:pPr>
            <a:r>
              <a:rPr lang="es-CL" sz="2000" i="0" u="none" strike="noStrike" baseline="0" dirty="0">
                <a:solidFill>
                  <a:srgbClr val="000000"/>
                </a:solidFill>
              </a:rPr>
              <a:t>3.- Confecciona un muñeco o muñeca de género o paño </a:t>
            </a:r>
            <a:r>
              <a:rPr lang="es-CL" sz="2000" i="0" u="none" strike="noStrike" baseline="0" dirty="0" err="1">
                <a:solidFill>
                  <a:srgbClr val="000000"/>
                </a:solidFill>
              </a:rPr>
              <a:t>lenci</a:t>
            </a:r>
            <a:r>
              <a:rPr lang="es-CL" sz="2000" i="0" u="none" strike="noStrike" baseline="0" dirty="0">
                <a:solidFill>
                  <a:srgbClr val="000000"/>
                </a:solidFill>
              </a:rPr>
              <a:t>, debe medir entre 30 y 40 cm de largo, que permitan la manipulación segura de un niño/a, debe ser creación propia y que respete la diversidad y los criterios generales referidos a género. Rellenar con géneros picados o algodón sintético. </a:t>
            </a:r>
            <a:r>
              <a:rPr lang="es-CL" sz="2000" i="1" u="none" strike="noStrike" baseline="0" dirty="0">
                <a:solidFill>
                  <a:srgbClr val="000000"/>
                </a:solidFill>
              </a:rPr>
              <a:t>El muñeco/a que confecciones deberás presentarlo en clases al resto de tus compañeras </a:t>
            </a:r>
            <a:r>
              <a:rPr lang="es-CL" sz="2000" b="1" i="1" u="none" strike="noStrike" baseline="0" dirty="0">
                <a:solidFill>
                  <a:srgbClr val="000000"/>
                </a:solidFill>
              </a:rPr>
              <a:t>(actividad del módulo Material didáctico martes 23 de abril)</a:t>
            </a:r>
            <a:endParaRPr lang="es-CL" sz="2000" b="1" dirty="0"/>
          </a:p>
        </p:txBody>
      </p:sp>
    </p:spTree>
    <p:extLst>
      <p:ext uri="{BB962C8B-B14F-4D97-AF65-F5344CB8AC3E}">
        <p14:creationId xmlns:p14="http://schemas.microsoft.com/office/powerpoint/2010/main" val="80547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F7579-17DE-4D10-28CC-86F60C452959}"/>
              </a:ext>
            </a:extLst>
          </p:cNvPr>
          <p:cNvSpPr>
            <a:spLocks noGrp="1"/>
          </p:cNvSpPr>
          <p:nvPr>
            <p:ph type="title"/>
          </p:nvPr>
        </p:nvSpPr>
        <p:spPr/>
        <p:txBody>
          <a:bodyPr/>
          <a:lstStyle/>
          <a:p>
            <a:r>
              <a:rPr lang="es-MX" dirty="0"/>
              <a:t>Pauta de evaluación trabajo escrito</a:t>
            </a:r>
            <a:endParaRPr lang="es-CL" dirty="0"/>
          </a:p>
        </p:txBody>
      </p:sp>
      <p:sp>
        <p:nvSpPr>
          <p:cNvPr id="3" name="Marcador de contenido 2">
            <a:extLst>
              <a:ext uri="{FF2B5EF4-FFF2-40B4-BE49-F238E27FC236}">
                <a16:creationId xmlns:a16="http://schemas.microsoft.com/office/drawing/2014/main" id="{AF776AA3-5C49-4324-455F-25C4EF90526D}"/>
              </a:ext>
            </a:extLst>
          </p:cNvPr>
          <p:cNvSpPr>
            <a:spLocks noGrp="1"/>
          </p:cNvSpPr>
          <p:nvPr>
            <p:ph idx="1"/>
          </p:nvPr>
        </p:nvSpPr>
        <p:spPr/>
        <p:txBody>
          <a:bodyPr/>
          <a:lstStyle/>
          <a:p>
            <a:pPr marL="514350" indent="-514350">
              <a:buFont typeface="+mj-lt"/>
              <a:buAutoNum type="arabicPeriod"/>
            </a:pPr>
            <a:r>
              <a:rPr lang="es-MX" dirty="0"/>
              <a:t>Cumple con la fecha de entrega</a:t>
            </a:r>
          </a:p>
          <a:p>
            <a:pPr marL="514350" indent="-514350">
              <a:buFont typeface="+mj-lt"/>
              <a:buAutoNum type="arabicPeriod"/>
            </a:pPr>
            <a:r>
              <a:rPr lang="es-MX" dirty="0"/>
              <a:t>Trabajo limpio y ordenado</a:t>
            </a:r>
          </a:p>
          <a:p>
            <a:pPr marL="514350" indent="-514350">
              <a:buFont typeface="+mj-lt"/>
              <a:buAutoNum type="arabicPeriod"/>
            </a:pPr>
            <a:r>
              <a:rPr lang="es-MX" dirty="0"/>
              <a:t>Realizado en máximo de 3 planas, incluida la portada</a:t>
            </a:r>
          </a:p>
          <a:p>
            <a:pPr marL="514350" indent="-514350">
              <a:buFont typeface="+mj-lt"/>
              <a:buAutoNum type="arabicPeriod"/>
            </a:pPr>
            <a:r>
              <a:rPr lang="es-MX" dirty="0"/>
              <a:t>Letra </a:t>
            </a:r>
            <a:r>
              <a:rPr lang="es-MX" dirty="0" err="1"/>
              <a:t>calibri</a:t>
            </a:r>
            <a:r>
              <a:rPr lang="es-MX" dirty="0"/>
              <a:t> número 12</a:t>
            </a:r>
          </a:p>
          <a:p>
            <a:pPr marL="514350" indent="-514350">
              <a:buFont typeface="+mj-lt"/>
              <a:buAutoNum type="arabicPeriod"/>
            </a:pPr>
            <a:r>
              <a:rPr lang="es-MX" dirty="0"/>
              <a:t>Portada: Título tamaño 16 (colorido), debe incluir además nombre, curso, módulo, especialidad, fecha</a:t>
            </a:r>
          </a:p>
          <a:p>
            <a:pPr marL="514350" indent="-514350">
              <a:buFont typeface="+mj-lt"/>
              <a:buAutoNum type="arabicPeriod"/>
            </a:pPr>
            <a:r>
              <a:rPr lang="es-MX" dirty="0"/>
              <a:t>Trabajo debe incluir: definición de técnicas de relajación y 3 técnicas DIFERENTES que se usen en niños y niñas menores de 6 años, deben estar bien definidas y detalladas.</a:t>
            </a:r>
          </a:p>
          <a:p>
            <a:pPr marL="514350" indent="-514350">
              <a:buFont typeface="+mj-lt"/>
              <a:buAutoNum type="arabicPeriod"/>
            </a:pPr>
            <a:endParaRPr lang="es-MX" dirty="0"/>
          </a:p>
          <a:p>
            <a:pPr marL="514350" indent="-514350">
              <a:buFont typeface="+mj-lt"/>
              <a:buAutoNum type="arabicPeriod"/>
            </a:pPr>
            <a:endParaRPr lang="es-MX" dirty="0"/>
          </a:p>
          <a:p>
            <a:pPr marL="514350" indent="-514350">
              <a:buFont typeface="+mj-lt"/>
              <a:buAutoNum type="arabicPeriod"/>
            </a:pPr>
            <a:endParaRPr lang="es-CL" dirty="0"/>
          </a:p>
        </p:txBody>
      </p:sp>
    </p:spTree>
    <p:extLst>
      <p:ext uri="{BB962C8B-B14F-4D97-AF65-F5344CB8AC3E}">
        <p14:creationId xmlns:p14="http://schemas.microsoft.com/office/powerpoint/2010/main" val="1108341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3D2850-7F72-853D-DF38-46FA197CE0CC}"/>
              </a:ext>
            </a:extLst>
          </p:cNvPr>
          <p:cNvSpPr>
            <a:spLocks noGrp="1"/>
          </p:cNvSpPr>
          <p:nvPr>
            <p:ph type="title"/>
          </p:nvPr>
        </p:nvSpPr>
        <p:spPr/>
        <p:txBody>
          <a:bodyPr/>
          <a:lstStyle/>
          <a:p>
            <a:r>
              <a:rPr lang="es-MX" dirty="0"/>
              <a:t>Pauta de evaluación trabajo oral</a:t>
            </a:r>
            <a:endParaRPr lang="es-CL" dirty="0"/>
          </a:p>
        </p:txBody>
      </p:sp>
      <p:sp>
        <p:nvSpPr>
          <p:cNvPr id="3" name="Marcador de contenido 2">
            <a:extLst>
              <a:ext uri="{FF2B5EF4-FFF2-40B4-BE49-F238E27FC236}">
                <a16:creationId xmlns:a16="http://schemas.microsoft.com/office/drawing/2014/main" id="{D6ACE897-8DB8-3A1F-FFF7-4D4DA0870B7C}"/>
              </a:ext>
            </a:extLst>
          </p:cNvPr>
          <p:cNvSpPr>
            <a:spLocks noGrp="1"/>
          </p:cNvSpPr>
          <p:nvPr>
            <p:ph idx="1"/>
          </p:nvPr>
        </p:nvSpPr>
        <p:spPr/>
        <p:txBody>
          <a:bodyPr>
            <a:normAutofit lnSpcReduction="10000"/>
          </a:bodyPr>
          <a:lstStyle/>
          <a:p>
            <a:pPr marL="514350" indent="-514350">
              <a:buFont typeface="+mj-lt"/>
              <a:buAutoNum type="arabicPeriod"/>
            </a:pPr>
            <a:r>
              <a:rPr lang="es-MX" dirty="0"/>
              <a:t>Presentación personal</a:t>
            </a:r>
          </a:p>
          <a:p>
            <a:pPr marL="514350" indent="-514350">
              <a:buFont typeface="+mj-lt"/>
              <a:buAutoNum type="arabicPeriod"/>
            </a:pPr>
            <a:r>
              <a:rPr lang="es-MX" dirty="0"/>
              <a:t>Uso del delantal</a:t>
            </a:r>
          </a:p>
          <a:p>
            <a:pPr marL="514350" indent="-514350">
              <a:buFont typeface="+mj-lt"/>
              <a:buAutoNum type="arabicPeriod"/>
            </a:pPr>
            <a:r>
              <a:rPr lang="es-MX" dirty="0"/>
              <a:t>Postura corporal adecuada</a:t>
            </a:r>
          </a:p>
          <a:p>
            <a:pPr marL="514350" indent="-514350">
              <a:buFont typeface="+mj-lt"/>
              <a:buAutoNum type="arabicPeriod"/>
            </a:pPr>
            <a:r>
              <a:rPr lang="es-MX" dirty="0"/>
              <a:t>Voz clara y fuerte</a:t>
            </a:r>
          </a:p>
          <a:p>
            <a:pPr marL="514350" indent="-514350">
              <a:buFont typeface="+mj-lt"/>
              <a:buAutoNum type="arabicPeriod"/>
            </a:pPr>
            <a:r>
              <a:rPr lang="es-MX" dirty="0"/>
              <a:t>Manejo de la información SIN LEER</a:t>
            </a:r>
          </a:p>
          <a:p>
            <a:pPr marL="514350" indent="-514350">
              <a:buFont typeface="+mj-lt"/>
              <a:buAutoNum type="arabicPeriod"/>
            </a:pPr>
            <a:r>
              <a:rPr lang="es-MX" dirty="0"/>
              <a:t>Explicación clara</a:t>
            </a:r>
          </a:p>
          <a:p>
            <a:pPr marL="514350" indent="-514350">
              <a:buFont typeface="+mj-lt"/>
              <a:buAutoNum type="arabicPeriod"/>
            </a:pPr>
            <a:r>
              <a:rPr lang="es-MX" dirty="0"/>
              <a:t>Responde preguntas</a:t>
            </a:r>
          </a:p>
          <a:p>
            <a:pPr marL="514350" indent="-514350">
              <a:buFont typeface="+mj-lt"/>
              <a:buAutoNum type="arabicPeriod"/>
            </a:pPr>
            <a:r>
              <a:rPr lang="es-MX" dirty="0"/>
              <a:t>Diversificación de las técnicas (explicadas con detalle y </a:t>
            </a:r>
            <a:r>
              <a:rPr lang="es-MX"/>
              <a:t>apoyo audiovisual)</a:t>
            </a:r>
            <a:endParaRPr lang="es-CL" dirty="0"/>
          </a:p>
        </p:txBody>
      </p:sp>
    </p:spTree>
    <p:extLst>
      <p:ext uri="{BB962C8B-B14F-4D97-AF65-F5344CB8AC3E}">
        <p14:creationId xmlns:p14="http://schemas.microsoft.com/office/powerpoint/2010/main" val="28084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descr="Bebé acostado en una cama&#10;&#10;Descripción generada automáticamente">
            <a:extLst>
              <a:ext uri="{FF2B5EF4-FFF2-40B4-BE49-F238E27FC236}">
                <a16:creationId xmlns:a16="http://schemas.microsoft.com/office/drawing/2014/main" id="{52C4AFCE-0932-2507-27EA-9C91EB3977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18" r="3165" b="-1"/>
          <a:stretch/>
        </p:blipFill>
        <p:spPr>
          <a:xfrm>
            <a:off x="-3047" y="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ítulo 3">
            <a:extLst>
              <a:ext uri="{FF2B5EF4-FFF2-40B4-BE49-F238E27FC236}">
                <a16:creationId xmlns:a16="http://schemas.microsoft.com/office/drawing/2014/main" id="{9DF845EC-21A8-B2CA-F0B4-873E0237A3AC}"/>
              </a:ext>
            </a:extLst>
          </p:cNvPr>
          <p:cNvSpPr>
            <a:spLocks noGrp="1"/>
          </p:cNvSpPr>
          <p:nvPr>
            <p:ph type="title"/>
          </p:nvPr>
        </p:nvSpPr>
        <p:spPr>
          <a:xfrm>
            <a:off x="8629438" y="1278186"/>
            <a:ext cx="2080409" cy="949956"/>
          </a:xfrm>
        </p:spPr>
        <p:txBody>
          <a:bodyPr>
            <a:normAutofit/>
          </a:bodyPr>
          <a:lstStyle/>
          <a:p>
            <a:r>
              <a:rPr lang="es-MX" sz="4000" dirty="0"/>
              <a:t>Objetivo</a:t>
            </a:r>
            <a:endParaRPr lang="es-CL" sz="4000" dirty="0"/>
          </a:p>
        </p:txBody>
      </p:sp>
      <p:sp>
        <p:nvSpPr>
          <p:cNvPr id="9" name="Marcador de contenido 8">
            <a:extLst>
              <a:ext uri="{FF2B5EF4-FFF2-40B4-BE49-F238E27FC236}">
                <a16:creationId xmlns:a16="http://schemas.microsoft.com/office/drawing/2014/main" id="{BC2016C1-2813-201B-042F-1242AED9B1C9}"/>
              </a:ext>
            </a:extLst>
          </p:cNvPr>
          <p:cNvSpPr>
            <a:spLocks noGrp="1"/>
          </p:cNvSpPr>
          <p:nvPr>
            <p:ph idx="1"/>
          </p:nvPr>
        </p:nvSpPr>
        <p:spPr>
          <a:xfrm>
            <a:off x="7514559" y="2228142"/>
            <a:ext cx="4657341" cy="4187648"/>
          </a:xfrm>
        </p:spPr>
        <p:txBody>
          <a:bodyPr>
            <a:normAutofit fontScale="92500"/>
          </a:bodyPr>
          <a:lstStyle/>
          <a:p>
            <a:endParaRPr lang="es-CL" sz="2000" b="0" i="0" u="none" strike="noStrike" baseline="0" dirty="0">
              <a:latin typeface="Arial" panose="020B0604020202020204" pitchFamily="34" charset="0"/>
            </a:endParaRPr>
          </a:p>
          <a:p>
            <a:pPr marL="0" indent="0">
              <a:buNone/>
            </a:pPr>
            <a:r>
              <a:rPr lang="es-CL" b="1" i="0" u="none" strike="noStrike" baseline="0" dirty="0">
                <a:latin typeface="Arial" panose="020B0604020202020204" pitchFamily="34" charset="0"/>
              </a:rPr>
              <a:t>Prepara los espacios y los recursos necesarios para implementar los momentos de recreación de las niñas y los niños, de acuerdo a su etapa de desarrollo, promoviendo el autocuidado y la autonomía en un marco de seguridad y prevención de riesgos. </a:t>
            </a:r>
            <a:endParaRPr lang="es-CL" b="1" dirty="0"/>
          </a:p>
        </p:txBody>
      </p:sp>
    </p:spTree>
    <p:extLst>
      <p:ext uri="{BB962C8B-B14F-4D97-AF65-F5344CB8AC3E}">
        <p14:creationId xmlns:p14="http://schemas.microsoft.com/office/powerpoint/2010/main" val="28518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D768B77-8742-43A0-AF16-6AC4D378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17490" cy="5486399"/>
          </a:xfrm>
          <a:prstGeom prst="rect">
            <a:avLst/>
          </a:prstGeom>
          <a:ln>
            <a:noFill/>
          </a:ln>
          <a:effectLst>
            <a:outerShdw blurRad="393700" dist="127000" dir="5400000" sx="95000" sy="95000" algn="t"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0AA175D-CBB7-641E-2A3D-1B14994E97F0}"/>
              </a:ext>
            </a:extLst>
          </p:cNvPr>
          <p:cNvSpPr>
            <a:spLocks noGrp="1"/>
          </p:cNvSpPr>
          <p:nvPr>
            <p:ph type="title"/>
          </p:nvPr>
        </p:nvSpPr>
        <p:spPr>
          <a:xfrm>
            <a:off x="758952" y="813574"/>
            <a:ext cx="3221377" cy="3859252"/>
          </a:xfrm>
        </p:spPr>
        <p:txBody>
          <a:bodyPr vert="horz" lIns="91440" tIns="45720" rIns="91440" bIns="45720" rtlCol="0" anchor="t">
            <a:normAutofit/>
          </a:bodyPr>
          <a:lstStyle/>
          <a:p>
            <a:r>
              <a:rPr lang="en-US" sz="3700" b="1">
                <a:effectLst/>
              </a:rPr>
              <a:t>LA IMPORTANCIA DE FOMENTAR UN BUEN DESCANSO EN LOS PÁRVULOS</a:t>
            </a:r>
            <a:endParaRPr lang="en-US" sz="3700"/>
          </a:p>
        </p:txBody>
      </p:sp>
      <p:pic>
        <p:nvPicPr>
          <p:cNvPr id="4" name="Marcador de contenido 3" descr="¿Cuántas horas tiene que dormir un niño? Trucos para que tu peque tenga dulces sueños">
            <a:hlinkClick r:id="rId2" tooltip="&quot;¿Cuántas horas tiene que dormir un niño? Trucos para que tu peque tenga dulces sueños&quot;"/>
            <a:extLst>
              <a:ext uri="{FF2B5EF4-FFF2-40B4-BE49-F238E27FC236}">
                <a16:creationId xmlns:a16="http://schemas.microsoft.com/office/drawing/2014/main" id="{561003E2-B3D8-3B2C-8AF4-078F935B493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075" r="383" b="-1"/>
          <a:stretch/>
        </p:blipFill>
        <p:spPr bwMode="auto">
          <a:xfrm rot="16200000" flipV="1">
            <a:off x="4975745" y="-358254"/>
            <a:ext cx="6858000" cy="7574510"/>
          </a:xfrm>
          <a:prstGeom prst="rect">
            <a:avLst/>
          </a:prstGeom>
          <a:noFill/>
          <a:effectLst>
            <a:outerShdw blurRad="254000" dist="190500" dir="5580000" sx="90000" sy="90000" algn="ctr" rotWithShape="0">
              <a:srgbClr val="000000">
                <a:alpha val="25000"/>
              </a:srgbClr>
            </a:outerShdw>
          </a:effectLst>
        </p:spPr>
      </p:pic>
    </p:spTree>
    <p:extLst>
      <p:ext uri="{BB962C8B-B14F-4D97-AF65-F5344CB8AC3E}">
        <p14:creationId xmlns:p14="http://schemas.microsoft.com/office/powerpoint/2010/main" val="405414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99B514-6248-5283-1EF0-A10410059B63}"/>
              </a:ext>
            </a:extLst>
          </p:cNvPr>
          <p:cNvSpPr>
            <a:spLocks noGrp="1"/>
          </p:cNvSpPr>
          <p:nvPr>
            <p:ph idx="1"/>
          </p:nvPr>
        </p:nvSpPr>
        <p:spPr>
          <a:xfrm>
            <a:off x="838200" y="524656"/>
            <a:ext cx="10515600" cy="5652307"/>
          </a:xfrm>
        </p:spPr>
        <p:txBody>
          <a:bodyPr>
            <a:normAutofit/>
          </a:bodyPr>
          <a:lstStyle/>
          <a:p>
            <a:pPr marL="0" indent="0">
              <a:buNone/>
            </a:pPr>
            <a:r>
              <a:rPr lang="es-CL" sz="3600" dirty="0">
                <a:effectLst/>
                <a:latin typeface="Times New Roman" panose="02020603050405020304" pitchFamily="18" charset="0"/>
                <a:ea typeface="Calibri" panose="020F0502020204030204" pitchFamily="34" charset="0"/>
              </a:rPr>
              <a:t>Mantener un buen descanso es una necesidad básica del organismo en cualquier edad. No obstante, es cierto que los niños necesitan más horas de sueño, ya que es la base de su desarrollo tanto a nivel físico como psicológico. </a:t>
            </a:r>
          </a:p>
          <a:p>
            <a:pPr marL="0" indent="0">
              <a:buNone/>
            </a:pPr>
            <a:r>
              <a:rPr lang="es-CL" sz="3600" dirty="0">
                <a:effectLst/>
                <a:latin typeface="Times New Roman" panose="02020603050405020304" pitchFamily="18" charset="0"/>
                <a:ea typeface="Calibri" panose="020F0502020204030204" pitchFamily="34" charset="0"/>
              </a:rPr>
              <a:t>De hecho, se ha demostrado científicamente la relación entre sueño y crecimiento. </a:t>
            </a:r>
          </a:p>
          <a:p>
            <a:pPr marL="0" indent="0">
              <a:buNone/>
            </a:pPr>
            <a:r>
              <a:rPr lang="es-CL" sz="3600" dirty="0">
                <a:effectLst/>
                <a:latin typeface="Times New Roman" panose="02020603050405020304" pitchFamily="18" charset="0"/>
                <a:ea typeface="Calibri" panose="020F0502020204030204" pitchFamily="34" charset="0"/>
              </a:rPr>
              <a:t>La clave está en la somatotropina, una hormona encargada del desarrollo de los tejidos y que se libera especialmente durante las horas de descanso</a:t>
            </a:r>
            <a:endParaRPr lang="es-CL" sz="3600" dirty="0"/>
          </a:p>
        </p:txBody>
      </p:sp>
    </p:spTree>
    <p:extLst>
      <p:ext uri="{BB962C8B-B14F-4D97-AF65-F5344CB8AC3E}">
        <p14:creationId xmlns:p14="http://schemas.microsoft.com/office/powerpoint/2010/main" val="365116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ántas horas deben dormir los niños por edades para estar descansados">
            <a:extLst>
              <a:ext uri="{FF2B5EF4-FFF2-40B4-BE49-F238E27FC236}">
                <a16:creationId xmlns:a16="http://schemas.microsoft.com/office/drawing/2014/main" id="{AB0225AB-FA9B-0A21-4201-C0B59CC4C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BB0A63-2BC6-D637-4C10-3B3CFA629D98}"/>
              </a:ext>
            </a:extLst>
          </p:cNvPr>
          <p:cNvSpPr>
            <a:spLocks noGrp="1"/>
          </p:cNvSpPr>
          <p:nvPr>
            <p:ph type="title"/>
          </p:nvPr>
        </p:nvSpPr>
        <p:spPr>
          <a:xfrm>
            <a:off x="949373" y="1627367"/>
            <a:ext cx="6395657" cy="785454"/>
          </a:xfrm>
        </p:spPr>
        <p:txBody>
          <a:bodyPr anchor="b">
            <a:normAutofit fontScale="90000"/>
          </a:bodyPr>
          <a:lstStyle/>
          <a:p>
            <a:r>
              <a:rPr lang="es-CL" sz="3600" b="1" dirty="0">
                <a:effectLst/>
                <a:latin typeface="Times New Roman" panose="02020603050405020304" pitchFamily="18" charset="0"/>
                <a:ea typeface="Calibri" panose="020F0502020204030204" pitchFamily="34" charset="0"/>
                <a:cs typeface="Times New Roman" panose="02020603050405020304" pitchFamily="18" charset="0"/>
              </a:rPr>
              <a:t>CARACTERISTICAS DE UN BUEN DESCANSO</a:t>
            </a:r>
            <a:br>
              <a:rPr lang="es-CL" sz="2100" dirty="0">
                <a:effectLst/>
                <a:latin typeface="Calibri" panose="020F0502020204030204" pitchFamily="34" charset="0"/>
                <a:ea typeface="Calibri" panose="020F0502020204030204" pitchFamily="34" charset="0"/>
                <a:cs typeface="Times New Roman" panose="02020603050405020304" pitchFamily="18" charset="0"/>
              </a:rPr>
            </a:br>
            <a:endParaRPr lang="es-CL" sz="2100" dirty="0"/>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90AADF2-12BE-C5C0-AC9C-68FD29EB2A34}"/>
              </a:ext>
            </a:extLst>
          </p:cNvPr>
          <p:cNvSpPr>
            <a:spLocks noGrp="1"/>
          </p:cNvSpPr>
          <p:nvPr>
            <p:ph idx="1"/>
          </p:nvPr>
        </p:nvSpPr>
        <p:spPr>
          <a:xfrm>
            <a:off x="949373" y="2399602"/>
            <a:ext cx="5713624" cy="3632493"/>
          </a:xfrm>
        </p:spPr>
        <p:txBody>
          <a:bodyPr anchor="ctr">
            <a:normAutofit/>
          </a:bodyPr>
          <a:lstStyle/>
          <a:p>
            <a:pPr marL="0" indent="0">
              <a:buNone/>
            </a:pPr>
            <a:r>
              <a:rPr lang="es-CL" sz="2500" b="1" dirty="0">
                <a:effectLst/>
                <a:latin typeface="Times New Roman" panose="02020603050405020304" pitchFamily="18" charset="0"/>
                <a:ea typeface="Times New Roman" panose="02020603050405020304" pitchFamily="18" charset="0"/>
                <a:cs typeface="Times New Roman" panose="02020603050405020304" pitchFamily="18" charset="0"/>
              </a:rPr>
              <a:t>1.- Crear una rutina:</a:t>
            </a:r>
            <a:r>
              <a:rPr lang="es-CL" sz="2500" dirty="0">
                <a:effectLst/>
                <a:latin typeface="Times New Roman" panose="02020603050405020304" pitchFamily="18" charset="0"/>
                <a:ea typeface="Times New Roman" panose="02020603050405020304" pitchFamily="18" charset="0"/>
                <a:cs typeface="Times New Roman" panose="02020603050405020304" pitchFamily="18" charset="0"/>
              </a:rPr>
              <a:t> realizar todos los días los mismos hábitos, ayudan al niño/niña a habituarse a la hora de ir a dormir. Es conveniente mantener un horario fijo todos los días tanto para acostarse como para levantarse.</a:t>
            </a:r>
            <a:r>
              <a:rPr lang="es-CL" sz="25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s-CL" sz="2000" dirty="0"/>
          </a:p>
        </p:txBody>
      </p:sp>
      <p:pic>
        <p:nvPicPr>
          <p:cNvPr id="4" name="Imagen 3" descr="Pato niños dibujos animados Reloj de pared decoración cuarzo moda  personalidad quiet, dormitorio arte|clock with time projection|clock  monitorclock display on screen - AliExpress">
            <a:extLst>
              <a:ext uri="{FF2B5EF4-FFF2-40B4-BE49-F238E27FC236}">
                <a16:creationId xmlns:a16="http://schemas.microsoft.com/office/drawing/2014/main" id="{6DC6D122-CBE8-795E-5C48-FBF9238178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94" r="-2" b="-2"/>
          <a:stretch/>
        </p:blipFill>
        <p:spPr bwMode="auto">
          <a:xfrm>
            <a:off x="6538366" y="1383738"/>
            <a:ext cx="4929098" cy="4756870"/>
          </a:xfrm>
          <a:prstGeom prst="rect">
            <a:avLst/>
          </a:prstGeom>
          <a:noFill/>
        </p:spPr>
      </p:pic>
    </p:spTree>
    <p:extLst>
      <p:ext uri="{BB962C8B-B14F-4D97-AF65-F5344CB8AC3E}">
        <p14:creationId xmlns:p14="http://schemas.microsoft.com/office/powerpoint/2010/main" val="94991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C979134-8735-27F6-7102-3E96C6827D53}"/>
              </a:ext>
            </a:extLst>
          </p:cNvPr>
          <p:cNvSpPr>
            <a:spLocks noGrp="1"/>
          </p:cNvSpPr>
          <p:nvPr>
            <p:ph idx="1"/>
          </p:nvPr>
        </p:nvSpPr>
        <p:spPr>
          <a:xfrm>
            <a:off x="1100736" y="1822984"/>
            <a:ext cx="4709345" cy="4317614"/>
          </a:xfrm>
        </p:spPr>
        <p:txBody>
          <a:bodyPr anchor="ctr">
            <a:normAutofit fontScale="92500"/>
          </a:bodyPr>
          <a:lstStyle/>
          <a:p>
            <a:pPr marL="0" indent="0">
              <a:buNone/>
            </a:pPr>
            <a:r>
              <a:rPr lang="es-CL" b="1" dirty="0">
                <a:effectLst/>
                <a:latin typeface="Arial" panose="020B0604020202020204" pitchFamily="34" charset="0"/>
                <a:ea typeface="Times New Roman" panose="02020603050405020304" pitchFamily="18" charset="0"/>
              </a:rPr>
              <a:t>2.- Ambiente adecuado:</a:t>
            </a:r>
          </a:p>
          <a:p>
            <a:pPr marL="0" indent="0">
              <a:buNone/>
            </a:pPr>
            <a:endParaRPr lang="es-CL" sz="2000" b="1" dirty="0">
              <a:latin typeface="Arial" panose="020B0604020202020204" pitchFamily="34" charset="0"/>
              <a:ea typeface="Times New Roman" panose="02020603050405020304" pitchFamily="18" charset="0"/>
            </a:endParaRPr>
          </a:p>
          <a:p>
            <a:pPr marL="0" indent="0">
              <a:buNone/>
            </a:pPr>
            <a:r>
              <a:rPr lang="es-CL" dirty="0"/>
              <a:t>Preparar la sala de actividades, preocupándose que la iluminación sea tenue (una habitación oscura dificulta la observación de la calidad del sueño de los niños y niñas), que el ambiente esté temperado y que exista una ventilación adecuada.</a:t>
            </a:r>
            <a:endParaRPr lang="es-CL" b="1" dirty="0">
              <a:effectLst/>
              <a:latin typeface="Arial" panose="020B0604020202020204" pitchFamily="34" charset="0"/>
              <a:ea typeface="Times New Roman" panose="02020603050405020304" pitchFamily="18" charset="0"/>
            </a:endParaRPr>
          </a:p>
        </p:txBody>
      </p:sp>
      <p:pic>
        <p:nvPicPr>
          <p:cNvPr id="4" name="Imagen 3" descr="10 cuentos infantiles para la hora de dormir">
            <a:extLst>
              <a:ext uri="{FF2B5EF4-FFF2-40B4-BE49-F238E27FC236}">
                <a16:creationId xmlns:a16="http://schemas.microsoft.com/office/drawing/2014/main" id="{5335FE91-CD25-FFCC-A61E-765314A004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94" r="2" b="2"/>
          <a:stretch/>
        </p:blipFill>
        <p:spPr bwMode="auto">
          <a:xfrm>
            <a:off x="6538366" y="1383738"/>
            <a:ext cx="4929098" cy="475687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74873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2231857-3335-A79A-7E61-074CA83756FE}"/>
              </a:ext>
            </a:extLst>
          </p:cNvPr>
          <p:cNvSpPr>
            <a:spLocks noGrp="1"/>
          </p:cNvSpPr>
          <p:nvPr>
            <p:ph idx="1"/>
          </p:nvPr>
        </p:nvSpPr>
        <p:spPr>
          <a:xfrm>
            <a:off x="1100736" y="1843790"/>
            <a:ext cx="4709345" cy="4296809"/>
          </a:xfrm>
        </p:spPr>
        <p:txBody>
          <a:bodyPr anchor="ctr">
            <a:normAutofit fontScale="92500" lnSpcReduction="10000"/>
          </a:bodyPr>
          <a:lstStyle/>
          <a:p>
            <a:pPr marL="0" indent="0">
              <a:buNone/>
            </a:pPr>
            <a:r>
              <a:rPr lang="es-CL" sz="2600" b="1" dirty="0">
                <a:effectLst/>
                <a:latin typeface="Times New Roman" panose="02020603050405020304" pitchFamily="18" charset="0"/>
                <a:ea typeface="Times New Roman" panose="02020603050405020304" pitchFamily="18" charset="0"/>
              </a:rPr>
              <a:t>3.- Comodidad y seguridad:</a:t>
            </a:r>
          </a:p>
          <a:p>
            <a:pPr marL="0" indent="0">
              <a:buNone/>
            </a:pPr>
            <a:endParaRPr lang="es-CL" sz="2600" b="1" dirty="0">
              <a:latin typeface="Times New Roman" panose="02020603050405020304" pitchFamily="18" charset="0"/>
              <a:ea typeface="Times New Roman" panose="02020603050405020304" pitchFamily="18" charset="0"/>
            </a:endParaRPr>
          </a:p>
          <a:p>
            <a:pPr marL="0" indent="0">
              <a:buNone/>
            </a:pPr>
            <a:r>
              <a:rPr lang="es-CL" sz="2600" dirty="0"/>
              <a:t>Al acostar al niño(a) o niña debe estar con la ropa suficiente para que esté fresco y cómodo (sin ropa ajustada, sin zapatos, pelo suelto y sin demasiado abrigo). La ropa de cama debe tapar sólo hasta las axilas. Si los niños(as) usan “tuto” para dormirse, debe ser retirado inmediatamente después que el lactante se ha quedado dormido.</a:t>
            </a:r>
            <a:endParaRPr lang="es-CL" sz="2600" b="1" dirty="0">
              <a:latin typeface="Times New Roman" panose="02020603050405020304" pitchFamily="18" charset="0"/>
              <a:ea typeface="Times New Roman" panose="02020603050405020304" pitchFamily="18" charset="0"/>
            </a:endParaRPr>
          </a:p>
          <a:p>
            <a:pPr marL="0" indent="0">
              <a:buNone/>
            </a:pPr>
            <a:endParaRPr lang="es-CL" sz="2000" b="1" dirty="0">
              <a:latin typeface="Times New Roman" panose="02020603050405020304" pitchFamily="18" charset="0"/>
              <a:ea typeface="Times New Roman" panose="02020603050405020304" pitchFamily="18" charset="0"/>
            </a:endParaRPr>
          </a:p>
        </p:txBody>
      </p:sp>
      <p:pic>
        <p:nvPicPr>
          <p:cNvPr id="6" name="Imagen 5" descr="Bebé acostado en una cama&#10;&#10;Descripción generada automáticamente">
            <a:extLst>
              <a:ext uri="{FF2B5EF4-FFF2-40B4-BE49-F238E27FC236}">
                <a16:creationId xmlns:a16="http://schemas.microsoft.com/office/drawing/2014/main" id="{0F416837-79C5-00B0-0FB0-746F01E817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263" r="6595" b="-1"/>
          <a:stretch/>
        </p:blipFill>
        <p:spPr>
          <a:xfrm>
            <a:off x="6538366" y="1383738"/>
            <a:ext cx="4929098" cy="4756870"/>
          </a:xfrm>
          <a:prstGeom prst="rect">
            <a:avLst/>
          </a:prstGeom>
        </p:spPr>
      </p:pic>
    </p:spTree>
    <p:extLst>
      <p:ext uri="{BB962C8B-B14F-4D97-AF65-F5344CB8AC3E}">
        <p14:creationId xmlns:p14="http://schemas.microsoft.com/office/powerpoint/2010/main" val="71877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7F4BEA7-4747-F9F5-8ACF-5D9807C87D5C}"/>
              </a:ext>
            </a:extLst>
          </p:cNvPr>
          <p:cNvSpPr>
            <a:spLocks noGrp="1"/>
          </p:cNvSpPr>
          <p:nvPr>
            <p:ph idx="1"/>
          </p:nvPr>
        </p:nvSpPr>
        <p:spPr>
          <a:xfrm>
            <a:off x="1100736" y="1618939"/>
            <a:ext cx="4709345" cy="4521660"/>
          </a:xfrm>
        </p:spPr>
        <p:txBody>
          <a:bodyPr anchor="ctr">
            <a:normAutofit lnSpcReduction="10000"/>
          </a:bodyPr>
          <a:lstStyle/>
          <a:p>
            <a:pPr marL="0" indent="0">
              <a:buNone/>
            </a:pPr>
            <a:r>
              <a:rPr lang="es-CL" sz="2600" b="1" dirty="0">
                <a:effectLst/>
                <a:latin typeface="Times New Roman" panose="02020603050405020304" pitchFamily="18" charset="0"/>
                <a:ea typeface="Times New Roman" panose="02020603050405020304" pitchFamily="18" charset="0"/>
              </a:rPr>
              <a:t>4.- Ejercicio físico</a:t>
            </a:r>
            <a:r>
              <a:rPr lang="es-CL" sz="2600" dirty="0">
                <a:effectLst/>
                <a:latin typeface="Times New Roman" panose="02020603050405020304" pitchFamily="18" charset="0"/>
                <a:ea typeface="Times New Roman" panose="02020603050405020304" pitchFamily="18" charset="0"/>
              </a:rPr>
              <a:t>:</a:t>
            </a:r>
          </a:p>
          <a:p>
            <a:pPr marL="0" indent="0">
              <a:buNone/>
            </a:pPr>
            <a:endParaRPr lang="es-CL" sz="2600" dirty="0">
              <a:latin typeface="Times New Roman" panose="02020603050405020304" pitchFamily="18" charset="0"/>
            </a:endParaRPr>
          </a:p>
          <a:p>
            <a:pPr marL="0" indent="0">
              <a:buNone/>
            </a:pPr>
            <a:r>
              <a:rPr lang="es-CL" sz="2600" dirty="0">
                <a:latin typeface="Times New Roman" panose="02020603050405020304" pitchFamily="18" charset="0"/>
                <a:ea typeface="Times New Roman" panose="02020603050405020304" pitchFamily="18" charset="0"/>
              </a:rPr>
              <a:t>L</a:t>
            </a:r>
            <a:r>
              <a:rPr lang="es-CL" sz="2600" dirty="0">
                <a:effectLst/>
                <a:latin typeface="Times New Roman" panose="02020603050405020304" pitchFamily="18" charset="0"/>
                <a:ea typeface="Times New Roman" panose="02020603050405020304" pitchFamily="18" charset="0"/>
              </a:rPr>
              <a:t>a actividad física en los niños/niñas, produce liberación de energía, que ayuda a que estos se fatiguen y se queden dormidos antes. Pero si la actividad la realizan justo antes de irse a adormir, esa activación impedirá que se duerman de inmediato. Procura que la actividad la realicen al menos dos horas antes de </a:t>
            </a:r>
            <a:r>
              <a:rPr lang="es-CL" sz="2600" dirty="0">
                <a:latin typeface="Times New Roman" panose="02020603050405020304" pitchFamily="18" charset="0"/>
                <a:ea typeface="Times New Roman" panose="02020603050405020304" pitchFamily="18" charset="0"/>
              </a:rPr>
              <a:t>la siesta.</a:t>
            </a:r>
            <a:endParaRPr lang="es-CL" sz="2600" dirty="0"/>
          </a:p>
        </p:txBody>
      </p:sp>
      <p:pic>
        <p:nvPicPr>
          <p:cNvPr id="4" name="Imagen 3" descr="Niños haciendo ejercicio: vectores, gráfico vectorial, Niños haciendo  ejercicio imágenes vectoriales de stock | Depositphotos®">
            <a:extLst>
              <a:ext uri="{FF2B5EF4-FFF2-40B4-BE49-F238E27FC236}">
                <a16:creationId xmlns:a16="http://schemas.microsoft.com/office/drawing/2014/main" id="{B69C237F-588B-B260-F8F5-684A391031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42" r="16071"/>
          <a:stretch/>
        </p:blipFill>
        <p:spPr bwMode="auto">
          <a:xfrm>
            <a:off x="6538366" y="1383738"/>
            <a:ext cx="4929098" cy="4756870"/>
          </a:xfrm>
          <a:prstGeom prst="rect">
            <a:avLst/>
          </a:prstGeom>
          <a:noFill/>
        </p:spPr>
      </p:pic>
    </p:spTree>
    <p:extLst>
      <p:ext uri="{BB962C8B-B14F-4D97-AF65-F5344CB8AC3E}">
        <p14:creationId xmlns:p14="http://schemas.microsoft.com/office/powerpoint/2010/main" val="41617329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709</TotalTime>
  <Words>1109</Words>
  <Application>Microsoft Office PowerPoint</Application>
  <PresentationFormat>Panorámica</PresentationFormat>
  <Paragraphs>60</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Aptos</vt:lpstr>
      <vt:lpstr>Aptos Display</vt:lpstr>
      <vt:lpstr>Arial</vt:lpstr>
      <vt:lpstr>Calibri</vt:lpstr>
      <vt:lpstr>Lora</vt:lpstr>
      <vt:lpstr>Times New Roman</vt:lpstr>
      <vt:lpstr>Tema de Office</vt:lpstr>
      <vt:lpstr>LA IMPORTANCIA DEL BUEN DESCANSO  </vt:lpstr>
      <vt:lpstr>Objetivo</vt:lpstr>
      <vt:lpstr>LA IMPORTANCIA DE FOMENTAR UN BUEN DESCANSO EN LOS PÁRVULOS</vt:lpstr>
      <vt:lpstr>Presentación de PowerPoint</vt:lpstr>
      <vt:lpstr>Presentación de PowerPoint</vt:lpstr>
      <vt:lpstr>CARACTERISTICAS DE UN BUEN DESCANSO </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¿Qué pasa si un niño no descansa las horas adecuadas para tener un buen descanso? </vt:lpstr>
      <vt:lpstr>¿Hasta qué edad es recomendable que duerman siesta? </vt:lpstr>
      <vt:lpstr>Relajación </vt:lpstr>
      <vt:lpstr>ACTIVIDAD CON NOTA ACUMULATIVA</vt:lpstr>
      <vt:lpstr>Pauta de evaluación trabajo escrito</vt:lpstr>
      <vt:lpstr>Pauta de evaluación trabajo oral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IMPORTANCIA DEL BUEN DESCANSO RECREACIÓN Y BIENESTAR DEL PÁRVULO TERCER AÑO MEDIO </dc:title>
  <dc:creator>Christian Pavéz Mercado</dc:creator>
  <cp:lastModifiedBy>Christian Pavéz Mercado</cp:lastModifiedBy>
  <cp:revision>15</cp:revision>
  <dcterms:created xsi:type="dcterms:W3CDTF">2024-04-07T21:56:35Z</dcterms:created>
  <dcterms:modified xsi:type="dcterms:W3CDTF">2024-04-12T18:32:54Z</dcterms:modified>
</cp:coreProperties>
</file>