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3" r:id="rId1"/>
  </p:sldMasterIdLst>
  <p:sldIdLst>
    <p:sldId id="256" r:id="rId2"/>
    <p:sldId id="270" r:id="rId3"/>
    <p:sldId id="281" r:id="rId4"/>
    <p:sldId id="263" r:id="rId5"/>
    <p:sldId id="264" r:id="rId6"/>
    <p:sldId id="267" r:id="rId7"/>
    <p:sldId id="268" r:id="rId8"/>
    <p:sldId id="282" r:id="rId9"/>
    <p:sldId id="307" r:id="rId10"/>
    <p:sldId id="276" r:id="rId11"/>
    <p:sldId id="288" r:id="rId12"/>
    <p:sldId id="290" r:id="rId13"/>
    <p:sldId id="305" r:id="rId14"/>
    <p:sldId id="291" r:id="rId15"/>
    <p:sldId id="308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798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365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32069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7817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4336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697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0350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93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099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137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10/1/2024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799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60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299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224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620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49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65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yOuTa_TBoQ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acebook.com/watch/?v=512577226746010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6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8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520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10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30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31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r>
              <a:rPr lang="es-MX" dirty="0"/>
              <a:t>PROGRAMA DE PREVENCIÓN DE RIESGOS Y SEGURIDAD EN LOS PÁRVULOS</a:t>
            </a:r>
            <a:endParaRPr lang="es-CL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013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5" name="Group 2054">
            <a:extLst>
              <a:ext uri="{FF2B5EF4-FFF2-40B4-BE49-F238E27FC236}">
                <a16:creationId xmlns:a16="http://schemas.microsoft.com/office/drawing/2014/main" id="{9AE27B9D-0F04-458B-A718-F84902C79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56" name="Straight Connector 2055">
              <a:extLst>
                <a:ext uri="{FF2B5EF4-FFF2-40B4-BE49-F238E27FC236}">
                  <a16:creationId xmlns:a16="http://schemas.microsoft.com/office/drawing/2014/main" id="{47AB6435-428E-44C8-A107-8435183F65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7" name="Straight Connector 2056">
              <a:extLst>
                <a:ext uri="{FF2B5EF4-FFF2-40B4-BE49-F238E27FC236}">
                  <a16:creationId xmlns:a16="http://schemas.microsoft.com/office/drawing/2014/main" id="{3659658D-9AE1-44D3-B002-2BA204AB90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58" name="Rectangle 23">
              <a:extLst>
                <a:ext uri="{FF2B5EF4-FFF2-40B4-BE49-F238E27FC236}">
                  <a16:creationId xmlns:a16="http://schemas.microsoft.com/office/drawing/2014/main" id="{2083C874-CFCD-47ED-9F98-DDB125C9C0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2059" name="Rectangle 25">
              <a:extLst>
                <a:ext uri="{FF2B5EF4-FFF2-40B4-BE49-F238E27FC236}">
                  <a16:creationId xmlns:a16="http://schemas.microsoft.com/office/drawing/2014/main" id="{605E9946-A240-42E3-B6CD-E6691BF467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2060" name="Isosceles Triangle 2059">
              <a:extLst>
                <a:ext uri="{FF2B5EF4-FFF2-40B4-BE49-F238E27FC236}">
                  <a16:creationId xmlns:a16="http://schemas.microsoft.com/office/drawing/2014/main" id="{315B1B45-25C3-4C58-8EB8-41BCFA02A6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2061" name="Rectangle 27">
              <a:extLst>
                <a:ext uri="{FF2B5EF4-FFF2-40B4-BE49-F238E27FC236}">
                  <a16:creationId xmlns:a16="http://schemas.microsoft.com/office/drawing/2014/main" id="{87983A9A-7A69-406F-AFEA-AD2AE87E1F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2062" name="Rectangle 28">
              <a:extLst>
                <a:ext uri="{FF2B5EF4-FFF2-40B4-BE49-F238E27FC236}">
                  <a16:creationId xmlns:a16="http://schemas.microsoft.com/office/drawing/2014/main" id="{FFCBC4EF-C03E-4EED-9E9A-3097DECC00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2063" name="Rectangle 29">
              <a:extLst>
                <a:ext uri="{FF2B5EF4-FFF2-40B4-BE49-F238E27FC236}">
                  <a16:creationId xmlns:a16="http://schemas.microsoft.com/office/drawing/2014/main" id="{F56545EE-F94F-4B4C-AA43-9D6745664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2064" name="Isosceles Triangle 2063">
              <a:extLst>
                <a:ext uri="{FF2B5EF4-FFF2-40B4-BE49-F238E27FC236}">
                  <a16:creationId xmlns:a16="http://schemas.microsoft.com/office/drawing/2014/main" id="{2FE2A6B2-D45B-484C-BAFD-3F45082664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2065" name="Isosceles Triangle 2064">
              <a:extLst>
                <a:ext uri="{FF2B5EF4-FFF2-40B4-BE49-F238E27FC236}">
                  <a16:creationId xmlns:a16="http://schemas.microsoft.com/office/drawing/2014/main" id="{EC2132BF-207E-4FB2-B0FE-E6FD0A1D18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3A2C62AF-6C97-FF7F-A6EE-D4F3A668C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56" y="1680201"/>
            <a:ext cx="3179146" cy="236755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000"/>
              <a:t>BALACERA</a:t>
            </a:r>
          </a:p>
        </p:txBody>
      </p:sp>
      <p:pic>
        <p:nvPicPr>
          <p:cNvPr id="2050" name="Picture 2" descr="1.102 Balacera High Res Vector Graphics - Getty Images | Asalto, Crimen,  Balazos">
            <a:extLst>
              <a:ext uri="{FF2B5EF4-FFF2-40B4-BE49-F238E27FC236}">
                <a16:creationId xmlns:a16="http://schemas.microsoft.com/office/drawing/2014/main" id="{60F125CF-BFFB-C884-56E9-BD8D0EB38C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2" r="1341" b="2"/>
          <a:stretch/>
        </p:blipFill>
        <p:spPr bwMode="auto">
          <a:xfrm>
            <a:off x="888603" y="1261330"/>
            <a:ext cx="4973212" cy="4335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1476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A92C89-3EA0-1235-109A-694A4FD36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8873"/>
          </a:xfrm>
        </p:spPr>
        <p:txBody>
          <a:bodyPr>
            <a:noAutofit/>
          </a:bodyPr>
          <a:lstStyle/>
          <a:p>
            <a:r>
              <a:rPr lang="es-CL" sz="4000" b="0" i="0" u="none" strike="noStrike" baseline="0" dirty="0">
                <a:solidFill>
                  <a:schemeClr val="tx1"/>
                </a:solidFill>
                <a:latin typeface="gobCL-Heavy"/>
              </a:rPr>
              <a:t>MEDIDAS PREVENTIVAS</a:t>
            </a:r>
            <a:endParaRPr lang="es-CL" sz="40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6E7C06-7A78-3092-765C-EEACF46EF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524001"/>
            <a:ext cx="9200957" cy="4517362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Si detecta la presencia de personas sospechosas armadas, caravanas de vehículos o altercados violentos al exterior de la unidad educativa se debe:</a:t>
            </a: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Verificar que la puerta de acceso esté asegurada (cerrada)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Implementar una palabra clave para que los niños la asocien a una situación de cuidado. (Ejemplo: Ratón o frases como “Tiburones al agua”, entre otras)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Definir una zona de seguridad para refugiarse. Ésta debe estar lejos de las ventanas que dan a la calle.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41025373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9048DE-AD4B-F1D4-353F-F036A1590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989" y="526473"/>
            <a:ext cx="9658158" cy="1320800"/>
          </a:xfrm>
        </p:spPr>
        <p:txBody>
          <a:bodyPr>
            <a:normAutofit/>
          </a:bodyPr>
          <a:lstStyle/>
          <a:p>
            <a:pPr algn="ctr"/>
            <a:r>
              <a:rPr lang="es-CL" sz="3800" b="0" i="0" u="none" strike="noStrike" baseline="0" dirty="0">
                <a:solidFill>
                  <a:schemeClr val="tx1"/>
                </a:solidFill>
                <a:latin typeface="gobCL-Heavy"/>
              </a:rPr>
              <a:t>ACCIONES A SEGUIR </a:t>
            </a:r>
            <a:br>
              <a:rPr lang="es-CL" sz="3800" b="0" i="0" u="none" strike="noStrike" baseline="0" dirty="0">
                <a:solidFill>
                  <a:schemeClr val="tx1"/>
                </a:solidFill>
                <a:latin typeface="gobCL-Heavy"/>
              </a:rPr>
            </a:br>
            <a:r>
              <a:rPr lang="es-CL" sz="3800" b="0" i="0" u="none" strike="noStrike" baseline="0" dirty="0">
                <a:solidFill>
                  <a:schemeClr val="tx1"/>
                </a:solidFill>
                <a:latin typeface="gobCL-Heavy"/>
              </a:rPr>
              <a:t>DURANTE LA EMERGENCIA</a:t>
            </a:r>
            <a:endParaRPr lang="es-CL" sz="38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53528E-ADC4-2B27-2DBE-0A6D727B21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644" y="2276764"/>
            <a:ext cx="8596668" cy="3880773"/>
          </a:xfrm>
        </p:spPr>
        <p:txBody>
          <a:bodyPr>
            <a:noAutofit/>
          </a:bodyPr>
          <a:lstStyle/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Los niños deben tirarse al suelo (“boca abajo”). 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No mirar por las ventanas. 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Mantener la calma, no correr ni gritar. 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Actuar serenamente y ayudar a tranquilizar a los niños. 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Improvisar alguna dinámica dirigida (</a:t>
            </a:r>
            <a:r>
              <a:rPr lang="es-CL" sz="2800" b="0" i="0" u="none" strike="noStrike" baseline="0" dirty="0" err="1">
                <a:solidFill>
                  <a:srgbClr val="1A1A1A"/>
                </a:solidFill>
                <a:latin typeface="gobCL-Light"/>
              </a:rPr>
              <a:t>Ej</a:t>
            </a:r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: cantar) esto disminuirá la tensión de los niños y los tranquilizará.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1736117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E9DD8A-1EDA-9A80-EF85-693019AC9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58983"/>
            <a:ext cx="8596668" cy="5182380"/>
          </a:xfrm>
        </p:spPr>
        <p:txBody>
          <a:bodyPr>
            <a:normAutofit/>
          </a:bodyPr>
          <a:lstStyle/>
          <a:p>
            <a:r>
              <a:rPr lang="es-CL" sz="3200" b="0" i="0" u="none" strike="noStrike" baseline="0" dirty="0">
                <a:solidFill>
                  <a:srgbClr val="1A1A1A"/>
                </a:solidFill>
                <a:latin typeface="gobCL-Light"/>
              </a:rPr>
              <a:t>Desplazarse a la zona de seguridad arrastrándose o gateando. </a:t>
            </a:r>
            <a:endParaRPr lang="es-CL" sz="3200" dirty="0">
              <a:solidFill>
                <a:srgbClr val="006600"/>
              </a:solidFill>
              <a:latin typeface="MinionPro-Regular"/>
            </a:endParaRPr>
          </a:p>
          <a:p>
            <a:r>
              <a:rPr lang="es-CL" sz="3200" b="0" i="0" u="none" strike="noStrike" baseline="0" dirty="0">
                <a:solidFill>
                  <a:srgbClr val="1A1A1A"/>
                </a:solidFill>
                <a:latin typeface="gobCL-Light"/>
              </a:rPr>
              <a:t>Evitar contacto visual con agresores y no tomar fotografías o filmar videos. </a:t>
            </a:r>
            <a:endParaRPr lang="es-CL" sz="3200" dirty="0">
              <a:solidFill>
                <a:srgbClr val="006600"/>
              </a:solidFill>
              <a:latin typeface="MinionPro-Regular"/>
            </a:endParaRPr>
          </a:p>
          <a:p>
            <a:r>
              <a:rPr lang="es-CL" sz="3200" b="0" i="0" u="none" strike="noStrike" baseline="0" dirty="0">
                <a:solidFill>
                  <a:srgbClr val="1A1A1A"/>
                </a:solidFill>
                <a:latin typeface="gobCL-Light"/>
              </a:rPr>
              <a:t>Durante toda la emergencia velar por el resguardo físico de los niños. </a:t>
            </a:r>
            <a:endParaRPr lang="es-CL" sz="3200" dirty="0">
              <a:solidFill>
                <a:srgbClr val="006600"/>
              </a:solidFill>
              <a:latin typeface="MinionPro-Regular"/>
            </a:endParaRPr>
          </a:p>
          <a:p>
            <a:r>
              <a:rPr lang="es-CL" sz="3200" b="0" i="0" u="none" strike="noStrike" baseline="0" dirty="0">
                <a:solidFill>
                  <a:srgbClr val="1A1A1A"/>
                </a:solidFill>
                <a:latin typeface="gobCL-Light"/>
              </a:rPr>
              <a:t>Contar la cantidad de niños.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26785332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E0EC0F-DBA2-1F70-9FD4-2F95B5865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4000" b="0" i="0" u="none" strike="noStrike" baseline="0" dirty="0">
                <a:solidFill>
                  <a:schemeClr val="tx1"/>
                </a:solidFill>
                <a:latin typeface="gobCL-Heavy"/>
              </a:rPr>
              <a:t>ACCIONES POSTERIORES</a:t>
            </a:r>
            <a:endParaRPr lang="es-CL" sz="4000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03A884-D010-9F96-2AFB-A649FA15A7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079" y="1620262"/>
            <a:ext cx="9117829" cy="4254065"/>
          </a:xfrm>
        </p:spPr>
        <p:txBody>
          <a:bodyPr>
            <a:noAutofit/>
          </a:bodyPr>
          <a:lstStyle/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Solo se puede retomar las actividades de la unidad educativa previa autorización de Carabineros o de alguna autoridad como por ejemplo: Paz Ciudadana. 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Una vez controlada la emergencia, la Directora/Educadora,  debe llamar a los padres de los niños y explicarles lo ocurrido e informar el estado de los niños. 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Evitar contacto visual con agresores y no tomar fotografías o filmar videos. </a:t>
            </a:r>
            <a:endParaRPr lang="es-CL" sz="2800" dirty="0">
              <a:solidFill>
                <a:srgbClr val="006600"/>
              </a:solidFill>
              <a:latin typeface="MinionPro-Regular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gobCL-Light"/>
              </a:rPr>
              <a:t>Durante toda la emergencia velar por el resguardo físico de los niños.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705131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6E3453-8430-43A5-DEC6-0858ED7FF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dirty="0"/>
              <a:t>Caso real</a:t>
            </a:r>
            <a:endParaRPr lang="es-CL" sz="4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A3858B-B296-3DA1-9EAF-27C8B60DF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8702193" cy="3880773"/>
          </a:xfrm>
        </p:spPr>
        <p:txBody>
          <a:bodyPr>
            <a:normAutofit/>
          </a:bodyPr>
          <a:lstStyle/>
          <a:p>
            <a:r>
              <a:rPr lang="es-CL" sz="2800" dirty="0">
                <a:hlinkClick r:id="rId2"/>
              </a:rPr>
              <a:t>https://www.youtube.com/watch?v=xyOuTa_TBoQ</a:t>
            </a:r>
            <a:r>
              <a:rPr lang="es-CL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7278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13C4A-8D24-FE4B-2766-25FDDD648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Objetivo: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28863C-470E-8F95-B6A6-4FAE19DB3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7855"/>
            <a:ext cx="8596668" cy="4503507"/>
          </a:xfrm>
        </p:spPr>
        <p:txBody>
          <a:bodyPr>
            <a:normAutofit/>
          </a:bodyPr>
          <a:lstStyle/>
          <a:p>
            <a:r>
              <a:rPr lang="es-MX" sz="3200" dirty="0"/>
              <a:t>Conocer los programas de prevención de riesgos y seguridad de fugas o cortes de gas.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4121030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1030">
            <a:extLst>
              <a:ext uri="{FF2B5EF4-FFF2-40B4-BE49-F238E27FC236}">
                <a16:creationId xmlns:a16="http://schemas.microsoft.com/office/drawing/2014/main" id="{E09B7E24-271E-4A3A-9D65-EE95ED972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32" name="Straight Connector 1031">
              <a:extLst>
                <a:ext uri="{FF2B5EF4-FFF2-40B4-BE49-F238E27FC236}">
                  <a16:creationId xmlns:a16="http://schemas.microsoft.com/office/drawing/2014/main" id="{45C59434-03B2-4F06-8362-A01DD785E2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3" name="Straight Connector 1032">
              <a:extLst>
                <a:ext uri="{FF2B5EF4-FFF2-40B4-BE49-F238E27FC236}">
                  <a16:creationId xmlns:a16="http://schemas.microsoft.com/office/drawing/2014/main" id="{4FDF3815-C9F7-4B9E-A371-DE71C4E9D1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34" name="Rectangle 23">
              <a:extLst>
                <a:ext uri="{FF2B5EF4-FFF2-40B4-BE49-F238E27FC236}">
                  <a16:creationId xmlns:a16="http://schemas.microsoft.com/office/drawing/2014/main" id="{34C30A41-6D9F-42F2-BE4A-B6D2E4400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1035" name="Rectangle 25">
              <a:extLst>
                <a:ext uri="{FF2B5EF4-FFF2-40B4-BE49-F238E27FC236}">
                  <a16:creationId xmlns:a16="http://schemas.microsoft.com/office/drawing/2014/main" id="{8577AE11-EC00-4E67-9DDD-624E9DA123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1036" name="Isosceles Triangle 1035">
              <a:extLst>
                <a:ext uri="{FF2B5EF4-FFF2-40B4-BE49-F238E27FC236}">
                  <a16:creationId xmlns:a16="http://schemas.microsoft.com/office/drawing/2014/main" id="{406A24DE-7A6F-4459-9A79-712243D200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1037" name="Rectangle 27">
              <a:extLst>
                <a:ext uri="{FF2B5EF4-FFF2-40B4-BE49-F238E27FC236}">
                  <a16:creationId xmlns:a16="http://schemas.microsoft.com/office/drawing/2014/main" id="{BFEBE697-7D77-4AC8-8E68-0483B47DFB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1038" name="Rectangle 28">
              <a:extLst>
                <a:ext uri="{FF2B5EF4-FFF2-40B4-BE49-F238E27FC236}">
                  <a16:creationId xmlns:a16="http://schemas.microsoft.com/office/drawing/2014/main" id="{49FC7B15-C721-4A23-8F6A-2CFA77C614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1039" name="Rectangle 29">
              <a:extLst>
                <a:ext uri="{FF2B5EF4-FFF2-40B4-BE49-F238E27FC236}">
                  <a16:creationId xmlns:a16="http://schemas.microsoft.com/office/drawing/2014/main" id="{164E8ACB-FC50-451D-AF0A-879ABC6EA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1040" name="Isosceles Triangle 1039">
              <a:extLst>
                <a:ext uri="{FF2B5EF4-FFF2-40B4-BE49-F238E27FC236}">
                  <a16:creationId xmlns:a16="http://schemas.microsoft.com/office/drawing/2014/main" id="{D5F354A0-F0C9-4254-A913-DD68E78161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  <p:sp>
          <p:nvSpPr>
            <p:cNvPr id="1041" name="Isosceles Triangle 1040">
              <a:extLst>
                <a:ext uri="{FF2B5EF4-FFF2-40B4-BE49-F238E27FC236}">
                  <a16:creationId xmlns:a16="http://schemas.microsoft.com/office/drawing/2014/main" id="{9B01B525-8D81-44A3-BC1F-C711B89D23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s-CL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9031A24A-DA98-CA5A-0988-0030A30EE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4337" y="1265314"/>
            <a:ext cx="4299666" cy="324913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b="0" i="0" u="none" strike="noStrike" baseline="0"/>
              <a:t>FUGAS O CORTES DE GAS</a:t>
            </a:r>
            <a:endParaRPr lang="en-US" sz="5400"/>
          </a:p>
        </p:txBody>
      </p:sp>
      <p:sp>
        <p:nvSpPr>
          <p:cNvPr id="1043" name="Isosceles Triangle 1042">
            <a:extLst>
              <a:ext uri="{FF2B5EF4-FFF2-40B4-BE49-F238E27FC236}">
                <a16:creationId xmlns:a16="http://schemas.microsoft.com/office/drawing/2014/main" id="{ADC5C86B-28CE-4597-97B7-4C09E2014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CL"/>
          </a:p>
        </p:txBody>
      </p:sp>
      <p:pic>
        <p:nvPicPr>
          <p:cNvPr id="1026" name="Picture 2" descr="Qué hacer ante una fuga de... - El informador villa genesis. | Facebook">
            <a:extLst>
              <a:ext uri="{FF2B5EF4-FFF2-40B4-BE49-F238E27FC236}">
                <a16:creationId xmlns:a16="http://schemas.microsoft.com/office/drawing/2014/main" id="{C5F5DC31-8FD3-70C0-EFBC-08E93315FB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8604" y="1829079"/>
            <a:ext cx="3765692" cy="3207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335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364C87-F852-5456-BFF9-ED21B5759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03564"/>
          </a:xfrm>
        </p:spPr>
        <p:txBody>
          <a:bodyPr>
            <a:normAutofit fontScale="90000"/>
          </a:bodyPr>
          <a:lstStyle/>
          <a:p>
            <a:r>
              <a:rPr lang="es-CL" sz="4000" b="1" i="0" u="none" strike="noStrike" baseline="0" dirty="0">
                <a:solidFill>
                  <a:schemeClr val="tx1"/>
                </a:solidFill>
                <a:latin typeface="gobCL-Heavy"/>
              </a:rPr>
              <a:t>MEDIDAS PREVENTIVAS</a:t>
            </a:r>
            <a:br>
              <a:rPr lang="es-CL" sz="4000" b="1" i="0" u="none" strike="noStrike" baseline="0" dirty="0">
                <a:solidFill>
                  <a:schemeClr val="tx1"/>
                </a:solidFill>
                <a:latin typeface="gobCL-Heavy"/>
              </a:rPr>
            </a:br>
            <a:endParaRPr lang="es-CL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14333D-FCD4-F537-8E7C-6A2BAE3F0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" y="1551709"/>
            <a:ext cx="9351818" cy="4696691"/>
          </a:xfrm>
        </p:spPr>
        <p:txBody>
          <a:bodyPr>
            <a:normAutofit/>
          </a:bodyPr>
          <a:lstStyle/>
          <a:p>
            <a:r>
              <a:rPr lang="es-CL" sz="2800" dirty="0"/>
              <a:t>Informar fallas en el funcionamiento de la cocina, calefón o sistema de calefacción a gas. </a:t>
            </a:r>
          </a:p>
          <a:p>
            <a:r>
              <a:rPr lang="es-CL" sz="2800" dirty="0"/>
              <a:t>Todas las instalaciones, reparaciones o mantenciones de las redes de gas deben ser realizadas por un técnico autorizado por la SEC (Superintendencia de Electricidad y Combustible).</a:t>
            </a:r>
          </a:p>
          <a:p>
            <a:r>
              <a:rPr lang="es-CL" sz="2800" dirty="0"/>
              <a:t>El personal a cargo de los lugares donde se utilice gas debe cortar la llave de paso una vez finalizada la jornada laboral.</a:t>
            </a:r>
            <a:endParaRPr lang="es-CL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778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B0E81D-56F2-E087-C06C-9AB922CE94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98765"/>
            <a:ext cx="8596668" cy="5542598"/>
          </a:xfrm>
        </p:spPr>
        <p:txBody>
          <a:bodyPr>
            <a:noAutofit/>
          </a:bodyPr>
          <a:lstStyle/>
          <a:p>
            <a:r>
              <a:rPr lang="es-CL" sz="2800" dirty="0"/>
              <a:t>Nunca revisar probables fugas de gas usando un encendedor o fósforo. Hay que usar solución de agua y jabón (</a:t>
            </a:r>
            <a:r>
              <a:rPr lang="es-CL" sz="2800" dirty="0">
                <a:hlinkClick r:id="rId2"/>
              </a:rPr>
              <a:t>https://www.facebook.com/watch/?v=512577226746010</a:t>
            </a:r>
            <a:r>
              <a:rPr lang="es-CL" sz="2800" dirty="0"/>
              <a:t>) </a:t>
            </a:r>
          </a:p>
          <a:p>
            <a:r>
              <a:rPr lang="es-CL" sz="2800" dirty="0"/>
              <a:t>Mantener actualizada una lista con los nombres y teléfonos de los párvulos y sus familias. </a:t>
            </a:r>
          </a:p>
          <a:p>
            <a:r>
              <a:rPr lang="es-CL" sz="2800" dirty="0"/>
              <a:t>Confeccionar credenciales para los niños y niñas con nombre y apellido, nivel al que pertenecen, números telefónicos y nombre de la unidad educativa. </a:t>
            </a:r>
            <a:endParaRPr lang="es-CL" sz="2800" b="0" i="0" u="none" strike="noStrike" baseline="0" dirty="0">
              <a:solidFill>
                <a:srgbClr val="1A1A1A"/>
              </a:solidFill>
              <a:latin typeface="gobCL-Light"/>
            </a:endParaRPr>
          </a:p>
        </p:txBody>
      </p:sp>
    </p:spTree>
    <p:extLst>
      <p:ext uri="{BB962C8B-B14F-4D97-AF65-F5344CB8AC3E}">
        <p14:creationId xmlns:p14="http://schemas.microsoft.com/office/powerpoint/2010/main" val="496996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409CC6-A475-CDD5-B28E-9EAA5248F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26473"/>
          </a:xfrm>
        </p:spPr>
        <p:txBody>
          <a:bodyPr>
            <a:normAutofit/>
          </a:bodyPr>
          <a:lstStyle/>
          <a:p>
            <a:r>
              <a:rPr lang="es-CL" sz="2800" b="1" i="0" u="none" strike="noStrike" baseline="0" dirty="0">
                <a:solidFill>
                  <a:schemeClr val="tx1"/>
                </a:solidFill>
                <a:latin typeface="gobCL-Heavy"/>
              </a:rPr>
              <a:t>ACCIONES A SEGUIR DURANTE LA EMERGENCIA</a:t>
            </a:r>
            <a:endParaRPr lang="es-CL" sz="2800" b="1" dirty="0">
              <a:solidFill>
                <a:schemeClr val="tx1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6F7EF9-06CB-880B-2347-6B46D64D52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17964"/>
            <a:ext cx="8785321" cy="4323398"/>
          </a:xfrm>
        </p:spPr>
        <p:txBody>
          <a:bodyPr>
            <a:noAutofit/>
          </a:bodyPr>
          <a:lstStyle/>
          <a:p>
            <a:r>
              <a:rPr lang="es-CL" sz="2800" dirty="0"/>
              <a:t>Si detecta olor a gas, cortar el suministro en forma inmediata. </a:t>
            </a:r>
          </a:p>
          <a:p>
            <a:r>
              <a:rPr lang="es-CL" sz="2800" dirty="0"/>
              <a:t>Llamar a bomberos (132)</a:t>
            </a:r>
          </a:p>
          <a:p>
            <a:r>
              <a:rPr lang="es-CL" sz="2800" dirty="0"/>
              <a:t>Nunca encender ni apagar interruptores, ni usar celulares en el lugar con gas.</a:t>
            </a:r>
          </a:p>
          <a:p>
            <a:r>
              <a:rPr lang="es-CL" sz="2800" dirty="0"/>
              <a:t>La Directora debe dar la alarma de emergencias, iniciando la evacuación inmediata de los niños y el personal hacia la zona de seguridad del patio. </a:t>
            </a:r>
          </a:p>
        </p:txBody>
      </p:sp>
    </p:spTree>
    <p:extLst>
      <p:ext uri="{BB962C8B-B14F-4D97-AF65-F5344CB8AC3E}">
        <p14:creationId xmlns:p14="http://schemas.microsoft.com/office/powerpoint/2010/main" val="344294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C0AF7C-2A64-6F51-0AF8-15DF9E18F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81891"/>
            <a:ext cx="8596668" cy="5459471"/>
          </a:xfrm>
        </p:spPr>
        <p:txBody>
          <a:bodyPr>
            <a:normAutofit/>
          </a:bodyPr>
          <a:lstStyle/>
          <a:p>
            <a:r>
              <a:rPr lang="es-CL" sz="2800" dirty="0"/>
              <a:t>La Directora debe dar inicio al procedimiento de evacuación externa de acuerdo a la magnitud del siniestro.</a:t>
            </a:r>
          </a:p>
          <a:p>
            <a:r>
              <a:rPr lang="es-CL" sz="2800" dirty="0"/>
              <a:t>Mantener la calma, no correr, ni gritar. </a:t>
            </a:r>
          </a:p>
          <a:p>
            <a:r>
              <a:rPr lang="es-CL" sz="2800" dirty="0"/>
              <a:t>Actuar serenamente y ayudar a tranquilizar a los niños. </a:t>
            </a:r>
          </a:p>
          <a:p>
            <a:r>
              <a:rPr lang="es-CL" sz="2800" dirty="0"/>
              <a:t>Durante toda la emergencia debe velar por el resguardo físico de los niños.</a:t>
            </a:r>
          </a:p>
          <a:p>
            <a:r>
              <a:rPr lang="es-CL" sz="2800" dirty="0"/>
              <a:t>No utilizar artefactos que produzcan chispas o fuego</a:t>
            </a:r>
          </a:p>
        </p:txBody>
      </p:sp>
    </p:spTree>
    <p:extLst>
      <p:ext uri="{BB962C8B-B14F-4D97-AF65-F5344CB8AC3E}">
        <p14:creationId xmlns:p14="http://schemas.microsoft.com/office/powerpoint/2010/main" val="1588499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302E50-E50B-898D-7B43-D0A295A61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51165"/>
            <a:ext cx="8596668" cy="5390198"/>
          </a:xfrm>
        </p:spPr>
        <p:txBody>
          <a:bodyPr>
            <a:normAutofit/>
          </a:bodyPr>
          <a:lstStyle/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+mj-lt"/>
              </a:rPr>
              <a:t>Reingresar al jardín infantil solo con previa autorización de bomberos. </a:t>
            </a:r>
            <a:endParaRPr lang="es-CL" sz="2800" dirty="0">
              <a:solidFill>
                <a:srgbClr val="006600"/>
              </a:solidFill>
              <a:latin typeface="+mj-lt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+mj-lt"/>
              </a:rPr>
              <a:t>Contar la cantidad de niños. </a:t>
            </a:r>
            <a:endParaRPr lang="es-CL" sz="2800" dirty="0">
              <a:solidFill>
                <a:srgbClr val="006600"/>
              </a:solidFill>
              <a:latin typeface="+mj-lt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+mj-lt"/>
              </a:rPr>
              <a:t>Cantar canciones que ayuden a tranquilizarlos. </a:t>
            </a:r>
            <a:endParaRPr lang="es-CL" sz="2800" dirty="0">
              <a:solidFill>
                <a:srgbClr val="006600"/>
              </a:solidFill>
              <a:latin typeface="+mj-lt"/>
            </a:endParaRPr>
          </a:p>
          <a:p>
            <a:pPr algn="l"/>
            <a:r>
              <a:rPr lang="es-CL" sz="2800" b="0" i="0" u="none" strike="noStrike" baseline="0" dirty="0">
                <a:solidFill>
                  <a:srgbClr val="1A1A1A"/>
                </a:solidFill>
                <a:latin typeface="+mj-lt"/>
              </a:rPr>
              <a:t>Informar a los padres.</a:t>
            </a:r>
            <a:endParaRPr lang="es-CL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96866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13C4A-8D24-FE4B-2766-25FDDD648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Objetivo: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28863C-470E-8F95-B6A6-4FAE19DB36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37855"/>
            <a:ext cx="8596668" cy="4503507"/>
          </a:xfrm>
        </p:spPr>
        <p:txBody>
          <a:bodyPr>
            <a:normAutofit/>
          </a:bodyPr>
          <a:lstStyle/>
          <a:p>
            <a:r>
              <a:rPr lang="es-MX" sz="3200" dirty="0"/>
              <a:t>Conocer los programas de prevención de riesgos y seguridad de balacera.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15589018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967</TotalTime>
  <Words>648</Words>
  <Application>Microsoft Office PowerPoint</Application>
  <PresentationFormat>Panorámica</PresentationFormat>
  <Paragraphs>50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2" baseType="lpstr">
      <vt:lpstr>Arial</vt:lpstr>
      <vt:lpstr>gobCL-Heavy</vt:lpstr>
      <vt:lpstr>gobCL-Light</vt:lpstr>
      <vt:lpstr>MinionPro-Regular</vt:lpstr>
      <vt:lpstr>Trebuchet MS</vt:lpstr>
      <vt:lpstr>Wingdings 3</vt:lpstr>
      <vt:lpstr>Faceta</vt:lpstr>
      <vt:lpstr>PROGRAMA DE PREVENCIÓN DE RIESGOS Y SEGURIDAD EN LOS PÁRVULOS</vt:lpstr>
      <vt:lpstr>Objetivo:</vt:lpstr>
      <vt:lpstr>FUGAS O CORTES DE GAS</vt:lpstr>
      <vt:lpstr>MEDIDAS PREVENTIVAS </vt:lpstr>
      <vt:lpstr>Presentación de PowerPoint</vt:lpstr>
      <vt:lpstr>ACCIONES A SEGUIR DURANTE LA EMERGENCIA</vt:lpstr>
      <vt:lpstr>Presentación de PowerPoint</vt:lpstr>
      <vt:lpstr>Presentación de PowerPoint</vt:lpstr>
      <vt:lpstr>Objetivo:</vt:lpstr>
      <vt:lpstr>BALACERA</vt:lpstr>
      <vt:lpstr>MEDIDAS PREVENTIVAS</vt:lpstr>
      <vt:lpstr>ACCIONES A SEGUIR  DURANTE LA EMERGENCIA</vt:lpstr>
      <vt:lpstr>Presentación de PowerPoint</vt:lpstr>
      <vt:lpstr>ACCIONES POSTERIORES</vt:lpstr>
      <vt:lpstr>Caso real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PROGRAMA DE PREVENCIÓN DE RIESGOS Y SEGURIDAD EN LOS PÁRVULOS</dc:title>
  <dc:creator>PC 02</dc:creator>
  <cp:lastModifiedBy>Christian Pavéz Mercado</cp:lastModifiedBy>
  <cp:revision>27</cp:revision>
  <dcterms:created xsi:type="dcterms:W3CDTF">2024-08-27T18:15:01Z</dcterms:created>
  <dcterms:modified xsi:type="dcterms:W3CDTF">2024-10-02T03:31:44Z</dcterms:modified>
</cp:coreProperties>
</file>