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71" r:id="rId4"/>
    <p:sldId id="257" r:id="rId5"/>
    <p:sldId id="258" r:id="rId6"/>
    <p:sldId id="272" r:id="rId7"/>
    <p:sldId id="273" r:id="rId8"/>
    <p:sldId id="274" r:id="rId9"/>
    <p:sldId id="262" r:id="rId10"/>
    <p:sldId id="281" r:id="rId11"/>
    <p:sldId id="263" r:id="rId12"/>
    <p:sldId id="264" r:id="rId13"/>
    <p:sldId id="266" r:id="rId14"/>
    <p:sldId id="280" r:id="rId15"/>
    <p:sldId id="267" r:id="rId16"/>
    <p:sldId id="268" r:id="rId17"/>
    <p:sldId id="282" r:id="rId18"/>
    <p:sldId id="269" r:id="rId19"/>
    <p:sldId id="283" r:id="rId20"/>
    <p:sldId id="302" r:id="rId21"/>
    <p:sldId id="278" r:id="rId22"/>
    <p:sldId id="279" r:id="rId23"/>
    <p:sldId id="284" r:id="rId24"/>
    <p:sldId id="285" r:id="rId25"/>
    <p:sldId id="286" r:id="rId26"/>
    <p:sldId id="287" r:id="rId27"/>
    <p:sldId id="275" r:id="rId28"/>
    <p:sldId id="261" r:id="rId29"/>
    <p:sldId id="265" r:id="rId30"/>
    <p:sldId id="303" r:id="rId31"/>
    <p:sldId id="276" r:id="rId32"/>
    <p:sldId id="300" r:id="rId33"/>
    <p:sldId id="301" r:id="rId34"/>
    <p:sldId id="277" r:id="rId35"/>
    <p:sldId id="288" r:id="rId36"/>
    <p:sldId id="289" r:id="rId37"/>
    <p:sldId id="290" r:id="rId38"/>
    <p:sldId id="291" r:id="rId39"/>
    <p:sldId id="292" r:id="rId40"/>
    <p:sldId id="304" r:id="rId41"/>
    <p:sldId id="293" r:id="rId42"/>
    <p:sldId id="294" r:id="rId43"/>
    <p:sldId id="295" r:id="rId44"/>
    <p:sldId id="296" r:id="rId45"/>
    <p:sldId id="297" r:id="rId46"/>
    <p:sldId id="298" r:id="rId47"/>
    <p:sldId id="299"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9/8/2024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9/8/2024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auritaambienta.blogspot.com/2016/03/prevencion-ante-los-terremotos.html"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Vgam05N0zzY"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EBTy3rLD56k"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pixabay.com/es/fuego-llamas-grabar-calor-caliente-297752/" TargetMode="External"/><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articulo.mercadolibre.cl/MLC-593025502-enchufe-ladron-triple-110220-c-max-1500-w-_JM"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G44J_7iEAkI"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OM4_mRJoRgg"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52225" y="3496355"/>
            <a:ext cx="7766936" cy="1646302"/>
          </a:xfrm>
        </p:spPr>
        <p:txBody>
          <a:bodyPr/>
          <a:lstStyle/>
          <a:p>
            <a:r>
              <a:rPr lang="es-MX" dirty="0"/>
              <a:t>PROGRAMA DE PREVENCIÓN DE RIESGOS Y SEGURIDAD EN LOS PÁRVULOS</a:t>
            </a:r>
            <a:endParaRPr lang="es-CL" dirty="0"/>
          </a:p>
        </p:txBody>
      </p:sp>
    </p:spTree>
    <p:extLst>
      <p:ext uri="{BB962C8B-B14F-4D97-AF65-F5344CB8AC3E}">
        <p14:creationId xmlns:p14="http://schemas.microsoft.com/office/powerpoint/2010/main" val="3140013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 name="Group 11">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sp>
          <p:nvSpPr>
            <p:cNvPr id="4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sp>
          <p:nvSpPr>
            <p:cNvPr id="45" name="Isosceles Triangle 16">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sp>
          <p:nvSpPr>
            <p:cNvPr id="4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sp>
          <p:nvSpPr>
            <p:cNvPr id="4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sp>
          <p:nvSpPr>
            <p:cNvPr id="4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sp>
          <p:nvSpPr>
            <p:cNvPr id="49" name="Isosceles Triangle 20">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sp>
          <p:nvSpPr>
            <p:cNvPr id="50" name="Isosceles Triangle 21">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grpSp>
      <p:sp>
        <p:nvSpPr>
          <p:cNvPr id="2" name="Título 1">
            <a:extLst>
              <a:ext uri="{FF2B5EF4-FFF2-40B4-BE49-F238E27FC236}">
                <a16:creationId xmlns:a16="http://schemas.microsoft.com/office/drawing/2014/main" id="{9031A24A-DA98-CA5A-0988-0030A30EE4CF}"/>
              </a:ext>
            </a:extLst>
          </p:cNvPr>
          <p:cNvSpPr>
            <a:spLocks noGrp="1"/>
          </p:cNvSpPr>
          <p:nvPr>
            <p:ph type="title"/>
          </p:nvPr>
        </p:nvSpPr>
        <p:spPr>
          <a:xfrm>
            <a:off x="985969" y="4473227"/>
            <a:ext cx="8288032" cy="1096648"/>
          </a:xfrm>
        </p:spPr>
        <p:txBody>
          <a:bodyPr vert="horz" lIns="91440" tIns="45720" rIns="91440" bIns="45720" rtlCol="0" anchor="b">
            <a:normAutofit/>
          </a:bodyPr>
          <a:lstStyle/>
          <a:p>
            <a:r>
              <a:rPr lang="en-US" sz="4800" b="0" i="0" u="none" strike="noStrike" baseline="0"/>
              <a:t>SISMOS Y TERREMOTOS</a:t>
            </a:r>
            <a:endParaRPr lang="en-US" sz="4800"/>
          </a:p>
        </p:txBody>
      </p:sp>
      <p:pic>
        <p:nvPicPr>
          <p:cNvPr id="7" name="Imagen 6" descr="Diagrama&#10;&#10;Descripción generada automáticamente">
            <a:extLst>
              <a:ext uri="{FF2B5EF4-FFF2-40B4-BE49-F238E27FC236}">
                <a16:creationId xmlns:a16="http://schemas.microsoft.com/office/drawing/2014/main" id="{255F01DC-E7D0-E0AD-559B-D0ED316BD62B}"/>
              </a:ext>
            </a:extLst>
          </p:cNvPr>
          <p:cNvPicPr>
            <a:picLocks noChangeAspect="1"/>
          </p:cNvPicPr>
          <p:nvPr/>
        </p:nvPicPr>
        <p:blipFill>
          <a:blip r:embed="rId2">
            <a:extLst>
              <a:ext uri="{837473B0-CC2E-450A-ABE3-18F120FF3D39}">
                <a1611:picAttrSrcUrl xmlns:a1611="http://schemas.microsoft.com/office/drawing/2016/11/main" r:id="rId3"/>
              </a:ext>
            </a:extLst>
          </a:blip>
          <a:srcRect t="28195" r="2" b="8824"/>
          <a:stretch/>
        </p:blipFill>
        <p:spPr>
          <a:xfrm>
            <a:off x="677334" y="468621"/>
            <a:ext cx="8274669" cy="3635025"/>
          </a:xfrm>
          <a:custGeom>
            <a:avLst/>
            <a:gdLst/>
            <a:ahLst/>
            <a:cxnLst/>
            <a:rect l="l" t="t" r="r" b="b"/>
            <a:pathLst>
              <a:path w="8274669" h="3635025">
                <a:moveTo>
                  <a:pt x="540554" y="0"/>
                </a:moveTo>
                <a:lnTo>
                  <a:pt x="8274669" y="0"/>
                </a:lnTo>
                <a:lnTo>
                  <a:pt x="8274669" y="3635025"/>
                </a:lnTo>
                <a:lnTo>
                  <a:pt x="0" y="3635025"/>
                </a:lnTo>
                <a:close/>
              </a:path>
            </a:pathLst>
          </a:custGeom>
        </p:spPr>
      </p:pic>
    </p:spTree>
    <p:extLst>
      <p:ext uri="{BB962C8B-B14F-4D97-AF65-F5344CB8AC3E}">
        <p14:creationId xmlns:p14="http://schemas.microsoft.com/office/powerpoint/2010/main" val="310335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364C87-F852-5456-BFF9-ED21B57597C0}"/>
              </a:ext>
            </a:extLst>
          </p:cNvPr>
          <p:cNvSpPr>
            <a:spLocks noGrp="1"/>
          </p:cNvSpPr>
          <p:nvPr>
            <p:ph type="title"/>
          </p:nvPr>
        </p:nvSpPr>
        <p:spPr>
          <a:xfrm>
            <a:off x="677334" y="609600"/>
            <a:ext cx="8596668" cy="803564"/>
          </a:xfrm>
        </p:spPr>
        <p:txBody>
          <a:bodyPr>
            <a:normAutofit fontScale="90000"/>
          </a:bodyPr>
          <a:lstStyle/>
          <a:p>
            <a:r>
              <a:rPr lang="es-CL" sz="4000" b="1" i="0" u="none" strike="noStrike" baseline="0" dirty="0">
                <a:solidFill>
                  <a:schemeClr val="tx1"/>
                </a:solidFill>
                <a:latin typeface="gobCL-Heavy"/>
              </a:rPr>
              <a:t>MEDIDAS PREVENTIVAS</a:t>
            </a:r>
            <a:br>
              <a:rPr lang="es-CL" sz="4000" b="1" i="0" u="none" strike="noStrike" baseline="0" dirty="0">
                <a:solidFill>
                  <a:schemeClr val="tx1"/>
                </a:solidFill>
                <a:latin typeface="gobCL-Heavy"/>
              </a:rPr>
            </a:br>
            <a:endParaRPr lang="es-CL" sz="4000" dirty="0"/>
          </a:p>
        </p:txBody>
      </p:sp>
      <p:sp>
        <p:nvSpPr>
          <p:cNvPr id="3" name="Marcador de contenido 2">
            <a:extLst>
              <a:ext uri="{FF2B5EF4-FFF2-40B4-BE49-F238E27FC236}">
                <a16:creationId xmlns:a16="http://schemas.microsoft.com/office/drawing/2014/main" id="{7714333D-FCD4-F537-8E7C-6A2BAE3F0885}"/>
              </a:ext>
            </a:extLst>
          </p:cNvPr>
          <p:cNvSpPr>
            <a:spLocks noGrp="1"/>
          </p:cNvSpPr>
          <p:nvPr>
            <p:ph idx="1"/>
          </p:nvPr>
        </p:nvSpPr>
        <p:spPr>
          <a:xfrm>
            <a:off x="512618" y="1551709"/>
            <a:ext cx="9351818" cy="4696691"/>
          </a:xfrm>
        </p:spPr>
        <p:txBody>
          <a:bodyPr>
            <a:normAutofit fontScale="92500"/>
          </a:bodyPr>
          <a:lstStyle/>
          <a:p>
            <a:r>
              <a:rPr lang="es-CL" sz="3000" b="0" i="0" u="none" strike="noStrike" baseline="0" dirty="0">
                <a:solidFill>
                  <a:srgbClr val="1A1A1A"/>
                </a:solidFill>
                <a:latin typeface="gobCL-Light"/>
              </a:rPr>
              <a:t>Determinar la zona de seguridad interna (salas de actividades) alejadas de ventanas y elementos colgantes que puedan caer sobre las personas. El espacio seleccionado debe estar señalizado como ZONA DE SEGURIDAD INTERNA.</a:t>
            </a:r>
          </a:p>
          <a:p>
            <a:r>
              <a:rPr lang="es-CL" sz="3000" b="0" i="0" u="none" strike="noStrike" baseline="0" dirty="0">
                <a:solidFill>
                  <a:srgbClr val="1A1A1A"/>
                </a:solidFill>
                <a:latin typeface="gobCL-Light"/>
              </a:rPr>
              <a:t>Determinar las vías de evacuación hacia la zona de seguridad de la unidad educativa (patio); estas vías deben estar debidamente señalizadas.</a:t>
            </a:r>
          </a:p>
          <a:p>
            <a:r>
              <a:rPr lang="es-CL" sz="3000" b="0" i="0" u="none" strike="noStrike" baseline="0" dirty="0">
                <a:solidFill>
                  <a:srgbClr val="1A1A1A"/>
                </a:solidFill>
                <a:latin typeface="gobCL-Light"/>
              </a:rPr>
              <a:t>Las vías de evacuación deben estar despejadas y libres de cualquier obstáculo, verificando periódicamente esta condición.</a:t>
            </a:r>
          </a:p>
          <a:p>
            <a:pPr marL="0" indent="0" algn="l">
              <a:buNone/>
            </a:pPr>
            <a:endParaRPr lang="es-CL" dirty="0">
              <a:solidFill>
                <a:schemeClr val="tx1"/>
              </a:solidFill>
            </a:endParaRPr>
          </a:p>
        </p:txBody>
      </p:sp>
    </p:spTree>
    <p:extLst>
      <p:ext uri="{BB962C8B-B14F-4D97-AF65-F5344CB8AC3E}">
        <p14:creationId xmlns:p14="http://schemas.microsoft.com/office/powerpoint/2010/main" val="336377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8B0E81D-56F2-E087-C06C-9AB922CE94EF}"/>
              </a:ext>
            </a:extLst>
          </p:cNvPr>
          <p:cNvSpPr>
            <a:spLocks noGrp="1"/>
          </p:cNvSpPr>
          <p:nvPr>
            <p:ph idx="1"/>
          </p:nvPr>
        </p:nvSpPr>
        <p:spPr>
          <a:xfrm>
            <a:off x="677334" y="498765"/>
            <a:ext cx="8596668" cy="5542598"/>
          </a:xfrm>
        </p:spPr>
        <p:txBody>
          <a:bodyPr>
            <a:noAutofit/>
          </a:bodyPr>
          <a:lstStyle/>
          <a:p>
            <a:r>
              <a:rPr lang="es-CL" sz="2800" dirty="0">
                <a:solidFill>
                  <a:srgbClr val="1A1A1A"/>
                </a:solidFill>
                <a:latin typeface="gobCL-Light"/>
              </a:rPr>
              <a:t>Los planos de evacuación deben estar publicados en lugares visibles, identificando las vías de evacuación y zonas de seguridad de la unidad educativa.</a:t>
            </a:r>
          </a:p>
          <a:p>
            <a:pPr algn="l"/>
            <a:r>
              <a:rPr lang="es-CL" sz="2800" b="0" i="0" u="none" strike="noStrike" baseline="0" dirty="0">
                <a:solidFill>
                  <a:srgbClr val="1A1A1A"/>
                </a:solidFill>
                <a:latin typeface="gobCL-Light"/>
              </a:rPr>
              <a:t>Determinar la zona seguridad externa (fuera de la unidad educativa). Esta zona debe estar alejada de vías de tránsito de vehículos, postes, cables eléctricos y elementos que puedan caer sobre las personas.</a:t>
            </a:r>
          </a:p>
          <a:p>
            <a:pPr algn="l"/>
            <a:r>
              <a:rPr lang="es-CL" sz="2800" b="0" i="0" u="none" strike="noStrike" baseline="0" dirty="0">
                <a:solidFill>
                  <a:srgbClr val="1A1A1A"/>
                </a:solidFill>
                <a:latin typeface="gobCL-Light"/>
              </a:rPr>
              <a:t>Determinar la ruta segura de evacuación eligiendo calles, avenidas y/o pasajes que presenten condiciones de desplazamiento expeditos hacia la zona de seguridad externa (fuera de la unidad educativa).</a:t>
            </a:r>
          </a:p>
        </p:txBody>
      </p:sp>
    </p:spTree>
    <p:extLst>
      <p:ext uri="{BB962C8B-B14F-4D97-AF65-F5344CB8AC3E}">
        <p14:creationId xmlns:p14="http://schemas.microsoft.com/office/powerpoint/2010/main" val="49699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72DE02C-D6EA-276E-027E-1FA15713C1EE}"/>
              </a:ext>
            </a:extLst>
          </p:cNvPr>
          <p:cNvSpPr>
            <a:spLocks noGrp="1"/>
          </p:cNvSpPr>
          <p:nvPr>
            <p:ph idx="1"/>
          </p:nvPr>
        </p:nvSpPr>
        <p:spPr>
          <a:xfrm>
            <a:off x="304800" y="665019"/>
            <a:ext cx="9504218" cy="5805054"/>
          </a:xfrm>
        </p:spPr>
        <p:txBody>
          <a:bodyPr>
            <a:normAutofit/>
          </a:bodyPr>
          <a:lstStyle/>
          <a:p>
            <a:r>
              <a:rPr lang="es-CL" sz="2800" dirty="0">
                <a:solidFill>
                  <a:srgbClr val="1A1A1A"/>
                </a:solidFill>
                <a:latin typeface="gobCL-Light"/>
              </a:rPr>
              <a:t>Implementar un sistema de alarma audible que comunique la condición de emergencia a todo el jardín infantil.</a:t>
            </a:r>
          </a:p>
          <a:p>
            <a:r>
              <a:rPr lang="es-CL" sz="2800" dirty="0">
                <a:solidFill>
                  <a:srgbClr val="1A1A1A"/>
                </a:solidFill>
                <a:latin typeface="gobCL-Light"/>
              </a:rPr>
              <a:t>Designar funcionarios encargados del corte de los suministros de riesgo (gas y electricidad).</a:t>
            </a:r>
          </a:p>
          <a:p>
            <a:r>
              <a:rPr lang="es-CL" sz="2800" dirty="0">
                <a:solidFill>
                  <a:srgbClr val="1A1A1A"/>
                </a:solidFill>
                <a:latin typeface="gobCL-Light"/>
              </a:rPr>
              <a:t>Mantener actualizada una lista con los nombres y teléfonos de los párvulos y sus familias.</a:t>
            </a:r>
            <a:endParaRPr lang="es-CL" sz="2800" dirty="0"/>
          </a:p>
          <a:p>
            <a:pPr algn="l"/>
            <a:r>
              <a:rPr lang="es-CL" sz="2800" b="0" i="0" u="none" strike="noStrike" baseline="0" dirty="0">
                <a:solidFill>
                  <a:srgbClr val="1A1A1A"/>
                </a:solidFill>
                <a:latin typeface="gobCL-Light"/>
              </a:rPr>
              <a:t>Confeccionar y actualizar credenciales para los niños y niñas con nombre y apellido, nivel al que pertenecen, números telefónicos y nombre de la unidad educativa. Éstas deben ser usadas por los niños de todos los niveles educativos, como carteras cruzadas para evitar asfixias.</a:t>
            </a:r>
          </a:p>
          <a:p>
            <a:pPr marL="0" indent="0" algn="l">
              <a:buNone/>
            </a:pPr>
            <a:endParaRPr lang="es-CL" dirty="0"/>
          </a:p>
        </p:txBody>
      </p:sp>
    </p:spTree>
    <p:extLst>
      <p:ext uri="{BB962C8B-B14F-4D97-AF65-F5344CB8AC3E}">
        <p14:creationId xmlns:p14="http://schemas.microsoft.com/office/powerpoint/2010/main" val="125079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5311DE9-6E41-63C9-7BF8-16D98F5FCCCA}"/>
              </a:ext>
            </a:extLst>
          </p:cNvPr>
          <p:cNvSpPr>
            <a:spLocks noGrp="1"/>
          </p:cNvSpPr>
          <p:nvPr>
            <p:ph idx="1"/>
          </p:nvPr>
        </p:nvSpPr>
        <p:spPr>
          <a:xfrm>
            <a:off x="677334" y="734291"/>
            <a:ext cx="8596668" cy="5307071"/>
          </a:xfrm>
        </p:spPr>
        <p:txBody>
          <a:bodyPr/>
          <a:lstStyle/>
          <a:p>
            <a:pPr algn="l"/>
            <a:r>
              <a:rPr lang="es-CL" sz="2800" b="0" i="0" u="none" strike="noStrike" baseline="0" dirty="0">
                <a:solidFill>
                  <a:srgbClr val="1A1A1A"/>
                </a:solidFill>
                <a:latin typeface="gobCL-Light"/>
              </a:rPr>
              <a:t>Revisar que las repisas instaladas en altura estén firmemente sujetas a la pared.</a:t>
            </a:r>
          </a:p>
          <a:p>
            <a:pPr algn="l"/>
            <a:r>
              <a:rPr lang="es-CL" sz="2800" b="0" i="0" u="none" strike="noStrike" baseline="0" dirty="0">
                <a:solidFill>
                  <a:srgbClr val="1A1A1A"/>
                </a:solidFill>
                <a:latin typeface="gobCL-Light"/>
              </a:rPr>
              <a:t>No almacenar elementos pesados sobre los estantes o muebles en altura.</a:t>
            </a:r>
          </a:p>
          <a:p>
            <a:pPr algn="l"/>
            <a:r>
              <a:rPr lang="es-CL" sz="2800" b="0" i="0" u="none" strike="noStrike" baseline="0" dirty="0">
                <a:solidFill>
                  <a:srgbClr val="1A1A1A"/>
                </a:solidFill>
                <a:latin typeface="gobCL-Light"/>
              </a:rPr>
              <a:t>Los sistemas de iluminación deben contar con protección, verificar que las lámparas y en general todos estos sistemas estén firmemente atornillados al cielo.</a:t>
            </a:r>
          </a:p>
          <a:p>
            <a:pPr algn="l"/>
            <a:r>
              <a:rPr lang="es-CL" sz="2800" dirty="0">
                <a:solidFill>
                  <a:srgbClr val="006600"/>
                </a:solidFill>
                <a:latin typeface="MinionPro-Regular"/>
              </a:rPr>
              <a:t>R</a:t>
            </a:r>
            <a:r>
              <a:rPr lang="es-CL" sz="2800" b="0" i="0" u="none" strike="noStrike" baseline="0" dirty="0">
                <a:solidFill>
                  <a:srgbClr val="1A1A1A"/>
                </a:solidFill>
                <a:latin typeface="gobCL-Light"/>
              </a:rPr>
              <a:t>ealizar periódicamente simulacros programados y no programados. Registrar y evaluar cada simulacro para analizar las oportunidades de mejora.</a:t>
            </a:r>
          </a:p>
          <a:p>
            <a:endParaRPr lang="es-CL" dirty="0"/>
          </a:p>
        </p:txBody>
      </p:sp>
    </p:spTree>
    <p:extLst>
      <p:ext uri="{BB962C8B-B14F-4D97-AF65-F5344CB8AC3E}">
        <p14:creationId xmlns:p14="http://schemas.microsoft.com/office/powerpoint/2010/main" val="2139304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409CC6-A475-CDD5-B28E-9EAA5248F12F}"/>
              </a:ext>
            </a:extLst>
          </p:cNvPr>
          <p:cNvSpPr>
            <a:spLocks noGrp="1"/>
          </p:cNvSpPr>
          <p:nvPr>
            <p:ph type="title"/>
          </p:nvPr>
        </p:nvSpPr>
        <p:spPr>
          <a:xfrm>
            <a:off x="677334" y="609600"/>
            <a:ext cx="8596668" cy="526473"/>
          </a:xfrm>
        </p:spPr>
        <p:txBody>
          <a:bodyPr>
            <a:normAutofit/>
          </a:bodyPr>
          <a:lstStyle/>
          <a:p>
            <a:r>
              <a:rPr lang="es-CL" sz="2200" b="1" i="0" u="none" strike="noStrike" baseline="0" dirty="0">
                <a:solidFill>
                  <a:schemeClr val="tx1"/>
                </a:solidFill>
                <a:latin typeface="gobCL-Heavy"/>
              </a:rPr>
              <a:t>ACCIONES A SEGUIR DURANTE LA EMERGENCIA</a:t>
            </a:r>
            <a:endParaRPr lang="es-CL" sz="2200" b="1" dirty="0">
              <a:solidFill>
                <a:schemeClr val="tx1"/>
              </a:solidFill>
            </a:endParaRPr>
          </a:p>
        </p:txBody>
      </p:sp>
      <p:sp>
        <p:nvSpPr>
          <p:cNvPr id="3" name="Marcador de contenido 2">
            <a:extLst>
              <a:ext uri="{FF2B5EF4-FFF2-40B4-BE49-F238E27FC236}">
                <a16:creationId xmlns:a16="http://schemas.microsoft.com/office/drawing/2014/main" id="{5E6F7EF9-06CB-880B-2347-6B46D64D52BF}"/>
              </a:ext>
            </a:extLst>
          </p:cNvPr>
          <p:cNvSpPr>
            <a:spLocks noGrp="1"/>
          </p:cNvSpPr>
          <p:nvPr>
            <p:ph idx="1"/>
          </p:nvPr>
        </p:nvSpPr>
        <p:spPr>
          <a:xfrm>
            <a:off x="677334" y="1385455"/>
            <a:ext cx="8596668" cy="4655907"/>
          </a:xfrm>
        </p:spPr>
        <p:txBody>
          <a:bodyPr>
            <a:normAutofit/>
          </a:bodyPr>
          <a:lstStyle/>
          <a:p>
            <a:pPr algn="l"/>
            <a:r>
              <a:rPr lang="es-CL" sz="2800" b="0" i="0" u="none" strike="noStrike" baseline="0" dirty="0">
                <a:solidFill>
                  <a:srgbClr val="333333"/>
                </a:solidFill>
                <a:latin typeface="gobCL-Light"/>
              </a:rPr>
              <a:t>Mantener la calma, no correr, ni gritar. </a:t>
            </a:r>
            <a:endParaRPr lang="es-CL" sz="2800" dirty="0">
              <a:solidFill>
                <a:srgbClr val="006600"/>
              </a:solidFill>
              <a:latin typeface="MinionPro-Regular"/>
            </a:endParaRPr>
          </a:p>
          <a:p>
            <a:pPr algn="l"/>
            <a:r>
              <a:rPr lang="es-CL" sz="2800" b="0" i="0" u="none" strike="noStrike" baseline="0" dirty="0">
                <a:solidFill>
                  <a:srgbClr val="333333"/>
                </a:solidFill>
                <a:latin typeface="gobCL-Light"/>
              </a:rPr>
              <a:t>Abrir las puertas mientras dure el sismo y mantenerlas abiertas después de éste. </a:t>
            </a:r>
            <a:endParaRPr lang="es-CL" sz="2800" dirty="0">
              <a:solidFill>
                <a:srgbClr val="006600"/>
              </a:solidFill>
              <a:latin typeface="MinionPro-Regular"/>
            </a:endParaRPr>
          </a:p>
          <a:p>
            <a:pPr algn="l"/>
            <a:r>
              <a:rPr lang="es-CL" sz="2800" b="0" i="0" u="none" strike="noStrike" baseline="0" dirty="0">
                <a:solidFill>
                  <a:srgbClr val="333333"/>
                </a:solidFill>
                <a:latin typeface="gobCL-Light"/>
              </a:rPr>
              <a:t>Reunir a los niños y niñas en la zona de seguridad interna de cada sala de actividades y esperar la instrucción de evacuar hacia la zona de seguridad de la unidad educativa (patio). </a:t>
            </a:r>
          </a:p>
          <a:p>
            <a:pPr algn="l"/>
            <a:r>
              <a:rPr lang="es-CL" sz="2800" b="0" i="0" u="none" strike="noStrike" baseline="0" dirty="0">
                <a:solidFill>
                  <a:srgbClr val="333333"/>
                </a:solidFill>
                <a:latin typeface="gobCL-Light"/>
              </a:rPr>
              <a:t>Contener a los niños y niñas. </a:t>
            </a:r>
          </a:p>
        </p:txBody>
      </p:sp>
    </p:spTree>
    <p:extLst>
      <p:ext uri="{BB962C8B-B14F-4D97-AF65-F5344CB8AC3E}">
        <p14:creationId xmlns:p14="http://schemas.microsoft.com/office/powerpoint/2010/main" val="344294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3C0AF7C-2A64-6F51-0AF8-15DF9E18F623}"/>
              </a:ext>
            </a:extLst>
          </p:cNvPr>
          <p:cNvSpPr>
            <a:spLocks noGrp="1"/>
          </p:cNvSpPr>
          <p:nvPr>
            <p:ph idx="1"/>
          </p:nvPr>
        </p:nvSpPr>
        <p:spPr>
          <a:xfrm>
            <a:off x="677334" y="581891"/>
            <a:ext cx="8596668" cy="5459471"/>
          </a:xfrm>
        </p:spPr>
        <p:txBody>
          <a:bodyPr>
            <a:normAutofit/>
          </a:bodyPr>
          <a:lstStyle/>
          <a:p>
            <a:r>
              <a:rPr lang="es-CL" sz="3200" dirty="0">
                <a:solidFill>
                  <a:srgbClr val="333333"/>
                </a:solidFill>
                <a:latin typeface="gobCL-Light"/>
              </a:rPr>
              <a:t>Alejarse de los elementos que puedan caer desde las paredes y el cielo protegiendo a los niños. </a:t>
            </a:r>
            <a:endParaRPr lang="es-CL" sz="3200" dirty="0">
              <a:solidFill>
                <a:srgbClr val="006600"/>
              </a:solidFill>
              <a:latin typeface="MinionPro-Regular"/>
            </a:endParaRPr>
          </a:p>
          <a:p>
            <a:r>
              <a:rPr lang="es-CL" sz="3200" dirty="0">
                <a:solidFill>
                  <a:srgbClr val="333333"/>
                </a:solidFill>
                <a:latin typeface="gobCL-Light"/>
              </a:rPr>
              <a:t>Evitar realizar llamadas telefónicas innecesarias.</a:t>
            </a:r>
          </a:p>
          <a:p>
            <a:pPr algn="l"/>
            <a:r>
              <a:rPr lang="es-CL" sz="3200" b="0" i="0" u="none" strike="noStrike" baseline="0" dirty="0">
                <a:solidFill>
                  <a:srgbClr val="333333"/>
                </a:solidFill>
                <a:latin typeface="gobCL-Light"/>
              </a:rPr>
              <a:t>No tratar de salvar objetos y materiales. </a:t>
            </a:r>
            <a:endParaRPr lang="es-CL" sz="3200" dirty="0">
              <a:solidFill>
                <a:srgbClr val="006600"/>
              </a:solidFill>
              <a:latin typeface="MinionPro-Regular"/>
            </a:endParaRPr>
          </a:p>
          <a:p>
            <a:pPr algn="l"/>
            <a:r>
              <a:rPr lang="es-CL" sz="3200" b="0" i="0" u="none" strike="noStrike" baseline="0" dirty="0">
                <a:solidFill>
                  <a:srgbClr val="333333"/>
                </a:solidFill>
                <a:latin typeface="gobCL-Light"/>
              </a:rPr>
              <a:t>No tomar objetos que pueden estar energizados, calientes o cortantes. </a:t>
            </a:r>
            <a:endParaRPr lang="es-CL" sz="3200" dirty="0">
              <a:solidFill>
                <a:srgbClr val="006600"/>
              </a:solidFill>
              <a:latin typeface="MinionPro-Regular"/>
            </a:endParaRPr>
          </a:p>
          <a:p>
            <a:pPr marL="0" indent="0">
              <a:buNone/>
            </a:pPr>
            <a:endParaRPr lang="es-CL" dirty="0"/>
          </a:p>
        </p:txBody>
      </p:sp>
    </p:spTree>
    <p:extLst>
      <p:ext uri="{BB962C8B-B14F-4D97-AF65-F5344CB8AC3E}">
        <p14:creationId xmlns:p14="http://schemas.microsoft.com/office/powerpoint/2010/main" val="158849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6302E50-E50B-898D-7B43-D0A295A61458}"/>
              </a:ext>
            </a:extLst>
          </p:cNvPr>
          <p:cNvSpPr>
            <a:spLocks noGrp="1"/>
          </p:cNvSpPr>
          <p:nvPr>
            <p:ph idx="1"/>
          </p:nvPr>
        </p:nvSpPr>
        <p:spPr>
          <a:xfrm>
            <a:off x="677334" y="651165"/>
            <a:ext cx="8596668" cy="5390198"/>
          </a:xfrm>
        </p:spPr>
        <p:txBody>
          <a:bodyPr/>
          <a:lstStyle/>
          <a:p>
            <a:pPr algn="l"/>
            <a:r>
              <a:rPr lang="es-CL" sz="3200" b="0" i="0" u="none" strike="noStrike" baseline="0" dirty="0">
                <a:solidFill>
                  <a:srgbClr val="333333"/>
                </a:solidFill>
                <a:latin typeface="gobCL-Light"/>
              </a:rPr>
              <a:t>Las visitas, padres o apoderados deben seguir las instrucciones del personal de la unidad educativa. </a:t>
            </a:r>
            <a:endParaRPr lang="es-CL" sz="3200" dirty="0">
              <a:solidFill>
                <a:srgbClr val="006600"/>
              </a:solidFill>
              <a:latin typeface="MinionPro-Regular"/>
            </a:endParaRPr>
          </a:p>
          <a:p>
            <a:pPr algn="l"/>
            <a:r>
              <a:rPr lang="es-CL" sz="3200" b="0" i="0" u="none" strike="noStrike" baseline="0" dirty="0">
                <a:solidFill>
                  <a:srgbClr val="333333"/>
                </a:solidFill>
                <a:latin typeface="gobCL-Light"/>
              </a:rPr>
              <a:t>No salir a la calle, salvo que se observe un daño estructural evidente de las instalaciones. </a:t>
            </a:r>
            <a:endParaRPr lang="es-CL" sz="3200" dirty="0">
              <a:solidFill>
                <a:srgbClr val="006600"/>
              </a:solidFill>
              <a:latin typeface="MinionPro-Regular"/>
            </a:endParaRPr>
          </a:p>
          <a:p>
            <a:pPr algn="l"/>
            <a:r>
              <a:rPr lang="es-CL" sz="3200" b="0" i="0" u="none" strike="noStrike" baseline="0" dirty="0">
                <a:solidFill>
                  <a:srgbClr val="333333"/>
                </a:solidFill>
                <a:latin typeface="gobCL-Light"/>
              </a:rPr>
              <a:t>Velar durante toda la emergencia por el resguardo físico de los niños y niñas. </a:t>
            </a:r>
            <a:endParaRPr lang="es-CL" sz="3200" dirty="0">
              <a:solidFill>
                <a:srgbClr val="006600"/>
              </a:solidFill>
              <a:latin typeface="MinionPro-Regular"/>
            </a:endParaRPr>
          </a:p>
          <a:p>
            <a:pPr algn="l"/>
            <a:r>
              <a:rPr lang="es-CL" sz="3200" b="0" i="0" u="none" strike="noStrike" baseline="0" dirty="0">
                <a:solidFill>
                  <a:srgbClr val="333333"/>
                </a:solidFill>
                <a:latin typeface="gobCL-Light"/>
              </a:rPr>
              <a:t>Contar la cantidad de niños. </a:t>
            </a:r>
            <a:endParaRPr lang="es-CL" sz="3200" dirty="0">
              <a:solidFill>
                <a:srgbClr val="006600"/>
              </a:solidFill>
              <a:latin typeface="MinionPro-Regular"/>
            </a:endParaRPr>
          </a:p>
          <a:p>
            <a:pPr algn="l"/>
            <a:r>
              <a:rPr lang="es-CL" sz="3200" b="0" i="0" u="none" strike="noStrike" baseline="0" dirty="0">
                <a:solidFill>
                  <a:srgbClr val="333333"/>
                </a:solidFill>
                <a:latin typeface="gobCL-Light"/>
              </a:rPr>
              <a:t>Cantar canciones que ayuden a tranquilizarlos.</a:t>
            </a:r>
            <a:endParaRPr lang="es-CL" sz="3200" dirty="0"/>
          </a:p>
          <a:p>
            <a:pPr marL="0" indent="0">
              <a:buNone/>
            </a:pPr>
            <a:endParaRPr lang="es-CL" dirty="0"/>
          </a:p>
        </p:txBody>
      </p:sp>
    </p:spTree>
    <p:extLst>
      <p:ext uri="{BB962C8B-B14F-4D97-AF65-F5344CB8AC3E}">
        <p14:creationId xmlns:p14="http://schemas.microsoft.com/office/powerpoint/2010/main" val="3496866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6481B9-37ED-75C3-8FF8-212A192DE292}"/>
              </a:ext>
            </a:extLst>
          </p:cNvPr>
          <p:cNvSpPr>
            <a:spLocks noGrp="1"/>
          </p:cNvSpPr>
          <p:nvPr>
            <p:ph type="title"/>
          </p:nvPr>
        </p:nvSpPr>
        <p:spPr>
          <a:xfrm>
            <a:off x="677334" y="609600"/>
            <a:ext cx="8596668" cy="498764"/>
          </a:xfrm>
        </p:spPr>
        <p:txBody>
          <a:bodyPr>
            <a:normAutofit/>
          </a:bodyPr>
          <a:lstStyle/>
          <a:p>
            <a:r>
              <a:rPr lang="es-CL" sz="2400" b="1" i="0" u="none" strike="noStrike" baseline="0" dirty="0">
                <a:solidFill>
                  <a:schemeClr val="tx1"/>
                </a:solidFill>
                <a:latin typeface="gobCL-Heavy"/>
              </a:rPr>
              <a:t>ACCIONES POSTERIORES</a:t>
            </a:r>
            <a:endParaRPr lang="es-CL" sz="2400" b="1" dirty="0">
              <a:solidFill>
                <a:schemeClr val="tx1"/>
              </a:solidFill>
            </a:endParaRPr>
          </a:p>
        </p:txBody>
      </p:sp>
      <p:sp>
        <p:nvSpPr>
          <p:cNvPr id="3" name="Marcador de contenido 2">
            <a:extLst>
              <a:ext uri="{FF2B5EF4-FFF2-40B4-BE49-F238E27FC236}">
                <a16:creationId xmlns:a16="http://schemas.microsoft.com/office/drawing/2014/main" id="{FB8B750A-759C-8B5D-06BB-757C76A699B0}"/>
              </a:ext>
            </a:extLst>
          </p:cNvPr>
          <p:cNvSpPr>
            <a:spLocks noGrp="1"/>
          </p:cNvSpPr>
          <p:nvPr>
            <p:ph idx="1"/>
          </p:nvPr>
        </p:nvSpPr>
        <p:spPr>
          <a:xfrm>
            <a:off x="677334" y="1330037"/>
            <a:ext cx="8702193" cy="4711326"/>
          </a:xfrm>
        </p:spPr>
        <p:txBody>
          <a:bodyPr>
            <a:noAutofit/>
          </a:bodyPr>
          <a:lstStyle/>
          <a:p>
            <a:pPr algn="l"/>
            <a:r>
              <a:rPr lang="es-CL" sz="2800" b="0" i="0" u="none" strike="noStrike" baseline="0" dirty="0">
                <a:solidFill>
                  <a:srgbClr val="333333"/>
                </a:solidFill>
                <a:latin typeface="gobCL-Light"/>
              </a:rPr>
              <a:t>Prepararse para las réplicas que pueden provocar daño adicional a estructuras ya dañadas. </a:t>
            </a:r>
            <a:endParaRPr lang="es-CL" sz="2800" dirty="0">
              <a:solidFill>
                <a:srgbClr val="006600"/>
              </a:solidFill>
              <a:latin typeface="MinionPro-Regular"/>
            </a:endParaRPr>
          </a:p>
          <a:p>
            <a:pPr algn="l"/>
            <a:r>
              <a:rPr lang="es-CL" sz="2800" b="0" i="0" u="none" strike="noStrike" baseline="0" dirty="0">
                <a:solidFill>
                  <a:srgbClr val="333333"/>
                </a:solidFill>
                <a:latin typeface="gobCL-Light"/>
              </a:rPr>
              <a:t>No caminar por sectores donde existan vidrios rotos, cables eléctricos colgando, fugas de agua y/o derrame de productos. </a:t>
            </a:r>
            <a:endParaRPr lang="es-CL" sz="2800" dirty="0">
              <a:solidFill>
                <a:srgbClr val="006600"/>
              </a:solidFill>
              <a:latin typeface="MinionPro-Regular"/>
            </a:endParaRPr>
          </a:p>
          <a:p>
            <a:pPr algn="l"/>
            <a:r>
              <a:rPr lang="es-CL" sz="2800" b="0" i="0" u="none" strike="noStrike" baseline="0" dirty="0">
                <a:solidFill>
                  <a:srgbClr val="333333"/>
                </a:solidFill>
                <a:latin typeface="gobCL-Light"/>
              </a:rPr>
              <a:t>Usar el teléfono sólo para emergencias. </a:t>
            </a:r>
            <a:endParaRPr lang="es-CL" sz="2800" dirty="0">
              <a:solidFill>
                <a:srgbClr val="006600"/>
              </a:solidFill>
              <a:latin typeface="MinionPro-Regular"/>
            </a:endParaRPr>
          </a:p>
          <a:p>
            <a:pPr algn="l"/>
            <a:r>
              <a:rPr lang="es-CL" sz="2800" b="0" i="0" u="none" strike="noStrike" baseline="0" dirty="0">
                <a:solidFill>
                  <a:srgbClr val="333333"/>
                </a:solidFill>
                <a:latin typeface="gobCL-Light"/>
              </a:rPr>
              <a:t>Abrir armarios, bibliotecas y muebles con cuidado. </a:t>
            </a:r>
            <a:endParaRPr lang="es-CL" sz="2800" dirty="0">
              <a:solidFill>
                <a:srgbClr val="006600"/>
              </a:solidFill>
              <a:latin typeface="MinionPro-Regular"/>
            </a:endParaRPr>
          </a:p>
        </p:txBody>
      </p:sp>
    </p:spTree>
    <p:extLst>
      <p:ext uri="{BB962C8B-B14F-4D97-AF65-F5344CB8AC3E}">
        <p14:creationId xmlns:p14="http://schemas.microsoft.com/office/powerpoint/2010/main" val="108342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A26ABB7-CD78-BFA2-7EA4-578CC8039C14}"/>
              </a:ext>
            </a:extLst>
          </p:cNvPr>
          <p:cNvSpPr>
            <a:spLocks noGrp="1"/>
          </p:cNvSpPr>
          <p:nvPr>
            <p:ph idx="1"/>
          </p:nvPr>
        </p:nvSpPr>
        <p:spPr>
          <a:xfrm>
            <a:off x="677334" y="803565"/>
            <a:ext cx="8596668" cy="5237798"/>
          </a:xfrm>
        </p:spPr>
        <p:txBody>
          <a:bodyPr/>
          <a:lstStyle/>
          <a:p>
            <a:pPr algn="l"/>
            <a:r>
              <a:rPr lang="es-CL" sz="2800" b="0" i="0" u="none" strike="noStrike" baseline="0" dirty="0">
                <a:solidFill>
                  <a:srgbClr val="333333"/>
                </a:solidFill>
                <a:latin typeface="gobCL-Light"/>
              </a:rPr>
              <a:t>La Directora debe evaluar una posible evacuación externa de acuerdo a la magnitud de los daños de la unidad educativa o de acuerdo a las indicaciones de las autoridades. </a:t>
            </a:r>
            <a:endParaRPr lang="es-CL" sz="2800" dirty="0">
              <a:solidFill>
                <a:srgbClr val="006600"/>
              </a:solidFill>
              <a:latin typeface="MinionPro-Regular"/>
            </a:endParaRPr>
          </a:p>
          <a:p>
            <a:pPr algn="l"/>
            <a:r>
              <a:rPr lang="es-CL" sz="2800" b="0" i="0" u="none" strike="noStrike" baseline="0" dirty="0">
                <a:solidFill>
                  <a:srgbClr val="333333"/>
                </a:solidFill>
                <a:latin typeface="gobCL-Light"/>
              </a:rPr>
              <a:t>La Directora deberá organizar al personal para que, una vez controlada la emergencia, se retiren a sus domicilios a medida que los niños sean retirados por sus apoderados. Se debe considerar que los niños estén siempre contenidos por los adultos responsables del jardín infantil.</a:t>
            </a:r>
            <a:endParaRPr lang="es-CL" sz="2800" dirty="0"/>
          </a:p>
          <a:p>
            <a:endParaRPr lang="es-CL" dirty="0"/>
          </a:p>
        </p:txBody>
      </p:sp>
    </p:spTree>
    <p:extLst>
      <p:ext uri="{BB962C8B-B14F-4D97-AF65-F5344CB8AC3E}">
        <p14:creationId xmlns:p14="http://schemas.microsoft.com/office/powerpoint/2010/main" val="1687101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013C4A-8D24-FE4B-2766-25FDDD648B2A}"/>
              </a:ext>
            </a:extLst>
          </p:cNvPr>
          <p:cNvSpPr>
            <a:spLocks noGrp="1"/>
          </p:cNvSpPr>
          <p:nvPr>
            <p:ph type="title"/>
          </p:nvPr>
        </p:nvSpPr>
        <p:spPr/>
        <p:txBody>
          <a:bodyPr/>
          <a:lstStyle/>
          <a:p>
            <a:r>
              <a:rPr lang="es-MX" dirty="0"/>
              <a:t>Objetivo:</a:t>
            </a:r>
            <a:endParaRPr lang="es-CL" dirty="0"/>
          </a:p>
        </p:txBody>
      </p:sp>
      <p:sp>
        <p:nvSpPr>
          <p:cNvPr id="3" name="Marcador de contenido 2">
            <a:extLst>
              <a:ext uri="{FF2B5EF4-FFF2-40B4-BE49-F238E27FC236}">
                <a16:creationId xmlns:a16="http://schemas.microsoft.com/office/drawing/2014/main" id="{6328863C-470E-8F95-B6A6-4FAE19DB36DD}"/>
              </a:ext>
            </a:extLst>
          </p:cNvPr>
          <p:cNvSpPr>
            <a:spLocks noGrp="1"/>
          </p:cNvSpPr>
          <p:nvPr>
            <p:ph idx="1"/>
          </p:nvPr>
        </p:nvSpPr>
        <p:spPr>
          <a:xfrm>
            <a:off x="677334" y="1537855"/>
            <a:ext cx="8596668" cy="4503507"/>
          </a:xfrm>
        </p:spPr>
        <p:txBody>
          <a:bodyPr/>
          <a:lstStyle/>
          <a:p>
            <a:r>
              <a:rPr lang="es-MX" sz="2300" dirty="0"/>
              <a:t>Conocer y familiarizarse con los protocolos y procedimientos para identificar, evaluar y controlar riesgos de accidente, dentro del jardín infantil.</a:t>
            </a:r>
          </a:p>
          <a:p>
            <a:r>
              <a:rPr lang="es-MX" sz="2300" dirty="0"/>
              <a:t>Conocer las responsabilidades y roles de los miembros de la comunidad escolar en prevención de riesgos y seguridad.</a:t>
            </a:r>
          </a:p>
          <a:p>
            <a:endParaRPr lang="es-CL" dirty="0"/>
          </a:p>
        </p:txBody>
      </p:sp>
    </p:spTree>
    <p:extLst>
      <p:ext uri="{BB962C8B-B14F-4D97-AF65-F5344CB8AC3E}">
        <p14:creationId xmlns:p14="http://schemas.microsoft.com/office/powerpoint/2010/main" val="4121030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6CFDF2-4531-C806-D802-BA10D4E89284}"/>
              </a:ext>
            </a:extLst>
          </p:cNvPr>
          <p:cNvSpPr>
            <a:spLocks noGrp="1"/>
          </p:cNvSpPr>
          <p:nvPr>
            <p:ph type="title"/>
          </p:nvPr>
        </p:nvSpPr>
        <p:spPr/>
        <p:txBody>
          <a:bodyPr>
            <a:normAutofit/>
          </a:bodyPr>
          <a:lstStyle/>
          <a:p>
            <a:r>
              <a:rPr lang="es-MX" sz="4000" dirty="0"/>
              <a:t>Objetivo</a:t>
            </a:r>
            <a:endParaRPr lang="es-CL" sz="4000" dirty="0"/>
          </a:p>
        </p:txBody>
      </p:sp>
      <p:sp>
        <p:nvSpPr>
          <p:cNvPr id="3" name="Marcador de contenido 2">
            <a:extLst>
              <a:ext uri="{FF2B5EF4-FFF2-40B4-BE49-F238E27FC236}">
                <a16:creationId xmlns:a16="http://schemas.microsoft.com/office/drawing/2014/main" id="{3E8926B7-4BC3-308C-EC31-42C5BF18798E}"/>
              </a:ext>
            </a:extLst>
          </p:cNvPr>
          <p:cNvSpPr>
            <a:spLocks noGrp="1"/>
          </p:cNvSpPr>
          <p:nvPr>
            <p:ph idx="1"/>
          </p:nvPr>
        </p:nvSpPr>
        <p:spPr/>
        <p:txBody>
          <a:bodyPr>
            <a:normAutofit/>
          </a:bodyPr>
          <a:lstStyle/>
          <a:p>
            <a:r>
              <a:rPr lang="es-MX" sz="4400" dirty="0"/>
              <a:t>Derribar mitos culturales, sobre qué hacer en caso de temblores o terremotos</a:t>
            </a:r>
            <a:endParaRPr lang="es-CL" sz="4400" dirty="0"/>
          </a:p>
        </p:txBody>
      </p:sp>
    </p:spTree>
    <p:extLst>
      <p:ext uri="{BB962C8B-B14F-4D97-AF65-F5344CB8AC3E}">
        <p14:creationId xmlns:p14="http://schemas.microsoft.com/office/powerpoint/2010/main" val="3116498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0299DB-234D-0561-9EC8-6DACE11D4B52}"/>
              </a:ext>
            </a:extLst>
          </p:cNvPr>
          <p:cNvSpPr>
            <a:spLocks noGrp="1"/>
          </p:cNvSpPr>
          <p:nvPr>
            <p:ph type="title"/>
          </p:nvPr>
        </p:nvSpPr>
        <p:spPr>
          <a:xfrm>
            <a:off x="705043" y="1662546"/>
            <a:ext cx="8596668" cy="1320800"/>
          </a:xfrm>
        </p:spPr>
        <p:txBody>
          <a:bodyPr>
            <a:normAutofit fontScale="90000"/>
          </a:bodyPr>
          <a:lstStyle/>
          <a:p>
            <a:pPr algn="ctr"/>
            <a:r>
              <a:rPr lang="es-CL" dirty="0">
                <a:solidFill>
                  <a:srgbClr val="3E3E3E"/>
                </a:solidFill>
                <a:latin typeface="Open Sans" panose="020B0606030504020204" pitchFamily="34" charset="0"/>
              </a:rPr>
              <a:t>L</a:t>
            </a:r>
            <a:r>
              <a:rPr lang="es-CL" b="0" i="0" dirty="0">
                <a:solidFill>
                  <a:srgbClr val="3E3E3E"/>
                </a:solidFill>
                <a:effectLst/>
                <a:latin typeface="Open Sans" panose="020B0606030504020204" pitchFamily="34" charset="0"/>
              </a:rPr>
              <a:t>a Prevencionista entrega algunos consejos para salir ileso de un sismo y derriba mitos de supuestas técnicas de supervivencia que circulan en redes sociales y que generan en la población una falsa sensación de seguridad.</a:t>
            </a:r>
            <a:endParaRPr lang="es-CL" dirty="0"/>
          </a:p>
        </p:txBody>
      </p:sp>
    </p:spTree>
    <p:extLst>
      <p:ext uri="{BB962C8B-B14F-4D97-AF65-F5344CB8AC3E}">
        <p14:creationId xmlns:p14="http://schemas.microsoft.com/office/powerpoint/2010/main" val="3124678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A3B664-4E69-8E3F-1BF4-F9ED1446CD96}"/>
              </a:ext>
            </a:extLst>
          </p:cNvPr>
          <p:cNvSpPr>
            <a:spLocks noGrp="1"/>
          </p:cNvSpPr>
          <p:nvPr>
            <p:ph type="title"/>
          </p:nvPr>
        </p:nvSpPr>
        <p:spPr/>
        <p:txBody>
          <a:bodyPr/>
          <a:lstStyle/>
          <a:p>
            <a:r>
              <a:rPr lang="es-CL" b="1" i="0" dirty="0">
                <a:solidFill>
                  <a:srgbClr val="3E3E3E"/>
                </a:solidFill>
                <a:effectLst/>
                <a:latin typeface="Open Sans" panose="020B0606030504020204" pitchFamily="34" charset="0"/>
              </a:rPr>
              <a:t>El lugar más seguro </a:t>
            </a:r>
            <a:endParaRPr lang="es-CL" dirty="0"/>
          </a:p>
        </p:txBody>
      </p:sp>
      <p:sp>
        <p:nvSpPr>
          <p:cNvPr id="3" name="Marcador de contenido 2">
            <a:extLst>
              <a:ext uri="{FF2B5EF4-FFF2-40B4-BE49-F238E27FC236}">
                <a16:creationId xmlns:a16="http://schemas.microsoft.com/office/drawing/2014/main" id="{6AEE96F1-D9F2-C3D7-A882-D6FDCE845E29}"/>
              </a:ext>
            </a:extLst>
          </p:cNvPr>
          <p:cNvSpPr>
            <a:spLocks noGrp="1"/>
          </p:cNvSpPr>
          <p:nvPr>
            <p:ph idx="1"/>
          </p:nvPr>
        </p:nvSpPr>
        <p:spPr>
          <a:xfrm>
            <a:off x="677334" y="1510145"/>
            <a:ext cx="8596668" cy="4531217"/>
          </a:xfrm>
        </p:spPr>
        <p:txBody>
          <a:bodyPr>
            <a:normAutofit/>
          </a:bodyPr>
          <a:lstStyle/>
          <a:p>
            <a:r>
              <a:rPr lang="es-CL" sz="3200" b="0" i="0" dirty="0">
                <a:solidFill>
                  <a:srgbClr val="3E3E3E"/>
                </a:solidFill>
                <a:effectLst/>
                <a:latin typeface="Open Sans" panose="020B0606030504020204" pitchFamily="34" charset="0"/>
              </a:rPr>
              <a:t>Se entiende que una mesa no resistiría el peso de objetos voluminosos, pero sí quedar debajo de ellas es un lugar efectivo para evitar ser dañado por objetos menores que podrían caer, volcarse o desprenderse durante un sismo intenso, tales como adornos, trozos de luminarias que podrían quebrarse, cuadros, libros, parte del cielo, etc.</a:t>
            </a:r>
            <a:endParaRPr lang="es-CL" sz="3200" dirty="0"/>
          </a:p>
        </p:txBody>
      </p:sp>
    </p:spTree>
    <p:extLst>
      <p:ext uri="{BB962C8B-B14F-4D97-AF65-F5344CB8AC3E}">
        <p14:creationId xmlns:p14="http://schemas.microsoft.com/office/powerpoint/2010/main" val="2535602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BABB1-6614-6C2E-6200-FFD40F7BB85E}"/>
              </a:ext>
            </a:extLst>
          </p:cNvPr>
          <p:cNvSpPr>
            <a:spLocks noGrp="1"/>
          </p:cNvSpPr>
          <p:nvPr>
            <p:ph type="title"/>
          </p:nvPr>
        </p:nvSpPr>
        <p:spPr/>
        <p:txBody>
          <a:bodyPr/>
          <a:lstStyle/>
          <a:p>
            <a:r>
              <a:rPr lang="es-CL" b="1" i="0" dirty="0">
                <a:solidFill>
                  <a:srgbClr val="3E3E3E"/>
                </a:solidFill>
                <a:effectLst/>
                <a:latin typeface="Open Sans" panose="020B0606030504020204" pitchFamily="34" charset="0"/>
              </a:rPr>
              <a:t>¿Arranco?</a:t>
            </a:r>
            <a:endParaRPr lang="es-CL" dirty="0"/>
          </a:p>
        </p:txBody>
      </p:sp>
      <p:sp>
        <p:nvSpPr>
          <p:cNvPr id="3" name="Marcador de contenido 2">
            <a:extLst>
              <a:ext uri="{FF2B5EF4-FFF2-40B4-BE49-F238E27FC236}">
                <a16:creationId xmlns:a16="http://schemas.microsoft.com/office/drawing/2014/main" id="{4F932378-A920-A897-9BD5-EC54E1423BC4}"/>
              </a:ext>
            </a:extLst>
          </p:cNvPr>
          <p:cNvSpPr>
            <a:spLocks noGrp="1"/>
          </p:cNvSpPr>
          <p:nvPr>
            <p:ph idx="1"/>
          </p:nvPr>
        </p:nvSpPr>
        <p:spPr>
          <a:xfrm>
            <a:off x="207818" y="1454727"/>
            <a:ext cx="9066184" cy="4586635"/>
          </a:xfrm>
        </p:spPr>
        <p:txBody>
          <a:bodyPr>
            <a:noAutofit/>
          </a:bodyPr>
          <a:lstStyle/>
          <a:p>
            <a:r>
              <a:rPr lang="es-CL" sz="2800" b="0" i="0" dirty="0">
                <a:solidFill>
                  <a:srgbClr val="3E3E3E"/>
                </a:solidFill>
                <a:effectLst/>
                <a:latin typeface="Open Sans" panose="020B0606030504020204" pitchFamily="34" charset="0"/>
              </a:rPr>
              <a:t>Frente a un sismo intenso el peor error es evacuar o salir a la calle porque te expones a más riesgos que al interior de la casa o el trabajo, esto, dado que en la vía pública te encuentras con el tendido eléctrico, desprendimiento de cornisas de los edificios, corte de semáforos y caos vial e incluso la caída de maceteros desde los edificios. En un sismo solo se debe evacuar en caso que la estructura presente colapso o derrumbe, aunque es poco probable por la exigente norma sísmica existente en nuestro país.</a:t>
            </a:r>
            <a:endParaRPr lang="es-CL" sz="2800" dirty="0"/>
          </a:p>
        </p:txBody>
      </p:sp>
    </p:spTree>
    <p:extLst>
      <p:ext uri="{BB962C8B-B14F-4D97-AF65-F5344CB8AC3E}">
        <p14:creationId xmlns:p14="http://schemas.microsoft.com/office/powerpoint/2010/main" val="263640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CE0D0-523E-F704-6A2B-8396FE44FC9D}"/>
              </a:ext>
            </a:extLst>
          </p:cNvPr>
          <p:cNvSpPr>
            <a:spLocks noGrp="1"/>
          </p:cNvSpPr>
          <p:nvPr>
            <p:ph type="title"/>
          </p:nvPr>
        </p:nvSpPr>
        <p:spPr/>
        <p:txBody>
          <a:bodyPr/>
          <a:lstStyle/>
          <a:p>
            <a:r>
              <a:rPr lang="es-CL" b="1" i="0" dirty="0">
                <a:solidFill>
                  <a:srgbClr val="3E3E3E"/>
                </a:solidFill>
                <a:effectLst/>
                <a:latin typeface="Open Sans" panose="020B0606030504020204" pitchFamily="34" charset="0"/>
              </a:rPr>
              <a:t>El “mito” del triángulo de la vida</a:t>
            </a:r>
            <a:endParaRPr lang="es-CL" dirty="0"/>
          </a:p>
        </p:txBody>
      </p:sp>
      <p:sp>
        <p:nvSpPr>
          <p:cNvPr id="3" name="Marcador de contenido 2">
            <a:extLst>
              <a:ext uri="{FF2B5EF4-FFF2-40B4-BE49-F238E27FC236}">
                <a16:creationId xmlns:a16="http://schemas.microsoft.com/office/drawing/2014/main" id="{345AFABB-87E5-1776-A59A-CD2E5948C342}"/>
              </a:ext>
            </a:extLst>
          </p:cNvPr>
          <p:cNvSpPr>
            <a:spLocks noGrp="1"/>
          </p:cNvSpPr>
          <p:nvPr>
            <p:ph idx="1"/>
          </p:nvPr>
        </p:nvSpPr>
        <p:spPr>
          <a:xfrm>
            <a:off x="138545" y="1482436"/>
            <a:ext cx="9725891" cy="5112327"/>
          </a:xfrm>
        </p:spPr>
        <p:txBody>
          <a:bodyPr>
            <a:normAutofit/>
          </a:bodyPr>
          <a:lstStyle/>
          <a:p>
            <a:r>
              <a:rPr lang="es-CL" sz="2300" b="0" i="0" dirty="0">
                <a:solidFill>
                  <a:srgbClr val="3E3E3E"/>
                </a:solidFill>
                <a:effectLst/>
                <a:latin typeface="Open Sans" panose="020B0606030504020204" pitchFamily="34" charset="0"/>
              </a:rPr>
              <a:t>Junto a la Asociación Chilena de Seguridad (ACHS) comprobamos que no existe asidero científico respecto a esa técnica de supervivencia en caso de sismos que se masificó en redes sociales. Las estructuras no colapsan de una forma determinada ni existe una tendencia que compruebe cuando se deforman. El supuesto “triángulo de la vida” solo genera una falsa sensación de seguridad. En un sismo lo principal es resguardar que los objetos no te caigan encima o te aplasten, puesto que esta es la principal causa de muertes o lesiones y no el movimiento en sí mismo, para eso tienes que buscar zonas seguras o zonas despejadas, libres de objetos o materiales que puedan caer y que puedan constituirse en un refugio donde permanecer mientras ocurre el movimiento telúrico, otras alternativas son debajo de la mesa o escritorio, dependiendo lo que tengas a mano.</a:t>
            </a:r>
            <a:endParaRPr lang="es-CL" sz="2300" dirty="0"/>
          </a:p>
        </p:txBody>
      </p:sp>
    </p:spTree>
    <p:extLst>
      <p:ext uri="{BB962C8B-B14F-4D97-AF65-F5344CB8AC3E}">
        <p14:creationId xmlns:p14="http://schemas.microsoft.com/office/powerpoint/2010/main" val="3098589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F534AA-ED30-172D-2360-E41279D29A0B}"/>
              </a:ext>
            </a:extLst>
          </p:cNvPr>
          <p:cNvSpPr>
            <a:spLocks noGrp="1"/>
          </p:cNvSpPr>
          <p:nvPr>
            <p:ph type="title"/>
          </p:nvPr>
        </p:nvSpPr>
        <p:spPr/>
        <p:txBody>
          <a:bodyPr/>
          <a:lstStyle/>
          <a:p>
            <a:r>
              <a:rPr lang="es-CL" b="1" i="0" dirty="0">
                <a:solidFill>
                  <a:srgbClr val="3E3E3E"/>
                </a:solidFill>
                <a:effectLst/>
                <a:latin typeface="Open Sans" panose="020B0606030504020204" pitchFamily="34" charset="0"/>
              </a:rPr>
              <a:t>El marco o dintel de la puerta </a:t>
            </a:r>
            <a:endParaRPr lang="es-CL" dirty="0"/>
          </a:p>
        </p:txBody>
      </p:sp>
      <p:sp>
        <p:nvSpPr>
          <p:cNvPr id="3" name="Marcador de contenido 2">
            <a:extLst>
              <a:ext uri="{FF2B5EF4-FFF2-40B4-BE49-F238E27FC236}">
                <a16:creationId xmlns:a16="http://schemas.microsoft.com/office/drawing/2014/main" id="{3A714CCB-D618-EA7C-BFCA-1764F9080959}"/>
              </a:ext>
            </a:extLst>
          </p:cNvPr>
          <p:cNvSpPr>
            <a:spLocks noGrp="1"/>
          </p:cNvSpPr>
          <p:nvPr>
            <p:ph idx="1"/>
          </p:nvPr>
        </p:nvSpPr>
        <p:spPr>
          <a:xfrm>
            <a:off x="290945" y="1343891"/>
            <a:ext cx="10210800" cy="4697472"/>
          </a:xfrm>
        </p:spPr>
        <p:txBody>
          <a:bodyPr>
            <a:noAutofit/>
          </a:bodyPr>
          <a:lstStyle/>
          <a:p>
            <a:r>
              <a:rPr lang="es-CL" sz="2800" b="0" i="0" dirty="0">
                <a:solidFill>
                  <a:srgbClr val="3E3E3E"/>
                </a:solidFill>
                <a:effectLst/>
                <a:latin typeface="Open Sans" panose="020B0606030504020204" pitchFamily="34" charset="0"/>
              </a:rPr>
              <a:t>En general, dentro de las recomendaciones, se indica abrir las puertas durante un sismo intenso, para evitar que se traben, porque las estructuras podrían sufrir deformaciones frente a sismos mayores, pero no es necesario ubicarse bajo el dintel de la puerta, antiguamente las viviendas se construían reforzando especialmente los arcos de las puertas, motivo por el cual siempre eran las partes de las habitaciones que quedaban en pie, sin embargo hoy en día se utilizan materiales livianos para construir los dinteles, tales como tabiques de madera o aluminio, por lo que no constituyen necesariamente el lugar más seguro de la casa.</a:t>
            </a:r>
            <a:endParaRPr lang="es-CL" sz="2800" dirty="0"/>
          </a:p>
        </p:txBody>
      </p:sp>
    </p:spTree>
    <p:extLst>
      <p:ext uri="{BB962C8B-B14F-4D97-AF65-F5344CB8AC3E}">
        <p14:creationId xmlns:p14="http://schemas.microsoft.com/office/powerpoint/2010/main" val="1010335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2" name="Straight Connector 1031">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4"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sp>
          <p:nvSpPr>
            <p:cNvPr id="1035"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sp>
          <p:nvSpPr>
            <p:cNvPr id="1036" name="Isosceles Triangle 1035">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sp>
          <p:nvSpPr>
            <p:cNvPr id="1037"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sp>
          <p:nvSpPr>
            <p:cNvPr id="1038"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sp>
          <p:nvSpPr>
            <p:cNvPr id="1039"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sp>
          <p:nvSpPr>
            <p:cNvPr id="1040" name="Isosceles Triangle 1039">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sp>
          <p:nvSpPr>
            <p:cNvPr id="1041" name="Isosceles Triangle 1040">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grpSp>
      <p:sp>
        <p:nvSpPr>
          <p:cNvPr id="1043" name="Rectangle 1042">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5" name="Group 1044">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46" name="Straight Connector 1045">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7"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sp>
          <p:nvSpPr>
            <p:cNvPr id="1048"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sp>
          <p:nvSpPr>
            <p:cNvPr id="1049" name="Isosceles Triangle 1048">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sp>
          <p:nvSpPr>
            <p:cNvPr id="1050"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sp>
          <p:nvSpPr>
            <p:cNvPr id="1051"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sp>
          <p:nvSpPr>
            <p:cNvPr id="1052"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sp>
          <p:nvSpPr>
            <p:cNvPr id="1053" name="Isosceles Triangle 1052">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sp>
          <p:nvSpPr>
            <p:cNvPr id="1054" name="Isosceles Triangle 1053">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grpSp>
      <p:sp>
        <p:nvSpPr>
          <p:cNvPr id="1056" name="Rectangle 1055">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imulacro 1">
            <a:extLst>
              <a:ext uri="{FF2B5EF4-FFF2-40B4-BE49-F238E27FC236}">
                <a16:creationId xmlns:a16="http://schemas.microsoft.com/office/drawing/2014/main" id="{1DF04286-DEE4-8A37-97E9-0DEAD58CB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22554"/>
          <a:stretch/>
        </p:blipFill>
        <p:spPr bwMode="auto">
          <a:xfrm>
            <a:off x="568452" y="585355"/>
            <a:ext cx="11055096"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536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875811-49D6-A9FC-6512-3626EFD006FA}"/>
              </a:ext>
            </a:extLst>
          </p:cNvPr>
          <p:cNvSpPr>
            <a:spLocks noGrp="1"/>
          </p:cNvSpPr>
          <p:nvPr>
            <p:ph type="title"/>
          </p:nvPr>
        </p:nvSpPr>
        <p:spPr/>
        <p:txBody>
          <a:bodyPr/>
          <a:lstStyle/>
          <a:p>
            <a:r>
              <a:rPr lang="es-MX" dirty="0"/>
              <a:t>ACTIVIDAD</a:t>
            </a:r>
            <a:endParaRPr lang="es-CL" dirty="0"/>
          </a:p>
        </p:txBody>
      </p:sp>
      <p:sp>
        <p:nvSpPr>
          <p:cNvPr id="3" name="Marcador de contenido 2">
            <a:extLst>
              <a:ext uri="{FF2B5EF4-FFF2-40B4-BE49-F238E27FC236}">
                <a16:creationId xmlns:a16="http://schemas.microsoft.com/office/drawing/2014/main" id="{C9CAD01F-69F5-0930-D338-8E2C92169CFB}"/>
              </a:ext>
            </a:extLst>
          </p:cNvPr>
          <p:cNvSpPr>
            <a:spLocks noGrp="1"/>
          </p:cNvSpPr>
          <p:nvPr>
            <p:ph idx="1"/>
          </p:nvPr>
        </p:nvSpPr>
        <p:spPr>
          <a:xfrm>
            <a:off x="677334" y="1488613"/>
            <a:ext cx="8596668" cy="5369387"/>
          </a:xfrm>
        </p:spPr>
        <p:txBody>
          <a:bodyPr>
            <a:normAutofit lnSpcReduction="10000"/>
          </a:bodyPr>
          <a:lstStyle/>
          <a:p>
            <a:r>
              <a:rPr lang="es-MX" dirty="0"/>
              <a:t>A continuación, observarán un diálogo en blanco, entre los niños y niñas del jardín infantil, ustedes deberán completarlo.</a:t>
            </a:r>
          </a:p>
          <a:p>
            <a:r>
              <a:rPr lang="es-MX" dirty="0"/>
              <a:t>¿Qué deben hacer?</a:t>
            </a:r>
          </a:p>
          <a:p>
            <a:pPr lvl="1"/>
            <a:r>
              <a:rPr lang="es-MX" dirty="0"/>
              <a:t>Se reunirán en grupos de 4 estudiantes y simularán un juego (como se muestra en la imagen número 1.</a:t>
            </a:r>
          </a:p>
          <a:p>
            <a:pPr lvl="1"/>
            <a:r>
              <a:rPr lang="es-MX" dirty="0"/>
              <a:t>Luego, simularán que empieza un temblor y 2 estudiantes (como se muestra en la imagen número 2), deberán hacer un diálogo de lo que deben realizar.</a:t>
            </a:r>
          </a:p>
          <a:p>
            <a:pPr lvl="1"/>
            <a:r>
              <a:rPr lang="es-MX" dirty="0"/>
              <a:t>Posteriormente, irán a la zona de seguridad que establezcan previamente en grupo (haciendo referencia a que ya debiese estar identificada, si estuviéramos en el jardín infantil)</a:t>
            </a:r>
          </a:p>
          <a:p>
            <a:pPr lvl="1"/>
            <a:r>
              <a:rPr lang="es-MX" dirty="0"/>
              <a:t>Finalmente, las otras 2 estudiantes tendrán un diálogo de lo que se debe hacer una vez terminada la emergencia (referencia imagen número 4)</a:t>
            </a:r>
          </a:p>
          <a:p>
            <a:r>
              <a:rPr lang="es-MX" dirty="0"/>
              <a:t>Las estudiantes pueden elegir entre hacerlo como juego actuado (4 estudiantes) o en un dibujo donde aparezca el diálogo (2 estudiantes solamente).</a:t>
            </a:r>
          </a:p>
          <a:p>
            <a:r>
              <a:rPr lang="es-MX" dirty="0"/>
              <a:t>Se debe registrar las estudiantes que realicen la actividad, pues lleva punto para nota acumulativa. Quien no quiera realizarlo, también debe registrarse para realizar la observación negativa correspondiente.</a:t>
            </a:r>
          </a:p>
          <a:p>
            <a:pPr lvl="1"/>
            <a:endParaRPr lang="es-CL" dirty="0"/>
          </a:p>
        </p:txBody>
      </p:sp>
    </p:spTree>
    <p:extLst>
      <p:ext uri="{BB962C8B-B14F-4D97-AF65-F5344CB8AC3E}">
        <p14:creationId xmlns:p14="http://schemas.microsoft.com/office/powerpoint/2010/main" val="3292124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6064829" cy="3384645"/>
          </a:xfrm>
          <a:prstGeom prst="rect">
            <a:avLst/>
          </a:prstGeom>
        </p:spPr>
      </p:pic>
      <p:pic>
        <p:nvPicPr>
          <p:cNvPr id="5" name="Imagen 4"/>
          <p:cNvPicPr>
            <a:picLocks noChangeAspect="1"/>
          </p:cNvPicPr>
          <p:nvPr/>
        </p:nvPicPr>
        <p:blipFill>
          <a:blip r:embed="rId3"/>
          <a:stretch>
            <a:fillRect/>
          </a:stretch>
        </p:blipFill>
        <p:spPr>
          <a:xfrm>
            <a:off x="5988047" y="3138985"/>
            <a:ext cx="6203954" cy="3719015"/>
          </a:xfrm>
          <a:prstGeom prst="rect">
            <a:avLst/>
          </a:prstGeom>
        </p:spPr>
      </p:pic>
      <p:pic>
        <p:nvPicPr>
          <p:cNvPr id="3" name="Imagen 2">
            <a:extLst>
              <a:ext uri="{FF2B5EF4-FFF2-40B4-BE49-F238E27FC236}">
                <a16:creationId xmlns:a16="http://schemas.microsoft.com/office/drawing/2014/main" id="{46B82C2A-2DB8-46D6-C632-1F8A3C4BC72E}"/>
              </a:ext>
            </a:extLst>
          </p:cNvPr>
          <p:cNvPicPr>
            <a:picLocks noChangeAspect="1"/>
          </p:cNvPicPr>
          <p:nvPr/>
        </p:nvPicPr>
        <p:blipFill>
          <a:blip r:embed="rId4"/>
          <a:stretch>
            <a:fillRect/>
          </a:stretch>
        </p:blipFill>
        <p:spPr>
          <a:xfrm>
            <a:off x="124213" y="3416490"/>
            <a:ext cx="638264" cy="771633"/>
          </a:xfrm>
          <a:prstGeom prst="rect">
            <a:avLst/>
          </a:prstGeom>
        </p:spPr>
      </p:pic>
      <p:pic>
        <p:nvPicPr>
          <p:cNvPr id="7" name="Imagen 6">
            <a:extLst>
              <a:ext uri="{FF2B5EF4-FFF2-40B4-BE49-F238E27FC236}">
                <a16:creationId xmlns:a16="http://schemas.microsoft.com/office/drawing/2014/main" id="{9A14D221-090E-A1F0-CC49-83675B5C9D8F}"/>
              </a:ext>
            </a:extLst>
          </p:cNvPr>
          <p:cNvPicPr>
            <a:picLocks noChangeAspect="1"/>
          </p:cNvPicPr>
          <p:nvPr/>
        </p:nvPicPr>
        <p:blipFill>
          <a:blip r:embed="rId5"/>
          <a:stretch>
            <a:fillRect/>
          </a:stretch>
        </p:blipFill>
        <p:spPr>
          <a:xfrm>
            <a:off x="3593917" y="3435542"/>
            <a:ext cx="543001" cy="733527"/>
          </a:xfrm>
          <a:prstGeom prst="rect">
            <a:avLst/>
          </a:prstGeom>
        </p:spPr>
      </p:pic>
      <p:pic>
        <p:nvPicPr>
          <p:cNvPr id="9" name="Imagen 8">
            <a:extLst>
              <a:ext uri="{FF2B5EF4-FFF2-40B4-BE49-F238E27FC236}">
                <a16:creationId xmlns:a16="http://schemas.microsoft.com/office/drawing/2014/main" id="{5D2DC0DE-E538-D7AB-D6F9-B7F829B8851A}"/>
              </a:ext>
            </a:extLst>
          </p:cNvPr>
          <p:cNvPicPr>
            <a:picLocks noChangeAspect="1"/>
          </p:cNvPicPr>
          <p:nvPr/>
        </p:nvPicPr>
        <p:blipFill>
          <a:blip r:embed="rId6"/>
          <a:stretch>
            <a:fillRect/>
          </a:stretch>
        </p:blipFill>
        <p:spPr>
          <a:xfrm>
            <a:off x="8059409" y="2417787"/>
            <a:ext cx="562053" cy="647790"/>
          </a:xfrm>
          <a:prstGeom prst="rect">
            <a:avLst/>
          </a:prstGeom>
        </p:spPr>
      </p:pic>
      <p:pic>
        <p:nvPicPr>
          <p:cNvPr id="11" name="Imagen 10">
            <a:extLst>
              <a:ext uri="{FF2B5EF4-FFF2-40B4-BE49-F238E27FC236}">
                <a16:creationId xmlns:a16="http://schemas.microsoft.com/office/drawing/2014/main" id="{9C4779B9-2BAD-A381-4F21-A26A2CAF44A4}"/>
              </a:ext>
            </a:extLst>
          </p:cNvPr>
          <p:cNvPicPr>
            <a:picLocks noChangeAspect="1"/>
          </p:cNvPicPr>
          <p:nvPr/>
        </p:nvPicPr>
        <p:blipFill>
          <a:blip r:embed="rId7"/>
          <a:stretch>
            <a:fillRect/>
          </a:stretch>
        </p:blipFill>
        <p:spPr>
          <a:xfrm>
            <a:off x="11307137" y="2435777"/>
            <a:ext cx="533474" cy="724001"/>
          </a:xfrm>
          <a:prstGeom prst="rect">
            <a:avLst/>
          </a:prstGeom>
        </p:spPr>
      </p:pic>
    </p:spTree>
    <p:extLst>
      <p:ext uri="{BB962C8B-B14F-4D97-AF65-F5344CB8AC3E}">
        <p14:creationId xmlns:p14="http://schemas.microsoft.com/office/powerpoint/2010/main" val="1230850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sp>
          <p:nvSpPr>
            <p:cNvPr id="1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sp>
          <p:nvSpPr>
            <p:cNvPr id="13" name="Isosceles Triangle 1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sp>
          <p:nvSpPr>
            <p:cNvPr id="1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sp>
          <p:nvSpPr>
            <p:cNvPr id="1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sp>
          <p:nvSpPr>
            <p:cNvPr id="1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sp>
          <p:nvSpPr>
            <p:cNvPr id="17" name="Isosceles Triangle 1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sp>
          <p:nvSpPr>
            <p:cNvPr id="18" name="Isosceles Triangle 1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grpSp>
      <p:sp>
        <p:nvSpPr>
          <p:cNvPr id="20" name="Rectangle 1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4B90ABAB-F96C-51FA-FE08-178D7DBAF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615" y="480059"/>
            <a:ext cx="10932030" cy="5848637"/>
          </a:xfrm>
          <a:prstGeom prst="rect">
            <a:avLst/>
          </a:prstGeom>
        </p:spPr>
      </p:pic>
    </p:spTree>
    <p:extLst>
      <p:ext uri="{BB962C8B-B14F-4D97-AF65-F5344CB8AC3E}">
        <p14:creationId xmlns:p14="http://schemas.microsoft.com/office/powerpoint/2010/main" val="1833221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659487-B882-7143-C6CE-CBD2125F94A8}"/>
              </a:ext>
            </a:extLst>
          </p:cNvPr>
          <p:cNvSpPr>
            <a:spLocks noGrp="1"/>
          </p:cNvSpPr>
          <p:nvPr>
            <p:ph type="title"/>
          </p:nvPr>
        </p:nvSpPr>
        <p:spPr/>
        <p:txBody>
          <a:bodyPr/>
          <a:lstStyle/>
          <a:p>
            <a:r>
              <a:rPr lang="es-CL" b="1" i="0" dirty="0">
                <a:solidFill>
                  <a:srgbClr val="0F0F0F"/>
                </a:solidFill>
                <a:effectLst/>
                <a:highlight>
                  <a:srgbClr val="FFFFFF"/>
                </a:highlight>
                <a:latin typeface="Roboto" panose="02000000000000000000" pitchFamily="2" charset="0"/>
              </a:rPr>
              <a:t>Prevención de accidentes en Preescolar</a:t>
            </a:r>
          </a:p>
        </p:txBody>
      </p:sp>
      <p:sp>
        <p:nvSpPr>
          <p:cNvPr id="3" name="Marcador de contenido 2">
            <a:extLst>
              <a:ext uri="{FF2B5EF4-FFF2-40B4-BE49-F238E27FC236}">
                <a16:creationId xmlns:a16="http://schemas.microsoft.com/office/drawing/2014/main" id="{39A89987-CCA7-B0D3-DE50-99320298C076}"/>
              </a:ext>
            </a:extLst>
          </p:cNvPr>
          <p:cNvSpPr>
            <a:spLocks noGrp="1"/>
          </p:cNvSpPr>
          <p:nvPr>
            <p:ph type="body" idx="1"/>
          </p:nvPr>
        </p:nvSpPr>
        <p:spPr/>
        <p:txBody>
          <a:bodyPr/>
          <a:lstStyle/>
          <a:p>
            <a:r>
              <a:rPr lang="es-MX" dirty="0">
                <a:hlinkClick r:id="rId2"/>
              </a:rPr>
              <a:t>https://www.youtube.com/watch?v=Vgam05N0zzY</a:t>
            </a:r>
            <a:r>
              <a:rPr lang="es-MX" dirty="0"/>
              <a:t> </a:t>
            </a:r>
            <a:endParaRPr lang="es-CL" dirty="0"/>
          </a:p>
        </p:txBody>
      </p:sp>
    </p:spTree>
    <p:extLst>
      <p:ext uri="{BB962C8B-B14F-4D97-AF65-F5344CB8AC3E}">
        <p14:creationId xmlns:p14="http://schemas.microsoft.com/office/powerpoint/2010/main" val="1747264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4CDD5F-1FF1-7C9E-F88C-561446772767}"/>
              </a:ext>
            </a:extLst>
          </p:cNvPr>
          <p:cNvSpPr>
            <a:spLocks noGrp="1"/>
          </p:cNvSpPr>
          <p:nvPr>
            <p:ph type="title"/>
          </p:nvPr>
        </p:nvSpPr>
        <p:spPr/>
        <p:txBody>
          <a:bodyPr>
            <a:normAutofit/>
          </a:bodyPr>
          <a:lstStyle/>
          <a:p>
            <a:r>
              <a:rPr lang="es-MX" sz="4400" dirty="0"/>
              <a:t>Objetivo</a:t>
            </a:r>
            <a:endParaRPr lang="es-CL" sz="4400" dirty="0"/>
          </a:p>
        </p:txBody>
      </p:sp>
      <p:sp>
        <p:nvSpPr>
          <p:cNvPr id="3" name="Marcador de contenido 2">
            <a:extLst>
              <a:ext uri="{FF2B5EF4-FFF2-40B4-BE49-F238E27FC236}">
                <a16:creationId xmlns:a16="http://schemas.microsoft.com/office/drawing/2014/main" id="{97DB5D65-9BE8-AB99-2EF3-E0197484DCEB}"/>
              </a:ext>
            </a:extLst>
          </p:cNvPr>
          <p:cNvSpPr>
            <a:spLocks noGrp="1"/>
          </p:cNvSpPr>
          <p:nvPr>
            <p:ph idx="1"/>
          </p:nvPr>
        </p:nvSpPr>
        <p:spPr/>
        <p:txBody>
          <a:bodyPr>
            <a:normAutofit/>
          </a:bodyPr>
          <a:lstStyle/>
          <a:p>
            <a:r>
              <a:rPr lang="es-MX" sz="4000" dirty="0"/>
              <a:t>Conocer sobre los tsunamis, qué hacer antes, durante y después en este tipo de emergencias.</a:t>
            </a:r>
            <a:endParaRPr lang="es-CL" sz="4000" dirty="0"/>
          </a:p>
        </p:txBody>
      </p:sp>
    </p:spTree>
    <p:extLst>
      <p:ext uri="{BB962C8B-B14F-4D97-AF65-F5344CB8AC3E}">
        <p14:creationId xmlns:p14="http://schemas.microsoft.com/office/powerpoint/2010/main" val="1709935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2C62AF-6C97-FF7F-A6EE-D4F3A668C013}"/>
              </a:ext>
            </a:extLst>
          </p:cNvPr>
          <p:cNvSpPr>
            <a:spLocks noGrp="1"/>
          </p:cNvSpPr>
          <p:nvPr>
            <p:ph type="title"/>
          </p:nvPr>
        </p:nvSpPr>
        <p:spPr/>
        <p:txBody>
          <a:bodyPr/>
          <a:lstStyle/>
          <a:p>
            <a:r>
              <a:rPr lang="es-MX" dirty="0"/>
              <a:t>TSUNAMI</a:t>
            </a:r>
            <a:endParaRPr lang="es-CL" dirty="0"/>
          </a:p>
        </p:txBody>
      </p:sp>
      <p:sp>
        <p:nvSpPr>
          <p:cNvPr id="3" name="Marcador de contenido 2">
            <a:extLst>
              <a:ext uri="{FF2B5EF4-FFF2-40B4-BE49-F238E27FC236}">
                <a16:creationId xmlns:a16="http://schemas.microsoft.com/office/drawing/2014/main" id="{948091FC-6CFF-7C2A-B596-F4EFF38C463C}"/>
              </a:ext>
            </a:extLst>
          </p:cNvPr>
          <p:cNvSpPr>
            <a:spLocks noGrp="1"/>
          </p:cNvSpPr>
          <p:nvPr>
            <p:ph idx="1"/>
          </p:nvPr>
        </p:nvSpPr>
        <p:spPr>
          <a:xfrm>
            <a:off x="677334" y="1607127"/>
            <a:ext cx="8596668" cy="4434235"/>
          </a:xfrm>
        </p:spPr>
        <p:txBody>
          <a:bodyPr>
            <a:normAutofit/>
          </a:bodyPr>
          <a:lstStyle/>
          <a:p>
            <a:r>
              <a:rPr lang="es-CL" sz="4400" dirty="0">
                <a:hlinkClick r:id="rId2"/>
              </a:rPr>
              <a:t>https://www.youtube.com/watch?v=EBTy3rLD56k</a:t>
            </a:r>
            <a:r>
              <a:rPr lang="es-CL" sz="4400" dirty="0"/>
              <a:t> </a:t>
            </a:r>
          </a:p>
        </p:txBody>
      </p:sp>
    </p:spTree>
    <p:extLst>
      <p:ext uri="{BB962C8B-B14F-4D97-AF65-F5344CB8AC3E}">
        <p14:creationId xmlns:p14="http://schemas.microsoft.com/office/powerpoint/2010/main" val="3201476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444CA-36F6-DE73-C6DA-BF9DE6D2CBE5}"/>
              </a:ext>
            </a:extLst>
          </p:cNvPr>
          <p:cNvSpPr>
            <a:spLocks noGrp="1"/>
          </p:cNvSpPr>
          <p:nvPr>
            <p:ph type="title"/>
          </p:nvPr>
        </p:nvSpPr>
        <p:spPr/>
        <p:txBody>
          <a:bodyPr/>
          <a:lstStyle/>
          <a:p>
            <a:r>
              <a:rPr lang="es-MX" dirty="0"/>
              <a:t>¿Qué es un tsunami?</a:t>
            </a:r>
            <a:endParaRPr lang="es-CL" dirty="0"/>
          </a:p>
        </p:txBody>
      </p:sp>
      <p:sp>
        <p:nvSpPr>
          <p:cNvPr id="3" name="Marcador de contenido 2">
            <a:extLst>
              <a:ext uri="{FF2B5EF4-FFF2-40B4-BE49-F238E27FC236}">
                <a16:creationId xmlns:a16="http://schemas.microsoft.com/office/drawing/2014/main" id="{884720CB-4325-BBE6-0531-BC0BF4FE89E2}"/>
              </a:ext>
            </a:extLst>
          </p:cNvPr>
          <p:cNvSpPr>
            <a:spLocks noGrp="1"/>
          </p:cNvSpPr>
          <p:nvPr>
            <p:ph idx="1"/>
          </p:nvPr>
        </p:nvSpPr>
        <p:spPr>
          <a:xfrm>
            <a:off x="677334" y="1759527"/>
            <a:ext cx="8596668" cy="4281835"/>
          </a:xfrm>
        </p:spPr>
        <p:txBody>
          <a:bodyPr/>
          <a:lstStyle/>
          <a:p>
            <a:r>
              <a:rPr lang="es-CL" sz="2800" b="0" i="0" dirty="0">
                <a:solidFill>
                  <a:srgbClr val="000000"/>
                </a:solidFill>
                <a:effectLst/>
                <a:latin typeface="Figtree"/>
              </a:rPr>
              <a:t>Consisten en </a:t>
            </a:r>
            <a:r>
              <a:rPr lang="es-CL" sz="2800" b="1" i="0" dirty="0">
                <a:solidFill>
                  <a:srgbClr val="000000"/>
                </a:solidFill>
                <a:effectLst/>
                <a:latin typeface="Figtree"/>
              </a:rPr>
              <a:t>una serie de olas que pueden producirse a lo largo de horas e incluso días,</a:t>
            </a:r>
            <a:r>
              <a:rPr lang="es-CL" sz="2800" b="0" i="0" dirty="0">
                <a:solidFill>
                  <a:srgbClr val="000000"/>
                </a:solidFill>
                <a:effectLst/>
                <a:latin typeface="Figtree"/>
              </a:rPr>
              <a:t> y que se precipitan hacia la costa como una marea que crece muy rápidamente, genera poderosas corrientes y se extienden tierra adentro generando grandes daños materiales.</a:t>
            </a:r>
            <a:endParaRPr lang="es-CL" sz="2800" dirty="0"/>
          </a:p>
        </p:txBody>
      </p:sp>
    </p:spTree>
    <p:extLst>
      <p:ext uri="{BB962C8B-B14F-4D97-AF65-F5344CB8AC3E}">
        <p14:creationId xmlns:p14="http://schemas.microsoft.com/office/powerpoint/2010/main" val="4051591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3FBE8F7-4A1B-A9E9-5428-6E82E0FA721A}"/>
              </a:ext>
            </a:extLst>
          </p:cNvPr>
          <p:cNvSpPr>
            <a:spLocks noGrp="1"/>
          </p:cNvSpPr>
          <p:nvPr>
            <p:ph idx="1"/>
          </p:nvPr>
        </p:nvSpPr>
        <p:spPr>
          <a:xfrm>
            <a:off x="677334" y="540327"/>
            <a:ext cx="8596668" cy="5501035"/>
          </a:xfrm>
        </p:spPr>
        <p:txBody>
          <a:bodyPr>
            <a:normAutofit/>
          </a:bodyPr>
          <a:lstStyle/>
          <a:p>
            <a:r>
              <a:rPr lang="es-CL" sz="2400" b="0" i="0" dirty="0">
                <a:solidFill>
                  <a:srgbClr val="000000"/>
                </a:solidFill>
                <a:effectLst/>
                <a:latin typeface="Figtree"/>
              </a:rPr>
              <a:t>También es importante destacar que durante un tsunami, la primera ola que arriba a la costa no suele ser la más potente, y a menudo son las olas sucesivas las que tienen un mayor poder destructivo. Cuando la ola de un tsunami ingresa tierra a dentro por primera vez, suele retroceder dejando expuesto el lecho marino a lo largo de decenas e incluso centenares de metros, lo que resulta una señal inequívoca de que hay que hay que alejarse de la costa todo lo posible. Después del impacto de la primera ola, las consecutivas que llegan a tierra arrastrarán consigo muchos escombros flotantes que fueron destruidos por las olas anteriores. Del mismo modo, los tsunamis se vuelven especialmente peligrosos cuando sus olas llegan a un puerto natural o artificial, donde generan potentes corrientes o se adentran, a veces durante kilómetros, por ríos o marismas.</a:t>
            </a:r>
            <a:endParaRPr lang="es-CL" sz="2400" dirty="0"/>
          </a:p>
        </p:txBody>
      </p:sp>
    </p:spTree>
    <p:extLst>
      <p:ext uri="{BB962C8B-B14F-4D97-AF65-F5344CB8AC3E}">
        <p14:creationId xmlns:p14="http://schemas.microsoft.com/office/powerpoint/2010/main" val="1245585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209B714-0514-81D9-C769-EB0B9EFE09BF}"/>
              </a:ext>
            </a:extLst>
          </p:cNvPr>
          <p:cNvSpPr>
            <a:spLocks noGrp="1"/>
          </p:cNvSpPr>
          <p:nvPr>
            <p:ph idx="1"/>
          </p:nvPr>
        </p:nvSpPr>
        <p:spPr>
          <a:xfrm>
            <a:off x="469516" y="1273898"/>
            <a:ext cx="8596668" cy="3880773"/>
          </a:xfrm>
        </p:spPr>
        <p:txBody>
          <a:bodyPr>
            <a:normAutofit/>
          </a:bodyPr>
          <a:lstStyle/>
          <a:p>
            <a:pPr marL="0" indent="0" algn="l">
              <a:buNone/>
            </a:pPr>
            <a:r>
              <a:rPr lang="es-CL" sz="3000" b="0" i="0" u="none" strike="noStrike" baseline="0" dirty="0">
                <a:solidFill>
                  <a:srgbClr val="1A1A1A"/>
                </a:solidFill>
                <a:latin typeface="gobCL-Light"/>
              </a:rPr>
              <a:t>Recomendación general: es importante considerar que si se encuentra en zona costera y el movimiento del sismo dificultó el mantenerse de pie, debe dar inicio a la evacuación hacia las zonas de seguridad en altura, establecidas por la autoridad competente.</a:t>
            </a:r>
            <a:endParaRPr lang="es-CL" sz="3000" dirty="0"/>
          </a:p>
        </p:txBody>
      </p:sp>
    </p:spTree>
    <p:extLst>
      <p:ext uri="{BB962C8B-B14F-4D97-AF65-F5344CB8AC3E}">
        <p14:creationId xmlns:p14="http://schemas.microsoft.com/office/powerpoint/2010/main" val="206083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A92C89-3EA0-1235-109A-694A4FD36142}"/>
              </a:ext>
            </a:extLst>
          </p:cNvPr>
          <p:cNvSpPr>
            <a:spLocks noGrp="1"/>
          </p:cNvSpPr>
          <p:nvPr>
            <p:ph type="title"/>
          </p:nvPr>
        </p:nvSpPr>
        <p:spPr>
          <a:xfrm>
            <a:off x="677334" y="609600"/>
            <a:ext cx="8596668" cy="678873"/>
          </a:xfrm>
        </p:spPr>
        <p:txBody>
          <a:bodyPr>
            <a:noAutofit/>
          </a:bodyPr>
          <a:lstStyle/>
          <a:p>
            <a:r>
              <a:rPr lang="es-CL" sz="4000" b="0" i="0" u="none" strike="noStrike" baseline="0" dirty="0">
                <a:solidFill>
                  <a:schemeClr val="tx1"/>
                </a:solidFill>
                <a:latin typeface="gobCL-Heavy"/>
              </a:rPr>
              <a:t>MEDIDAS PREVENTIVAS</a:t>
            </a:r>
            <a:endParaRPr lang="es-CL" sz="4000" dirty="0">
              <a:solidFill>
                <a:schemeClr val="tx1"/>
              </a:solidFill>
            </a:endParaRPr>
          </a:p>
        </p:txBody>
      </p:sp>
      <p:sp>
        <p:nvSpPr>
          <p:cNvPr id="3" name="Marcador de contenido 2">
            <a:extLst>
              <a:ext uri="{FF2B5EF4-FFF2-40B4-BE49-F238E27FC236}">
                <a16:creationId xmlns:a16="http://schemas.microsoft.com/office/drawing/2014/main" id="{876E7C06-7A78-3092-765C-EEACF46EF07D}"/>
              </a:ext>
            </a:extLst>
          </p:cNvPr>
          <p:cNvSpPr>
            <a:spLocks noGrp="1"/>
          </p:cNvSpPr>
          <p:nvPr>
            <p:ph idx="1"/>
          </p:nvPr>
        </p:nvSpPr>
        <p:spPr>
          <a:xfrm>
            <a:off x="677334" y="1524001"/>
            <a:ext cx="8596668" cy="4517362"/>
          </a:xfrm>
        </p:spPr>
        <p:txBody>
          <a:bodyPr>
            <a:normAutofit/>
          </a:bodyPr>
          <a:lstStyle/>
          <a:p>
            <a:pPr algn="l"/>
            <a:r>
              <a:rPr lang="es-CL" sz="2400" b="0" i="0" u="none" strike="noStrike" baseline="0" dirty="0">
                <a:solidFill>
                  <a:srgbClr val="1A1A1A"/>
                </a:solidFill>
                <a:latin typeface="gobCL-Light"/>
              </a:rPr>
              <a:t>Determinar la ruta segura de evacuación eligiendo calles, avenidas y/o pasajes que presenten condiciones de desplazamiento expeditos hacia la zona de seguridad externa. </a:t>
            </a:r>
            <a:endParaRPr lang="es-CL" sz="2400" dirty="0">
              <a:solidFill>
                <a:srgbClr val="006600"/>
              </a:solidFill>
              <a:latin typeface="MinionPro-Regular"/>
            </a:endParaRPr>
          </a:p>
          <a:p>
            <a:pPr algn="l"/>
            <a:r>
              <a:rPr lang="es-CL" sz="2400" b="0" i="0" u="none" strike="noStrike" baseline="0" dirty="0">
                <a:solidFill>
                  <a:srgbClr val="1A1A1A"/>
                </a:solidFill>
                <a:latin typeface="gobCL-Light"/>
              </a:rPr>
              <a:t>La zona de seguridad externa debe estar establecida por la autoridad competente. En caso de no existir esta indicación, se debe considerar como zona de seguridad un área ubicada a lo menos 30 metros sobre el nivel del mar. </a:t>
            </a:r>
            <a:endParaRPr lang="es-CL" sz="2400" dirty="0">
              <a:solidFill>
                <a:srgbClr val="006600"/>
              </a:solidFill>
              <a:latin typeface="MinionPro-Regular"/>
            </a:endParaRPr>
          </a:p>
          <a:p>
            <a:pPr algn="l"/>
            <a:r>
              <a:rPr lang="es-CL" sz="2400" b="0" i="0" u="none" strike="noStrike" baseline="0" dirty="0">
                <a:solidFill>
                  <a:srgbClr val="1A1A1A"/>
                </a:solidFill>
                <a:latin typeface="gobCL-Light"/>
              </a:rPr>
              <a:t>La zona de seguridad externa debe ser publicada en la unidad educativa en un lugar visible (mediante plano o croquis) y difundida entre el personal, padres, madres, apoderados y comunidad escolar.</a:t>
            </a:r>
            <a:endParaRPr lang="es-CL" sz="2400" dirty="0"/>
          </a:p>
        </p:txBody>
      </p:sp>
    </p:spTree>
    <p:extLst>
      <p:ext uri="{BB962C8B-B14F-4D97-AF65-F5344CB8AC3E}">
        <p14:creationId xmlns:p14="http://schemas.microsoft.com/office/powerpoint/2010/main" val="4102537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23370D3-7715-0209-8BB9-D1B54F71B795}"/>
              </a:ext>
            </a:extLst>
          </p:cNvPr>
          <p:cNvSpPr>
            <a:spLocks noGrp="1"/>
          </p:cNvSpPr>
          <p:nvPr>
            <p:ph idx="1"/>
          </p:nvPr>
        </p:nvSpPr>
        <p:spPr>
          <a:xfrm>
            <a:off x="677334" y="706583"/>
            <a:ext cx="8596668" cy="5334780"/>
          </a:xfrm>
        </p:spPr>
        <p:txBody>
          <a:bodyPr>
            <a:normAutofit/>
          </a:bodyPr>
          <a:lstStyle/>
          <a:p>
            <a:pPr algn="l"/>
            <a:r>
              <a:rPr lang="es-CL" sz="2800" b="0" i="0" u="none" strike="noStrike" baseline="0" dirty="0">
                <a:solidFill>
                  <a:srgbClr val="1A1A1A"/>
                </a:solidFill>
                <a:latin typeface="gobCL-Light"/>
              </a:rPr>
              <a:t>Implementar mochilas o bolsos con alimentos no perecibles, agua, mudas y frazadas, para la contención de los niños en la zona de seguridad externa. </a:t>
            </a:r>
            <a:endParaRPr lang="es-CL" sz="2800" dirty="0">
              <a:solidFill>
                <a:srgbClr val="006600"/>
              </a:solidFill>
              <a:latin typeface="MinionPro-Regular"/>
            </a:endParaRPr>
          </a:p>
          <a:p>
            <a:pPr algn="l"/>
            <a:r>
              <a:rPr lang="es-CL" sz="2800" b="0" i="0" u="none" strike="noStrike" baseline="0" dirty="0">
                <a:solidFill>
                  <a:srgbClr val="1A1A1A"/>
                </a:solidFill>
                <a:latin typeface="gobCL-Light"/>
              </a:rPr>
              <a:t>Mantener actualizada una lista con los nombres y teléfonos de los párvulos y sus familias. </a:t>
            </a:r>
            <a:endParaRPr lang="es-CL" sz="2800" dirty="0">
              <a:solidFill>
                <a:srgbClr val="006600"/>
              </a:solidFill>
              <a:latin typeface="MinionPro-Regular"/>
            </a:endParaRPr>
          </a:p>
          <a:p>
            <a:pPr algn="l"/>
            <a:r>
              <a:rPr lang="es-CL" sz="2800" b="0" i="0" u="none" strike="noStrike" baseline="0" dirty="0">
                <a:solidFill>
                  <a:srgbClr val="1A1A1A"/>
                </a:solidFill>
                <a:latin typeface="gobCL-Light"/>
              </a:rPr>
              <a:t>Confeccionar credenciales para los niños y niñas con nombre y apellido, nivel al que pertenecen, números telefónicos y nombre de la unidad educativa. </a:t>
            </a:r>
          </a:p>
          <a:p>
            <a:pPr algn="l"/>
            <a:r>
              <a:rPr lang="es-CL" sz="2800" b="0" i="0" u="none" strike="noStrike" baseline="0" dirty="0">
                <a:solidFill>
                  <a:srgbClr val="1A1A1A"/>
                </a:solidFill>
                <a:latin typeface="gobCL-Light"/>
              </a:rPr>
              <a:t>Participar en todos los simulacros organizados por la ONEMI o la autoridad regional competente.</a:t>
            </a:r>
            <a:endParaRPr lang="es-CL" sz="2800" dirty="0"/>
          </a:p>
        </p:txBody>
      </p:sp>
    </p:spTree>
    <p:extLst>
      <p:ext uri="{BB962C8B-B14F-4D97-AF65-F5344CB8AC3E}">
        <p14:creationId xmlns:p14="http://schemas.microsoft.com/office/powerpoint/2010/main" val="2081094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9048DE-AD4B-F1D4-353F-F036A1590404}"/>
              </a:ext>
            </a:extLst>
          </p:cNvPr>
          <p:cNvSpPr>
            <a:spLocks noGrp="1"/>
          </p:cNvSpPr>
          <p:nvPr>
            <p:ph type="title"/>
          </p:nvPr>
        </p:nvSpPr>
        <p:spPr>
          <a:xfrm>
            <a:off x="146589" y="526473"/>
            <a:ext cx="9658158" cy="1320800"/>
          </a:xfrm>
        </p:spPr>
        <p:txBody>
          <a:bodyPr>
            <a:normAutofit/>
          </a:bodyPr>
          <a:lstStyle/>
          <a:p>
            <a:r>
              <a:rPr lang="es-CL" sz="3800" b="0" i="0" u="none" strike="noStrike" baseline="0" dirty="0">
                <a:solidFill>
                  <a:schemeClr val="tx1"/>
                </a:solidFill>
                <a:latin typeface="gobCL-Heavy"/>
              </a:rPr>
              <a:t>ACCIONES A SEGUIR DURANTE LA EMERGENCIA</a:t>
            </a:r>
            <a:endParaRPr lang="es-CL" sz="3800" dirty="0">
              <a:solidFill>
                <a:schemeClr val="tx1"/>
              </a:solidFill>
            </a:endParaRPr>
          </a:p>
        </p:txBody>
      </p:sp>
      <p:sp>
        <p:nvSpPr>
          <p:cNvPr id="3" name="Marcador de contenido 2">
            <a:extLst>
              <a:ext uri="{FF2B5EF4-FFF2-40B4-BE49-F238E27FC236}">
                <a16:creationId xmlns:a16="http://schemas.microsoft.com/office/drawing/2014/main" id="{2153528E-ADC4-2B27-2DBE-0A6D727B2198}"/>
              </a:ext>
            </a:extLst>
          </p:cNvPr>
          <p:cNvSpPr>
            <a:spLocks noGrp="1"/>
          </p:cNvSpPr>
          <p:nvPr>
            <p:ph idx="1"/>
          </p:nvPr>
        </p:nvSpPr>
        <p:spPr>
          <a:xfrm>
            <a:off x="372534" y="1488613"/>
            <a:ext cx="8596668" cy="3880773"/>
          </a:xfrm>
        </p:spPr>
        <p:txBody>
          <a:bodyPr>
            <a:noAutofit/>
          </a:bodyPr>
          <a:lstStyle/>
          <a:p>
            <a:pPr algn="l"/>
            <a:r>
              <a:rPr lang="es-CL" sz="2800" b="0" i="0" u="none" strike="noStrike" baseline="0" dirty="0">
                <a:solidFill>
                  <a:srgbClr val="1A1A1A"/>
                </a:solidFill>
                <a:latin typeface="gobCL-Light"/>
              </a:rPr>
              <a:t>Al escuchar la alarma dada por la entidad de emergencia, se debe comenzar la evacuación en forma inmediata hacia la zona de seguridad externa de acuerdo a la ruta establecida. </a:t>
            </a:r>
            <a:endParaRPr lang="es-CL" sz="2800" dirty="0">
              <a:solidFill>
                <a:srgbClr val="006600"/>
              </a:solidFill>
              <a:latin typeface="MinionPro-Regular"/>
            </a:endParaRPr>
          </a:p>
          <a:p>
            <a:pPr algn="l"/>
            <a:r>
              <a:rPr lang="es-CL" sz="2800" b="0" i="0" u="none" strike="noStrike" baseline="0" dirty="0">
                <a:solidFill>
                  <a:srgbClr val="1A1A1A"/>
                </a:solidFill>
                <a:latin typeface="gobCL-Light"/>
              </a:rPr>
              <a:t>Mantener la calma, no correr ni gritar. </a:t>
            </a:r>
          </a:p>
          <a:p>
            <a:pPr algn="l"/>
            <a:r>
              <a:rPr lang="es-CL" sz="2800" b="0" i="0" u="none" strike="noStrike" baseline="0" dirty="0">
                <a:solidFill>
                  <a:srgbClr val="1A1A1A"/>
                </a:solidFill>
                <a:latin typeface="gobCL-Light"/>
              </a:rPr>
              <a:t>Actuar serenamente y ayudar a tranquilizar a los niños y niñas. </a:t>
            </a:r>
          </a:p>
          <a:p>
            <a:pPr algn="l"/>
            <a:r>
              <a:rPr lang="es-CL" sz="2800" b="0" i="0" u="none" strike="noStrike" baseline="0" dirty="0">
                <a:solidFill>
                  <a:srgbClr val="1A1A1A"/>
                </a:solidFill>
                <a:latin typeface="gobCL-Light"/>
              </a:rPr>
              <a:t>Durante toda la emergencia velar por el resguardo físico de los niños y niñas. </a:t>
            </a:r>
            <a:endParaRPr lang="es-CL" sz="2800" dirty="0">
              <a:solidFill>
                <a:srgbClr val="006600"/>
              </a:solidFill>
              <a:latin typeface="MinionPro-Regular"/>
            </a:endParaRPr>
          </a:p>
          <a:p>
            <a:pPr algn="l"/>
            <a:r>
              <a:rPr lang="es-CL" sz="2800" b="0" i="0" u="none" strike="noStrike" baseline="0" dirty="0">
                <a:solidFill>
                  <a:srgbClr val="1A1A1A"/>
                </a:solidFill>
                <a:latin typeface="gobCL-Light"/>
              </a:rPr>
              <a:t>Contar la cantidad de niños.</a:t>
            </a:r>
            <a:endParaRPr lang="es-CL" sz="2800" dirty="0"/>
          </a:p>
        </p:txBody>
      </p:sp>
    </p:spTree>
    <p:extLst>
      <p:ext uri="{BB962C8B-B14F-4D97-AF65-F5344CB8AC3E}">
        <p14:creationId xmlns:p14="http://schemas.microsoft.com/office/powerpoint/2010/main" val="1736117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E0EC0F-DBA2-1F70-9FD4-2F95B5865FFF}"/>
              </a:ext>
            </a:extLst>
          </p:cNvPr>
          <p:cNvSpPr>
            <a:spLocks noGrp="1"/>
          </p:cNvSpPr>
          <p:nvPr>
            <p:ph type="title"/>
          </p:nvPr>
        </p:nvSpPr>
        <p:spPr/>
        <p:txBody>
          <a:bodyPr>
            <a:normAutofit/>
          </a:bodyPr>
          <a:lstStyle/>
          <a:p>
            <a:r>
              <a:rPr lang="es-CL" sz="4000" b="0" i="0" u="none" strike="noStrike" baseline="0" dirty="0">
                <a:solidFill>
                  <a:schemeClr val="tx1"/>
                </a:solidFill>
                <a:latin typeface="gobCL-Heavy"/>
              </a:rPr>
              <a:t>ACCIONES POSTERIORES</a:t>
            </a:r>
            <a:endParaRPr lang="es-CL" sz="4000" dirty="0">
              <a:solidFill>
                <a:schemeClr val="tx1"/>
              </a:solidFill>
            </a:endParaRPr>
          </a:p>
        </p:txBody>
      </p:sp>
      <p:sp>
        <p:nvSpPr>
          <p:cNvPr id="3" name="Marcador de contenido 2">
            <a:extLst>
              <a:ext uri="{FF2B5EF4-FFF2-40B4-BE49-F238E27FC236}">
                <a16:creationId xmlns:a16="http://schemas.microsoft.com/office/drawing/2014/main" id="{7003A884-D010-9F96-2AFB-A649FA15A7C6}"/>
              </a:ext>
            </a:extLst>
          </p:cNvPr>
          <p:cNvSpPr>
            <a:spLocks noGrp="1"/>
          </p:cNvSpPr>
          <p:nvPr>
            <p:ph idx="1"/>
          </p:nvPr>
        </p:nvSpPr>
        <p:spPr>
          <a:xfrm>
            <a:off x="511079" y="1620262"/>
            <a:ext cx="9117829" cy="4254065"/>
          </a:xfrm>
        </p:spPr>
        <p:txBody>
          <a:bodyPr>
            <a:normAutofit/>
          </a:bodyPr>
          <a:lstStyle/>
          <a:p>
            <a:pPr algn="l"/>
            <a:r>
              <a:rPr lang="es-CL" sz="2800" b="0" i="0" u="none" strike="noStrike" baseline="0" dirty="0">
                <a:solidFill>
                  <a:srgbClr val="1A1A1A"/>
                </a:solidFill>
                <a:latin typeface="gobCL-Light"/>
              </a:rPr>
              <a:t>Permanecer en la zona de seguridad externa hasta que la autoridad competente determine que la emergencia ha terminado. </a:t>
            </a:r>
            <a:endParaRPr lang="es-CL" sz="2800" dirty="0">
              <a:solidFill>
                <a:srgbClr val="006600"/>
              </a:solidFill>
              <a:latin typeface="MinionPro-Regular"/>
            </a:endParaRPr>
          </a:p>
          <a:p>
            <a:pPr algn="l"/>
            <a:r>
              <a:rPr lang="es-CL" sz="2800" b="0" i="0" u="none" strike="noStrike" baseline="0" dirty="0">
                <a:solidFill>
                  <a:srgbClr val="1A1A1A"/>
                </a:solidFill>
                <a:latin typeface="gobCL-Light"/>
              </a:rPr>
              <a:t>Los padres y apoderados retiran a los niños en la zona de seguridad establecida por la autoridad competente. </a:t>
            </a:r>
            <a:endParaRPr lang="es-CL" sz="2800" dirty="0">
              <a:solidFill>
                <a:srgbClr val="006600"/>
              </a:solidFill>
              <a:latin typeface="MinionPro-Regular"/>
            </a:endParaRPr>
          </a:p>
          <a:p>
            <a:pPr algn="l"/>
            <a:r>
              <a:rPr lang="es-CL" sz="2800" b="0" i="0" u="none" strike="noStrike" baseline="0" dirty="0">
                <a:solidFill>
                  <a:srgbClr val="1A1A1A"/>
                </a:solidFill>
                <a:latin typeface="gobCL-Light"/>
              </a:rPr>
              <a:t>Una vez que se levante la alerta de tsunami, regresar a la unidad educativa junto a los párvulos que no han sido retirados por sus apoderados.</a:t>
            </a:r>
            <a:endParaRPr lang="es-CL" sz="2800" dirty="0"/>
          </a:p>
        </p:txBody>
      </p:sp>
    </p:spTree>
    <p:extLst>
      <p:ext uri="{BB962C8B-B14F-4D97-AF65-F5344CB8AC3E}">
        <p14:creationId xmlns:p14="http://schemas.microsoft.com/office/powerpoint/2010/main" val="705131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A3F490C-33F5-91DA-6915-12C4A0DBC91A}"/>
              </a:ext>
            </a:extLst>
          </p:cNvPr>
          <p:cNvSpPr>
            <a:spLocks noGrp="1"/>
          </p:cNvSpPr>
          <p:nvPr>
            <p:ph type="title"/>
          </p:nvPr>
        </p:nvSpPr>
        <p:spPr/>
        <p:txBody>
          <a:bodyPr>
            <a:normAutofit/>
          </a:bodyPr>
          <a:lstStyle/>
          <a:p>
            <a:r>
              <a:rPr lang="es-CL" sz="6600" b="0" i="0" u="none" strike="noStrike" baseline="0" dirty="0">
                <a:solidFill>
                  <a:srgbClr val="ACA100"/>
                </a:solidFill>
                <a:latin typeface="gobCL-Heavy"/>
              </a:rPr>
              <a:t>INCENDIO </a:t>
            </a:r>
            <a:endParaRPr lang="es-CL" sz="6600" dirty="0"/>
          </a:p>
        </p:txBody>
      </p:sp>
      <p:pic>
        <p:nvPicPr>
          <p:cNvPr id="7" name="Imagen 6" descr="Un dibujo de una persona&#10;&#10;Descripción generada automáticamente con confianza media">
            <a:extLst>
              <a:ext uri="{FF2B5EF4-FFF2-40B4-BE49-F238E27FC236}">
                <a16:creationId xmlns:a16="http://schemas.microsoft.com/office/drawing/2014/main" id="{50D4B885-B81A-51B3-24F2-09C27FCE754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779278" y="1533378"/>
            <a:ext cx="3872353" cy="4211623"/>
          </a:xfrm>
          <a:prstGeom prst="rect">
            <a:avLst/>
          </a:prstGeom>
        </p:spPr>
      </p:pic>
    </p:spTree>
    <p:extLst>
      <p:ext uri="{BB962C8B-B14F-4D97-AF65-F5344CB8AC3E}">
        <p14:creationId xmlns:p14="http://schemas.microsoft.com/office/powerpoint/2010/main" val="2768868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¿Qué es un accidente?</a:t>
            </a:r>
            <a:endParaRPr lang="es-CL" dirty="0"/>
          </a:p>
        </p:txBody>
      </p:sp>
      <p:sp>
        <p:nvSpPr>
          <p:cNvPr id="3" name="Marcador de contenido 2"/>
          <p:cNvSpPr>
            <a:spLocks noGrp="1"/>
          </p:cNvSpPr>
          <p:nvPr>
            <p:ph idx="1"/>
          </p:nvPr>
        </p:nvSpPr>
        <p:spPr>
          <a:xfrm>
            <a:off x="677334" y="1510145"/>
            <a:ext cx="8596668" cy="4531217"/>
          </a:xfrm>
        </p:spPr>
        <p:txBody>
          <a:bodyPr>
            <a:normAutofit/>
          </a:bodyPr>
          <a:lstStyle/>
          <a:p>
            <a:r>
              <a:rPr lang="es-MX" sz="2300" dirty="0"/>
              <a:t>Un accidente es un suceso que puede lastimar el cuerpo y poner en peligro la vida de los seres vivos.</a:t>
            </a:r>
          </a:p>
          <a:p>
            <a:r>
              <a:rPr lang="es-MX" sz="2300" dirty="0"/>
              <a:t>Los accidentes pueden ocurrir en cualquier lugar, cuando estamos en nuestra casa, en el colegio o en la calle. </a:t>
            </a:r>
          </a:p>
          <a:p>
            <a:r>
              <a:rPr lang="es-MX" sz="2300" dirty="0"/>
              <a:t>Muchos accidentes son ocasionados por los riesgos que existen en el entorno y otros son provocados por nosotros mismos, ya que hacemos cosas que sin querer pueden lastimarnos o lastimar a alguien más.</a:t>
            </a:r>
            <a:endParaRPr lang="es-CL" sz="2300" dirty="0"/>
          </a:p>
        </p:txBody>
      </p:sp>
    </p:spTree>
    <p:extLst>
      <p:ext uri="{BB962C8B-B14F-4D97-AF65-F5344CB8AC3E}">
        <p14:creationId xmlns:p14="http://schemas.microsoft.com/office/powerpoint/2010/main" val="1586066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CA906EE-F8D7-63E6-AB09-E64A84CBB2FB}"/>
              </a:ext>
            </a:extLst>
          </p:cNvPr>
          <p:cNvSpPr>
            <a:spLocks noGrp="1"/>
          </p:cNvSpPr>
          <p:nvPr>
            <p:ph type="title"/>
          </p:nvPr>
        </p:nvSpPr>
        <p:spPr/>
        <p:txBody>
          <a:bodyPr>
            <a:normAutofit/>
          </a:bodyPr>
          <a:lstStyle/>
          <a:p>
            <a:r>
              <a:rPr lang="es-MX" sz="4000" dirty="0"/>
              <a:t>Objetivo</a:t>
            </a:r>
            <a:endParaRPr lang="es-CL" sz="4000" dirty="0"/>
          </a:p>
        </p:txBody>
      </p:sp>
      <p:sp>
        <p:nvSpPr>
          <p:cNvPr id="5" name="Marcador de contenido 4">
            <a:extLst>
              <a:ext uri="{FF2B5EF4-FFF2-40B4-BE49-F238E27FC236}">
                <a16:creationId xmlns:a16="http://schemas.microsoft.com/office/drawing/2014/main" id="{2048B528-3688-E0C5-8BB2-CE6F9BEA636D}"/>
              </a:ext>
            </a:extLst>
          </p:cNvPr>
          <p:cNvSpPr>
            <a:spLocks noGrp="1"/>
          </p:cNvSpPr>
          <p:nvPr>
            <p:ph idx="1"/>
          </p:nvPr>
        </p:nvSpPr>
        <p:spPr/>
        <p:txBody>
          <a:bodyPr/>
          <a:lstStyle/>
          <a:p>
            <a:r>
              <a:rPr lang="es-MX" sz="4400" dirty="0"/>
              <a:t>Conocer medidas de qué hacer antes, durante y después de una emergencia de incendio.</a:t>
            </a:r>
            <a:endParaRPr lang="es-CL" sz="4400" dirty="0"/>
          </a:p>
          <a:p>
            <a:endParaRPr lang="es-CL" dirty="0"/>
          </a:p>
        </p:txBody>
      </p:sp>
    </p:spTree>
    <p:extLst>
      <p:ext uri="{BB962C8B-B14F-4D97-AF65-F5344CB8AC3E}">
        <p14:creationId xmlns:p14="http://schemas.microsoft.com/office/powerpoint/2010/main" val="126670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D46A9F5-1540-502A-5B63-DA44222F5E7B}"/>
              </a:ext>
            </a:extLst>
          </p:cNvPr>
          <p:cNvSpPr>
            <a:spLocks noGrp="1"/>
          </p:cNvSpPr>
          <p:nvPr>
            <p:ph type="title"/>
          </p:nvPr>
        </p:nvSpPr>
        <p:spPr>
          <a:xfrm>
            <a:off x="1451429" y="609600"/>
            <a:ext cx="7822573" cy="769257"/>
          </a:xfrm>
        </p:spPr>
        <p:txBody>
          <a:bodyPr>
            <a:normAutofit/>
          </a:bodyPr>
          <a:lstStyle/>
          <a:p>
            <a:r>
              <a:rPr lang="es-CL" sz="4000" b="0" i="0" u="none" strike="noStrike" baseline="0" dirty="0">
                <a:latin typeface="gobCL-Heavy"/>
              </a:rPr>
              <a:t>MEDIDAS PREVENTIVAS</a:t>
            </a:r>
            <a:endParaRPr lang="es-CL" sz="4000" dirty="0"/>
          </a:p>
        </p:txBody>
      </p:sp>
      <p:sp>
        <p:nvSpPr>
          <p:cNvPr id="5" name="Marcador de contenido 4">
            <a:extLst>
              <a:ext uri="{FF2B5EF4-FFF2-40B4-BE49-F238E27FC236}">
                <a16:creationId xmlns:a16="http://schemas.microsoft.com/office/drawing/2014/main" id="{6C4335AB-FA6F-6CB5-5F3D-D1F767313B33}"/>
              </a:ext>
            </a:extLst>
          </p:cNvPr>
          <p:cNvSpPr>
            <a:spLocks noGrp="1"/>
          </p:cNvSpPr>
          <p:nvPr>
            <p:ph idx="1"/>
          </p:nvPr>
        </p:nvSpPr>
        <p:spPr>
          <a:xfrm>
            <a:off x="3173634" y="1605878"/>
            <a:ext cx="6710594" cy="4642522"/>
          </a:xfrm>
        </p:spPr>
        <p:txBody>
          <a:bodyPr>
            <a:noAutofit/>
          </a:bodyPr>
          <a:lstStyle/>
          <a:p>
            <a:pPr>
              <a:lnSpc>
                <a:spcPct val="90000"/>
              </a:lnSpc>
            </a:pPr>
            <a:r>
              <a:rPr lang="es-CL" sz="2400" b="0" i="0" u="none" strike="noStrike" baseline="0" dirty="0">
                <a:latin typeface="gobCL-Light"/>
              </a:rPr>
              <a:t>Controlar que las instalaciones eléctricas estén en buenas condiciones.</a:t>
            </a:r>
          </a:p>
          <a:p>
            <a:pPr>
              <a:lnSpc>
                <a:spcPct val="90000"/>
              </a:lnSpc>
            </a:pPr>
            <a:r>
              <a:rPr lang="es-CL" sz="2400" b="0" i="0" u="none" strike="noStrike" baseline="0" dirty="0">
                <a:latin typeface="gobCL-Light"/>
              </a:rPr>
              <a:t>No utilizar triples eléctricos (ladrones de corriente). </a:t>
            </a:r>
          </a:p>
          <a:p>
            <a:pPr>
              <a:lnSpc>
                <a:spcPct val="90000"/>
              </a:lnSpc>
            </a:pPr>
            <a:r>
              <a:rPr lang="es-CL" sz="2400" b="0" i="0" u="none" strike="noStrike" baseline="0" dirty="0">
                <a:latin typeface="gobCL-Light"/>
              </a:rPr>
              <a:t>En caso de ser necesario, hacer uso de alargadores eléctricos (zapatilla) con sistema de protección para los cortes o aumento de voltaje eléctrico, debidamente certificados.</a:t>
            </a:r>
          </a:p>
          <a:p>
            <a:pPr>
              <a:lnSpc>
                <a:spcPct val="90000"/>
              </a:lnSpc>
            </a:pPr>
            <a:r>
              <a:rPr lang="es-CL" sz="2400" b="0" i="0" u="none" strike="noStrike" baseline="0" dirty="0">
                <a:latin typeface="gobCL-Light"/>
              </a:rPr>
              <a:t>Los elementos de aseo como: aerosoles, ceras, insecticidas y otros productos inflamables deben ser almacenados en gabinetes separados y destinados para tal efecto.</a:t>
            </a:r>
            <a:endParaRPr lang="es-CL" sz="2400" dirty="0"/>
          </a:p>
        </p:txBody>
      </p:sp>
      <p:pic>
        <p:nvPicPr>
          <p:cNvPr id="7" name="Imagen 6">
            <a:extLst>
              <a:ext uri="{FF2B5EF4-FFF2-40B4-BE49-F238E27FC236}">
                <a16:creationId xmlns:a16="http://schemas.microsoft.com/office/drawing/2014/main" id="{63DA7896-8D29-81E4-A9F9-7AE414C83899}"/>
              </a:ext>
            </a:extLst>
          </p:cNvPr>
          <p:cNvPicPr>
            <a:picLocks noChangeAspect="1"/>
          </p:cNvPicPr>
          <p:nvPr/>
        </p:nvPicPr>
        <p:blipFill>
          <a:blip r:embed="rId2">
            <a:extLst>
              <a:ext uri="{837473B0-CC2E-450A-ABE3-18F120FF3D39}">
                <a1611:picAttrSrcUrl xmlns:a1611="http://schemas.microsoft.com/office/drawing/2016/11/main" r:id="rId3"/>
              </a:ext>
            </a:extLst>
          </a:blip>
          <a:srcRect l="10801" r="11515"/>
          <a:stretch/>
        </p:blipFill>
        <p:spPr>
          <a:xfrm>
            <a:off x="421298" y="2167408"/>
            <a:ext cx="2752336" cy="3498746"/>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2" name="Isosceles Triangle 1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L"/>
          </a:p>
        </p:txBody>
      </p:sp>
    </p:spTree>
    <p:extLst>
      <p:ext uri="{BB962C8B-B14F-4D97-AF65-F5344CB8AC3E}">
        <p14:creationId xmlns:p14="http://schemas.microsoft.com/office/powerpoint/2010/main" val="27921105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145ABE5-F27C-C486-55E1-8E7A344B6BA8}"/>
              </a:ext>
            </a:extLst>
          </p:cNvPr>
          <p:cNvSpPr>
            <a:spLocks noGrp="1"/>
          </p:cNvSpPr>
          <p:nvPr>
            <p:ph idx="1"/>
          </p:nvPr>
        </p:nvSpPr>
        <p:spPr>
          <a:xfrm>
            <a:off x="677334" y="692727"/>
            <a:ext cx="8596668" cy="5348635"/>
          </a:xfrm>
        </p:spPr>
        <p:txBody>
          <a:bodyPr>
            <a:noAutofit/>
          </a:bodyPr>
          <a:lstStyle/>
          <a:p>
            <a:pPr algn="l"/>
            <a:r>
              <a:rPr lang="es-CL" sz="2800" b="0" i="0" u="none" strike="noStrike" baseline="0" dirty="0">
                <a:solidFill>
                  <a:srgbClr val="1A1A1A"/>
                </a:solidFill>
                <a:latin typeface="gobCL-Light"/>
              </a:rPr>
              <a:t>Respetar la prohibición de no fumar en las unidades educativas.</a:t>
            </a:r>
          </a:p>
          <a:p>
            <a:pPr algn="l"/>
            <a:r>
              <a:rPr lang="es-CL" sz="2800" b="0" i="0" u="none" strike="noStrike" baseline="0" dirty="0">
                <a:solidFill>
                  <a:srgbClr val="1A1A1A"/>
                </a:solidFill>
                <a:latin typeface="gobCL-Light"/>
              </a:rPr>
              <a:t>Los extintores deben estar señalizados y colgados a la altura máxima de 1.30 m. medidos desde el piso.</a:t>
            </a:r>
          </a:p>
          <a:p>
            <a:pPr algn="l"/>
            <a:r>
              <a:rPr lang="es-CL" sz="2800" b="0" i="0" u="none" strike="noStrike" baseline="0" dirty="0">
                <a:solidFill>
                  <a:srgbClr val="1A1A1A"/>
                </a:solidFill>
                <a:latin typeface="gobCL-Light"/>
              </a:rPr>
              <a:t>Verificar periódicamente la mantención de los extintores y que éstas se encuentren al día. Cada equipo debe ser certificado y permanecer ubicado en las áreas designadas.</a:t>
            </a:r>
            <a:endParaRPr lang="es-CL" sz="2800" dirty="0"/>
          </a:p>
        </p:txBody>
      </p:sp>
    </p:spTree>
    <p:extLst>
      <p:ext uri="{BB962C8B-B14F-4D97-AF65-F5344CB8AC3E}">
        <p14:creationId xmlns:p14="http://schemas.microsoft.com/office/powerpoint/2010/main" val="14976122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8FFBBA9-2AB7-4BAF-1411-814A2758EDE1}"/>
              </a:ext>
            </a:extLst>
          </p:cNvPr>
          <p:cNvSpPr>
            <a:spLocks noGrp="1"/>
          </p:cNvSpPr>
          <p:nvPr>
            <p:ph idx="1"/>
          </p:nvPr>
        </p:nvSpPr>
        <p:spPr>
          <a:xfrm>
            <a:off x="677334" y="762001"/>
            <a:ext cx="8596668" cy="5279362"/>
          </a:xfrm>
        </p:spPr>
        <p:txBody>
          <a:bodyPr>
            <a:normAutofit/>
          </a:bodyPr>
          <a:lstStyle/>
          <a:p>
            <a:pPr algn="l"/>
            <a:r>
              <a:rPr lang="es-CL" sz="2800" b="0" i="0" u="none" strike="noStrike" baseline="0" dirty="0">
                <a:solidFill>
                  <a:srgbClr val="1A1A1A"/>
                </a:solidFill>
                <a:latin typeface="gobCL-Light"/>
              </a:rPr>
              <a:t>Recordar y dar a conocer en reuniones internas el procedimiento de uso de los equipos de extinción, conforme a los tipos de fuego que se pueden presentar en las instalaciones.</a:t>
            </a:r>
          </a:p>
          <a:p>
            <a:pPr algn="l"/>
            <a:r>
              <a:rPr lang="es-CL" sz="2800" b="0" i="0" u="none" strike="noStrike" baseline="0" dirty="0">
                <a:solidFill>
                  <a:srgbClr val="1A1A1A"/>
                </a:solidFill>
                <a:latin typeface="gobCL-Light"/>
              </a:rPr>
              <a:t>Mantener actualizada una lista con los nombres y teléfonos de los párvulos y sus familias.</a:t>
            </a:r>
          </a:p>
          <a:p>
            <a:pPr algn="l"/>
            <a:r>
              <a:rPr lang="es-CL" sz="2800" b="0" i="0" u="none" strike="noStrike" baseline="0" dirty="0">
                <a:solidFill>
                  <a:srgbClr val="1A1A1A"/>
                </a:solidFill>
                <a:latin typeface="gobCL-Light"/>
              </a:rPr>
              <a:t>Confeccionar credenciales para los niños y niñas con nombre y apellido, nivel al que pertenecen, números telefónicos y nombre de la unidad educativa. </a:t>
            </a:r>
            <a:endParaRPr lang="es-CL" sz="2800" dirty="0"/>
          </a:p>
        </p:txBody>
      </p:sp>
    </p:spTree>
    <p:extLst>
      <p:ext uri="{BB962C8B-B14F-4D97-AF65-F5344CB8AC3E}">
        <p14:creationId xmlns:p14="http://schemas.microsoft.com/office/powerpoint/2010/main" val="3301831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F22A514-5464-1905-A4A9-57970BDC9012}"/>
              </a:ext>
            </a:extLst>
          </p:cNvPr>
          <p:cNvSpPr>
            <a:spLocks noGrp="1"/>
          </p:cNvSpPr>
          <p:nvPr>
            <p:ph idx="1"/>
          </p:nvPr>
        </p:nvSpPr>
        <p:spPr>
          <a:xfrm>
            <a:off x="677334" y="789709"/>
            <a:ext cx="8596668" cy="5251653"/>
          </a:xfrm>
        </p:spPr>
        <p:txBody>
          <a:bodyPr>
            <a:normAutofit/>
          </a:bodyPr>
          <a:lstStyle/>
          <a:p>
            <a:pPr algn="l"/>
            <a:r>
              <a:rPr lang="es-CL" sz="2800" b="0" i="0" u="none" strike="noStrike" baseline="0" dirty="0">
                <a:solidFill>
                  <a:srgbClr val="1A1A1A"/>
                </a:solidFill>
                <a:latin typeface="gobCL-Light"/>
              </a:rPr>
              <a:t>Realizar las mantenciones periódicas a las estufas y sistemas de calefacción. En las estufas de combustión lenta (a leña), haga que limpien el ducto, al menos, una vez al año y que se verifique su estado de conservación.</a:t>
            </a:r>
          </a:p>
          <a:p>
            <a:pPr algn="l"/>
            <a:r>
              <a:rPr lang="es-CL" sz="2800" b="0" i="0" u="none" strike="noStrike" baseline="0" dirty="0">
                <a:solidFill>
                  <a:srgbClr val="1A1A1A"/>
                </a:solidFill>
                <a:latin typeface="gobCL-Light"/>
              </a:rPr>
              <a:t>Al mantener en funcionamiento las estufas y sistemas de calefacción se debe evitar tener cercano materiales combustibles que puedan generar un incendio (cortinas, percheros, papeleros, entre otros.).</a:t>
            </a:r>
          </a:p>
          <a:p>
            <a:pPr algn="l"/>
            <a:r>
              <a:rPr lang="es-CL" sz="2800" b="0" i="0" u="none" strike="noStrike" baseline="0" dirty="0">
                <a:solidFill>
                  <a:srgbClr val="1A1A1A"/>
                </a:solidFill>
                <a:latin typeface="gobCL-Light"/>
              </a:rPr>
              <a:t>Proteja siempre la estufa con una barrera o protector.</a:t>
            </a:r>
            <a:endParaRPr lang="es-CL" sz="2800" dirty="0"/>
          </a:p>
        </p:txBody>
      </p:sp>
    </p:spTree>
    <p:extLst>
      <p:ext uri="{BB962C8B-B14F-4D97-AF65-F5344CB8AC3E}">
        <p14:creationId xmlns:p14="http://schemas.microsoft.com/office/powerpoint/2010/main" val="943869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1BBF4C-1B5D-5DD3-E326-58CF869D2921}"/>
              </a:ext>
            </a:extLst>
          </p:cNvPr>
          <p:cNvSpPr>
            <a:spLocks noGrp="1"/>
          </p:cNvSpPr>
          <p:nvPr>
            <p:ph type="title"/>
          </p:nvPr>
        </p:nvSpPr>
        <p:spPr/>
        <p:txBody>
          <a:bodyPr>
            <a:normAutofit/>
          </a:bodyPr>
          <a:lstStyle/>
          <a:p>
            <a:r>
              <a:rPr lang="es-CL" sz="4000" b="0" i="0" u="none" strike="noStrike" baseline="0" dirty="0">
                <a:solidFill>
                  <a:schemeClr val="tx1"/>
                </a:solidFill>
                <a:latin typeface="gobCL-Heavy"/>
              </a:rPr>
              <a:t>ACCIONES A SEGUIR DURANTE LA EMERGENCIA</a:t>
            </a:r>
            <a:endParaRPr lang="es-CL" sz="4000" dirty="0">
              <a:solidFill>
                <a:schemeClr val="tx1"/>
              </a:solidFill>
            </a:endParaRPr>
          </a:p>
        </p:txBody>
      </p:sp>
      <p:sp>
        <p:nvSpPr>
          <p:cNvPr id="3" name="Marcador de contenido 2">
            <a:extLst>
              <a:ext uri="{FF2B5EF4-FFF2-40B4-BE49-F238E27FC236}">
                <a16:creationId xmlns:a16="http://schemas.microsoft.com/office/drawing/2014/main" id="{703B96BD-D734-E3E7-584B-53A22B3BE291}"/>
              </a:ext>
            </a:extLst>
          </p:cNvPr>
          <p:cNvSpPr>
            <a:spLocks noGrp="1"/>
          </p:cNvSpPr>
          <p:nvPr>
            <p:ph idx="1"/>
          </p:nvPr>
        </p:nvSpPr>
        <p:spPr/>
        <p:txBody>
          <a:bodyPr>
            <a:normAutofit fontScale="85000" lnSpcReduction="10000"/>
          </a:bodyPr>
          <a:lstStyle/>
          <a:p>
            <a:r>
              <a:rPr lang="es-CL" sz="2800" b="0" i="0" u="none" strike="noStrike" baseline="0" dirty="0">
                <a:solidFill>
                  <a:srgbClr val="1A1A1A"/>
                </a:solidFill>
                <a:latin typeface="gobCL-Light"/>
              </a:rPr>
              <a:t>Al detectar fuego en la unidad educativa se debe dar la alarma de emergencia. </a:t>
            </a:r>
          </a:p>
          <a:p>
            <a:r>
              <a:rPr lang="es-CL" sz="2800" dirty="0">
                <a:solidFill>
                  <a:srgbClr val="006600"/>
                </a:solidFill>
                <a:latin typeface="MinionPro-Regular"/>
              </a:rPr>
              <a:t>P</a:t>
            </a:r>
            <a:r>
              <a:rPr lang="es-CL" sz="2800" b="0" i="0" u="none" strike="noStrike" baseline="0" dirty="0">
                <a:solidFill>
                  <a:srgbClr val="1A1A1A"/>
                </a:solidFill>
                <a:latin typeface="gobCL-Light"/>
              </a:rPr>
              <a:t>reparar a los niños para la evacuación total externa, previo aviso de la Directora de la unidad educativa. </a:t>
            </a:r>
            <a:endParaRPr lang="es-CL" sz="2800" dirty="0">
              <a:solidFill>
                <a:srgbClr val="006600"/>
              </a:solidFill>
              <a:latin typeface="MinionPro-Regular"/>
            </a:endParaRPr>
          </a:p>
          <a:p>
            <a:r>
              <a:rPr lang="es-CL" sz="2800" b="0" i="0" u="none" strike="noStrike" baseline="0" dirty="0">
                <a:solidFill>
                  <a:srgbClr val="1A1A1A"/>
                </a:solidFill>
                <a:latin typeface="gobCL-Light"/>
              </a:rPr>
              <a:t>La evacuación debe ser inmediata sea amago o incendio. </a:t>
            </a:r>
            <a:endParaRPr lang="es-CL" sz="2800" dirty="0">
              <a:solidFill>
                <a:srgbClr val="006600"/>
              </a:solidFill>
              <a:latin typeface="MinionPro-Regular"/>
            </a:endParaRPr>
          </a:p>
          <a:p>
            <a:r>
              <a:rPr lang="es-CL" sz="2800" b="0" i="0" u="none" strike="noStrike" baseline="0" dirty="0">
                <a:solidFill>
                  <a:srgbClr val="1A1A1A"/>
                </a:solidFill>
                <a:latin typeface="gobCL-Light"/>
              </a:rPr>
              <a:t>Llamar a bomberos. </a:t>
            </a:r>
            <a:endParaRPr lang="es-CL" sz="2800" dirty="0">
              <a:solidFill>
                <a:srgbClr val="006600"/>
              </a:solidFill>
              <a:latin typeface="MinionPro-Regular"/>
            </a:endParaRPr>
          </a:p>
          <a:p>
            <a:r>
              <a:rPr lang="es-CL" sz="2800" b="0" i="0" u="none" strike="noStrike" baseline="0" dirty="0">
                <a:solidFill>
                  <a:srgbClr val="1A1A1A"/>
                </a:solidFill>
                <a:latin typeface="gobCL-Light"/>
              </a:rPr>
              <a:t>Cortar la luz (tablero principal) y el suministro de gas.</a:t>
            </a:r>
          </a:p>
          <a:p>
            <a:r>
              <a:rPr lang="es-CL" sz="2800" b="0" i="0" u="none" strike="noStrike" baseline="0" dirty="0">
                <a:solidFill>
                  <a:srgbClr val="1A1A1A"/>
                </a:solidFill>
                <a:latin typeface="gobCL-Light"/>
              </a:rPr>
              <a:t>Mantener la calma, no correr, ni gritar. </a:t>
            </a:r>
            <a:endParaRPr lang="es-CL" sz="2800" dirty="0">
              <a:solidFill>
                <a:srgbClr val="006600"/>
              </a:solidFill>
              <a:latin typeface="MinionPro-Regular"/>
            </a:endParaRPr>
          </a:p>
          <a:p>
            <a:r>
              <a:rPr lang="es-CL" sz="2800" b="0" i="0" u="none" strike="noStrike" baseline="0" dirty="0">
                <a:solidFill>
                  <a:srgbClr val="1A1A1A"/>
                </a:solidFill>
                <a:latin typeface="gobCL-Light"/>
              </a:rPr>
              <a:t>Actuar serenamente y ayudar a tranquilizar a los niños y niñas.</a:t>
            </a:r>
            <a:endParaRPr lang="es-CL" sz="2800" dirty="0"/>
          </a:p>
        </p:txBody>
      </p:sp>
    </p:spTree>
    <p:extLst>
      <p:ext uri="{BB962C8B-B14F-4D97-AF65-F5344CB8AC3E}">
        <p14:creationId xmlns:p14="http://schemas.microsoft.com/office/powerpoint/2010/main" val="4014285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6B0D38C-463D-0895-EB27-C11976145B28}"/>
              </a:ext>
            </a:extLst>
          </p:cNvPr>
          <p:cNvSpPr>
            <a:spLocks noGrp="1"/>
          </p:cNvSpPr>
          <p:nvPr>
            <p:ph idx="1"/>
          </p:nvPr>
        </p:nvSpPr>
        <p:spPr>
          <a:xfrm>
            <a:off x="760461" y="692367"/>
            <a:ext cx="8596668" cy="5473265"/>
          </a:xfrm>
        </p:spPr>
        <p:txBody>
          <a:bodyPr>
            <a:normAutofit fontScale="92500" lnSpcReduction="10000"/>
          </a:bodyPr>
          <a:lstStyle/>
          <a:p>
            <a:pPr algn="l"/>
            <a:r>
              <a:rPr lang="es-CL" sz="2800" b="0" i="0" u="none" strike="noStrike" baseline="0" dirty="0">
                <a:solidFill>
                  <a:srgbClr val="1A1A1A"/>
                </a:solidFill>
                <a:latin typeface="gobCL-Light"/>
              </a:rPr>
              <a:t>Durante toda la emergencia velar por el resguardo físico de los niños. </a:t>
            </a:r>
            <a:endParaRPr lang="es-CL" sz="2800" dirty="0">
              <a:solidFill>
                <a:srgbClr val="006600"/>
              </a:solidFill>
              <a:latin typeface="MinionPro-Regular"/>
            </a:endParaRPr>
          </a:p>
          <a:p>
            <a:pPr algn="l"/>
            <a:r>
              <a:rPr lang="es-CL" sz="2800" b="0" i="0" u="none" strike="noStrike" baseline="0" dirty="0">
                <a:solidFill>
                  <a:srgbClr val="1A1A1A"/>
                </a:solidFill>
                <a:latin typeface="gobCL-Light"/>
              </a:rPr>
              <a:t>El personal designado y capacitado para utilizar los equipos de combate de incendio debe utilizar el extintor apropiado más cercano, sólo si el principio de incendio es pequeño y controlable. </a:t>
            </a:r>
            <a:endParaRPr lang="es-CL" sz="2800" dirty="0">
              <a:solidFill>
                <a:srgbClr val="006600"/>
              </a:solidFill>
              <a:latin typeface="MinionPro-Regular"/>
            </a:endParaRPr>
          </a:p>
          <a:p>
            <a:pPr algn="l"/>
            <a:r>
              <a:rPr lang="es-CL" sz="2800" b="0" i="0" u="none" strike="noStrike" baseline="0" dirty="0">
                <a:solidFill>
                  <a:srgbClr val="1A1A1A"/>
                </a:solidFill>
                <a:latin typeface="gobCL-Light"/>
              </a:rPr>
              <a:t>El personal no debe combatir el fuego si no ha sido instruido previamente. </a:t>
            </a:r>
            <a:endParaRPr lang="es-CL" sz="2800" dirty="0">
              <a:solidFill>
                <a:srgbClr val="006600"/>
              </a:solidFill>
              <a:latin typeface="MinionPro-Regular"/>
            </a:endParaRPr>
          </a:p>
          <a:p>
            <a:pPr algn="l"/>
            <a:r>
              <a:rPr lang="es-CL" sz="2800" b="0" i="0" u="none" strike="noStrike" baseline="0" dirty="0">
                <a:solidFill>
                  <a:srgbClr val="1A1A1A"/>
                </a:solidFill>
                <a:latin typeface="gobCL-Light"/>
              </a:rPr>
              <a:t>Recordar que al activar la alarma se inicia el proceso de evacuación de las instalaciones. Si hay visitas en el momento del siniestro, éstas deben salir con el equipo educativo del nivel donde se encuentren. </a:t>
            </a:r>
            <a:endParaRPr lang="es-CL" sz="2800" dirty="0">
              <a:solidFill>
                <a:srgbClr val="006600"/>
              </a:solidFill>
              <a:latin typeface="MinionPro-Regular"/>
            </a:endParaRPr>
          </a:p>
          <a:p>
            <a:pPr algn="l"/>
            <a:r>
              <a:rPr lang="es-CL" sz="2800" b="0" i="0" u="none" strike="noStrike" baseline="0" dirty="0">
                <a:solidFill>
                  <a:srgbClr val="1A1A1A"/>
                </a:solidFill>
                <a:latin typeface="gobCL-Light"/>
              </a:rPr>
              <a:t>Contar la cantidad de niños.</a:t>
            </a:r>
            <a:endParaRPr lang="es-CL" sz="2800" dirty="0"/>
          </a:p>
        </p:txBody>
      </p:sp>
    </p:spTree>
    <p:extLst>
      <p:ext uri="{BB962C8B-B14F-4D97-AF65-F5344CB8AC3E}">
        <p14:creationId xmlns:p14="http://schemas.microsoft.com/office/powerpoint/2010/main" val="30629994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66448E-D292-AD53-4081-6596FE5CFEF1}"/>
              </a:ext>
            </a:extLst>
          </p:cNvPr>
          <p:cNvSpPr>
            <a:spLocks noGrp="1"/>
          </p:cNvSpPr>
          <p:nvPr>
            <p:ph type="title"/>
          </p:nvPr>
        </p:nvSpPr>
        <p:spPr/>
        <p:txBody>
          <a:bodyPr>
            <a:normAutofit/>
          </a:bodyPr>
          <a:lstStyle/>
          <a:p>
            <a:r>
              <a:rPr lang="es-CL" sz="4000" b="0" i="0" u="none" strike="noStrike" baseline="0" dirty="0">
                <a:solidFill>
                  <a:schemeClr val="tx1"/>
                </a:solidFill>
                <a:latin typeface="gobCL-Heavy"/>
              </a:rPr>
              <a:t>ACCIONES POSTERIORES</a:t>
            </a:r>
            <a:endParaRPr lang="es-CL" sz="4000" dirty="0">
              <a:solidFill>
                <a:schemeClr val="tx1"/>
              </a:solidFill>
            </a:endParaRPr>
          </a:p>
        </p:txBody>
      </p:sp>
      <p:sp>
        <p:nvSpPr>
          <p:cNvPr id="3" name="Marcador de contenido 2">
            <a:extLst>
              <a:ext uri="{FF2B5EF4-FFF2-40B4-BE49-F238E27FC236}">
                <a16:creationId xmlns:a16="http://schemas.microsoft.com/office/drawing/2014/main" id="{044E2944-F5E2-4A11-F8CD-13DEFAE8B7F6}"/>
              </a:ext>
            </a:extLst>
          </p:cNvPr>
          <p:cNvSpPr>
            <a:spLocks noGrp="1"/>
          </p:cNvSpPr>
          <p:nvPr>
            <p:ph idx="1"/>
          </p:nvPr>
        </p:nvSpPr>
        <p:spPr>
          <a:xfrm>
            <a:off x="580351" y="1488613"/>
            <a:ext cx="9242521" cy="3880773"/>
          </a:xfrm>
        </p:spPr>
        <p:txBody>
          <a:bodyPr>
            <a:noAutofit/>
          </a:bodyPr>
          <a:lstStyle/>
          <a:p>
            <a:pPr algn="l"/>
            <a:r>
              <a:rPr lang="es-CL" sz="2600" b="0" i="0" u="none" strike="noStrike" baseline="0" dirty="0">
                <a:solidFill>
                  <a:srgbClr val="1A1A1A"/>
                </a:solidFill>
                <a:latin typeface="gobCL-Light"/>
              </a:rPr>
              <a:t>Avisar a la Oficina Regional sobre la emergencia ocurrida, cantidad de niños, personal involucrado y estado de todas las personas. </a:t>
            </a:r>
            <a:endParaRPr lang="es-CL" sz="2600" dirty="0">
              <a:solidFill>
                <a:srgbClr val="006600"/>
              </a:solidFill>
              <a:latin typeface="MinionPro-Regular"/>
            </a:endParaRPr>
          </a:p>
          <a:p>
            <a:pPr algn="l"/>
            <a:r>
              <a:rPr lang="es-CL" sz="2600" b="0" i="0" u="none" strike="noStrike" baseline="0" dirty="0">
                <a:solidFill>
                  <a:srgbClr val="1A1A1A"/>
                </a:solidFill>
                <a:latin typeface="gobCL-Light"/>
              </a:rPr>
              <a:t>Una vez controlada la emergencia, la Directora debe llamar a los padres de los niños y niñas, explicar lo sucedido, informar el estado de ellos y luego gestionar su pronto retiro. </a:t>
            </a:r>
            <a:endParaRPr lang="es-CL" sz="2600" dirty="0">
              <a:solidFill>
                <a:srgbClr val="006600"/>
              </a:solidFill>
              <a:latin typeface="MinionPro-Regular"/>
            </a:endParaRPr>
          </a:p>
          <a:p>
            <a:pPr algn="l"/>
            <a:r>
              <a:rPr lang="es-CL" sz="2600" b="0" i="0" u="none" strike="noStrike" baseline="0" dirty="0">
                <a:solidFill>
                  <a:srgbClr val="1A1A1A"/>
                </a:solidFill>
                <a:latin typeface="gobCL-Light"/>
              </a:rPr>
              <a:t>Solo se permite el reingreso de los funcionarios y de los niños y niñas a la unidad educativa previa autorización de bomberos. </a:t>
            </a:r>
            <a:endParaRPr lang="es-CL" sz="2600" dirty="0">
              <a:solidFill>
                <a:srgbClr val="006600"/>
              </a:solidFill>
              <a:latin typeface="MinionPro-Regular"/>
            </a:endParaRPr>
          </a:p>
          <a:p>
            <a:pPr algn="l"/>
            <a:r>
              <a:rPr lang="es-CL" sz="2600" b="0" i="0" u="none" strike="noStrike" baseline="0" dirty="0">
                <a:solidFill>
                  <a:srgbClr val="1A1A1A"/>
                </a:solidFill>
                <a:latin typeface="gobCL-Light"/>
              </a:rPr>
              <a:t>Los niños deben ser contenidos y jamás deben estar solos en la zona de seguridad exterior de las instalaciones.</a:t>
            </a:r>
            <a:endParaRPr lang="es-CL" sz="2600" dirty="0"/>
          </a:p>
        </p:txBody>
      </p:sp>
    </p:spTree>
    <p:extLst>
      <p:ext uri="{BB962C8B-B14F-4D97-AF65-F5344CB8AC3E}">
        <p14:creationId xmlns:p14="http://schemas.microsoft.com/office/powerpoint/2010/main" val="1794908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46314" y="210839"/>
            <a:ext cx="2501347" cy="2382236"/>
          </a:xfrm>
          <a:prstGeom prst="rect">
            <a:avLst/>
          </a:prstGeom>
        </p:spPr>
      </p:pic>
      <p:pic>
        <p:nvPicPr>
          <p:cNvPr id="5" name="Imagen 4"/>
          <p:cNvPicPr>
            <a:picLocks noChangeAspect="1"/>
          </p:cNvPicPr>
          <p:nvPr/>
        </p:nvPicPr>
        <p:blipFill>
          <a:blip r:embed="rId3"/>
          <a:stretch>
            <a:fillRect/>
          </a:stretch>
        </p:blipFill>
        <p:spPr>
          <a:xfrm>
            <a:off x="3421182" y="210839"/>
            <a:ext cx="2512608" cy="2382236"/>
          </a:xfrm>
          <a:prstGeom prst="rect">
            <a:avLst/>
          </a:prstGeom>
        </p:spPr>
      </p:pic>
      <p:pic>
        <p:nvPicPr>
          <p:cNvPr id="6" name="Imagen 5"/>
          <p:cNvPicPr>
            <a:picLocks noChangeAspect="1"/>
          </p:cNvPicPr>
          <p:nvPr/>
        </p:nvPicPr>
        <p:blipFill>
          <a:blip r:embed="rId4"/>
          <a:stretch>
            <a:fillRect/>
          </a:stretch>
        </p:blipFill>
        <p:spPr>
          <a:xfrm>
            <a:off x="6507311" y="210839"/>
            <a:ext cx="2541155" cy="2424051"/>
          </a:xfrm>
          <a:prstGeom prst="rect">
            <a:avLst/>
          </a:prstGeom>
        </p:spPr>
      </p:pic>
      <p:pic>
        <p:nvPicPr>
          <p:cNvPr id="7" name="Imagen 6"/>
          <p:cNvPicPr>
            <a:picLocks noChangeAspect="1"/>
          </p:cNvPicPr>
          <p:nvPr/>
        </p:nvPicPr>
        <p:blipFill>
          <a:blip r:embed="rId5"/>
          <a:stretch>
            <a:fillRect/>
          </a:stretch>
        </p:blipFill>
        <p:spPr>
          <a:xfrm>
            <a:off x="3412538" y="3589049"/>
            <a:ext cx="2501347" cy="2396639"/>
          </a:xfrm>
          <a:prstGeom prst="rect">
            <a:avLst/>
          </a:prstGeom>
        </p:spPr>
      </p:pic>
      <p:pic>
        <p:nvPicPr>
          <p:cNvPr id="8" name="Imagen 7"/>
          <p:cNvPicPr>
            <a:picLocks noChangeAspect="1"/>
          </p:cNvPicPr>
          <p:nvPr/>
        </p:nvPicPr>
        <p:blipFill>
          <a:blip r:embed="rId6"/>
          <a:stretch>
            <a:fillRect/>
          </a:stretch>
        </p:blipFill>
        <p:spPr>
          <a:xfrm>
            <a:off x="617418" y="3325490"/>
            <a:ext cx="2201696" cy="2923758"/>
          </a:xfrm>
          <a:prstGeom prst="rect">
            <a:avLst/>
          </a:prstGeom>
        </p:spPr>
      </p:pic>
      <p:pic>
        <p:nvPicPr>
          <p:cNvPr id="9" name="Imagen 8"/>
          <p:cNvPicPr>
            <a:picLocks noChangeAspect="1"/>
          </p:cNvPicPr>
          <p:nvPr/>
        </p:nvPicPr>
        <p:blipFill>
          <a:blip r:embed="rId7"/>
          <a:stretch>
            <a:fillRect/>
          </a:stretch>
        </p:blipFill>
        <p:spPr>
          <a:xfrm>
            <a:off x="6507310" y="3325490"/>
            <a:ext cx="2541155" cy="2868682"/>
          </a:xfrm>
          <a:prstGeom prst="rect">
            <a:avLst/>
          </a:prstGeom>
        </p:spPr>
      </p:pic>
      <p:pic>
        <p:nvPicPr>
          <p:cNvPr id="10" name="Imagen 9"/>
          <p:cNvPicPr>
            <a:picLocks noChangeAspect="1"/>
          </p:cNvPicPr>
          <p:nvPr/>
        </p:nvPicPr>
        <p:blipFill>
          <a:blip r:embed="rId8"/>
          <a:stretch>
            <a:fillRect/>
          </a:stretch>
        </p:blipFill>
        <p:spPr>
          <a:xfrm>
            <a:off x="3412538" y="1938880"/>
            <a:ext cx="677268" cy="670996"/>
          </a:xfrm>
          <a:prstGeom prst="rect">
            <a:avLst/>
          </a:prstGeom>
        </p:spPr>
      </p:pic>
      <p:pic>
        <p:nvPicPr>
          <p:cNvPr id="11" name="Imagen 10"/>
          <p:cNvPicPr>
            <a:picLocks noChangeAspect="1"/>
          </p:cNvPicPr>
          <p:nvPr/>
        </p:nvPicPr>
        <p:blipFill>
          <a:blip r:embed="rId8"/>
          <a:stretch>
            <a:fillRect/>
          </a:stretch>
        </p:blipFill>
        <p:spPr>
          <a:xfrm>
            <a:off x="6507310" y="1938880"/>
            <a:ext cx="677268" cy="670996"/>
          </a:xfrm>
          <a:prstGeom prst="rect">
            <a:avLst/>
          </a:prstGeom>
        </p:spPr>
      </p:pic>
      <p:pic>
        <p:nvPicPr>
          <p:cNvPr id="14" name="Imagen 13"/>
          <p:cNvPicPr>
            <a:picLocks noChangeAspect="1"/>
          </p:cNvPicPr>
          <p:nvPr/>
        </p:nvPicPr>
        <p:blipFill>
          <a:blip r:embed="rId9"/>
          <a:stretch>
            <a:fillRect/>
          </a:stretch>
        </p:blipFill>
        <p:spPr>
          <a:xfrm>
            <a:off x="3346164" y="5270227"/>
            <a:ext cx="753299" cy="706218"/>
          </a:xfrm>
          <a:prstGeom prst="rect">
            <a:avLst/>
          </a:prstGeom>
        </p:spPr>
      </p:pic>
      <p:pic>
        <p:nvPicPr>
          <p:cNvPr id="15" name="Imagen 14"/>
          <p:cNvPicPr>
            <a:picLocks noChangeAspect="1"/>
          </p:cNvPicPr>
          <p:nvPr/>
        </p:nvPicPr>
        <p:blipFill>
          <a:blip r:embed="rId9"/>
          <a:stretch>
            <a:fillRect/>
          </a:stretch>
        </p:blipFill>
        <p:spPr>
          <a:xfrm>
            <a:off x="284886" y="1947585"/>
            <a:ext cx="753299" cy="706218"/>
          </a:xfrm>
          <a:prstGeom prst="rect">
            <a:avLst/>
          </a:prstGeom>
        </p:spPr>
      </p:pic>
      <p:sp>
        <p:nvSpPr>
          <p:cNvPr id="17" name="Rectángulo 16"/>
          <p:cNvSpPr/>
          <p:nvPr/>
        </p:nvSpPr>
        <p:spPr>
          <a:xfrm>
            <a:off x="1294686" y="2687802"/>
            <a:ext cx="8071739" cy="584775"/>
          </a:xfrm>
          <a:prstGeom prst="rect">
            <a:avLst/>
          </a:prstGeom>
        </p:spPr>
        <p:txBody>
          <a:bodyPr wrap="square">
            <a:spAutoFit/>
          </a:bodyPr>
          <a:lstStyle/>
          <a:p>
            <a:pPr algn="ctr"/>
            <a:r>
              <a:rPr lang="es-ES" sz="3200" dirty="0">
                <a:ln w="0"/>
                <a:effectLst>
                  <a:outerShdw blurRad="38100" dist="19050" dir="2700000" algn="tl" rotWithShape="0">
                    <a:schemeClr val="dk1">
                      <a:alpha val="40000"/>
                    </a:schemeClr>
                  </a:outerShdw>
                </a:effectLst>
              </a:rPr>
              <a:t>¿Qué situaciones son peligrosas?</a:t>
            </a:r>
          </a:p>
        </p:txBody>
      </p:sp>
      <p:pic>
        <p:nvPicPr>
          <p:cNvPr id="2" name="Imagen 1">
            <a:extLst>
              <a:ext uri="{FF2B5EF4-FFF2-40B4-BE49-F238E27FC236}">
                <a16:creationId xmlns:a16="http://schemas.microsoft.com/office/drawing/2014/main" id="{C90306FF-45EF-FE05-15FE-D6D0014000FC}"/>
              </a:ext>
            </a:extLst>
          </p:cNvPr>
          <p:cNvPicPr>
            <a:picLocks noChangeAspect="1"/>
          </p:cNvPicPr>
          <p:nvPr/>
        </p:nvPicPr>
        <p:blipFill>
          <a:blip r:embed="rId9"/>
          <a:stretch>
            <a:fillRect/>
          </a:stretch>
        </p:blipFill>
        <p:spPr>
          <a:xfrm>
            <a:off x="626398" y="5531073"/>
            <a:ext cx="753299" cy="706218"/>
          </a:xfrm>
          <a:prstGeom prst="rect">
            <a:avLst/>
          </a:prstGeom>
        </p:spPr>
      </p:pic>
      <p:pic>
        <p:nvPicPr>
          <p:cNvPr id="3" name="Imagen 2">
            <a:extLst>
              <a:ext uri="{FF2B5EF4-FFF2-40B4-BE49-F238E27FC236}">
                <a16:creationId xmlns:a16="http://schemas.microsoft.com/office/drawing/2014/main" id="{F8681593-6BA1-4FC2-E0E1-19B53D89DB8C}"/>
              </a:ext>
            </a:extLst>
          </p:cNvPr>
          <p:cNvPicPr>
            <a:picLocks noChangeAspect="1"/>
          </p:cNvPicPr>
          <p:nvPr/>
        </p:nvPicPr>
        <p:blipFill>
          <a:blip r:embed="rId8"/>
          <a:stretch>
            <a:fillRect/>
          </a:stretch>
        </p:blipFill>
        <p:spPr>
          <a:xfrm>
            <a:off x="6507310" y="5520113"/>
            <a:ext cx="677268" cy="670996"/>
          </a:xfrm>
          <a:prstGeom prst="rect">
            <a:avLst/>
          </a:prstGeom>
        </p:spPr>
      </p:pic>
    </p:spTree>
    <p:extLst>
      <p:ext uri="{BB962C8B-B14F-4D97-AF65-F5344CB8AC3E}">
        <p14:creationId xmlns:p14="http://schemas.microsoft.com/office/powerpoint/2010/main" val="373991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B78F045-93C7-C896-384C-99FCD0042618}"/>
              </a:ext>
            </a:extLst>
          </p:cNvPr>
          <p:cNvSpPr>
            <a:spLocks noGrp="1"/>
          </p:cNvSpPr>
          <p:nvPr>
            <p:ph type="title"/>
          </p:nvPr>
        </p:nvSpPr>
        <p:spPr/>
        <p:txBody>
          <a:bodyPr>
            <a:normAutofit fontScale="90000"/>
          </a:bodyPr>
          <a:lstStyle/>
          <a:p>
            <a:r>
              <a:rPr lang="es-CL" b="1" i="0" dirty="0">
                <a:solidFill>
                  <a:srgbClr val="0F0F0F"/>
                </a:solidFill>
                <a:effectLst/>
                <a:highlight>
                  <a:srgbClr val="FFFFFF"/>
                </a:highlight>
                <a:latin typeface="Roboto" panose="02000000000000000000" pitchFamily="2" charset="0"/>
              </a:rPr>
              <a:t>Trabajadores de Jardines Infantiles: consejos para evitar caídas</a:t>
            </a:r>
            <a:br>
              <a:rPr lang="es-CL" b="1" i="0" dirty="0">
                <a:solidFill>
                  <a:srgbClr val="0F0F0F"/>
                </a:solidFill>
                <a:effectLst/>
                <a:highlight>
                  <a:srgbClr val="FFFFFF"/>
                </a:highlight>
                <a:latin typeface="Roboto" panose="02000000000000000000" pitchFamily="2" charset="0"/>
              </a:rPr>
            </a:br>
            <a:endParaRPr lang="es-CL" dirty="0"/>
          </a:p>
        </p:txBody>
      </p:sp>
      <p:sp>
        <p:nvSpPr>
          <p:cNvPr id="5" name="Marcador de texto 4">
            <a:extLst>
              <a:ext uri="{FF2B5EF4-FFF2-40B4-BE49-F238E27FC236}">
                <a16:creationId xmlns:a16="http://schemas.microsoft.com/office/drawing/2014/main" id="{07B63282-673D-B47F-2D01-4E99942F7CBB}"/>
              </a:ext>
            </a:extLst>
          </p:cNvPr>
          <p:cNvSpPr>
            <a:spLocks noGrp="1"/>
          </p:cNvSpPr>
          <p:nvPr>
            <p:ph type="body" idx="1"/>
          </p:nvPr>
        </p:nvSpPr>
        <p:spPr/>
        <p:txBody>
          <a:bodyPr/>
          <a:lstStyle/>
          <a:p>
            <a:r>
              <a:rPr lang="es-CL" dirty="0">
                <a:hlinkClick r:id="rId2"/>
              </a:rPr>
              <a:t>https://www.youtube.com/watch?v=G44J_7iEAkI</a:t>
            </a:r>
            <a:r>
              <a:rPr lang="es-CL" dirty="0"/>
              <a:t> </a:t>
            </a:r>
          </a:p>
        </p:txBody>
      </p:sp>
    </p:spTree>
    <p:extLst>
      <p:ext uri="{BB962C8B-B14F-4D97-AF65-F5344CB8AC3E}">
        <p14:creationId xmlns:p14="http://schemas.microsoft.com/office/powerpoint/2010/main" val="640084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D20204F-3619-068C-7E1C-FBA255FE2184}"/>
              </a:ext>
            </a:extLst>
          </p:cNvPr>
          <p:cNvSpPr>
            <a:spLocks noGrp="1"/>
          </p:cNvSpPr>
          <p:nvPr>
            <p:ph type="title"/>
          </p:nvPr>
        </p:nvSpPr>
        <p:spPr/>
        <p:txBody>
          <a:bodyPr/>
          <a:lstStyle/>
          <a:p>
            <a:r>
              <a:rPr lang="es-MX" dirty="0"/>
              <a:t>¿Cómo podemos evitar un accidente?</a:t>
            </a:r>
            <a:endParaRPr lang="es-CL" dirty="0"/>
          </a:p>
        </p:txBody>
      </p:sp>
      <p:sp>
        <p:nvSpPr>
          <p:cNvPr id="5" name="Marcador de contenido 4">
            <a:extLst>
              <a:ext uri="{FF2B5EF4-FFF2-40B4-BE49-F238E27FC236}">
                <a16:creationId xmlns:a16="http://schemas.microsoft.com/office/drawing/2014/main" id="{BD00A624-A1A0-20EB-7431-9A32928CC6CC}"/>
              </a:ext>
            </a:extLst>
          </p:cNvPr>
          <p:cNvSpPr>
            <a:spLocks noGrp="1"/>
          </p:cNvSpPr>
          <p:nvPr>
            <p:ph idx="1"/>
          </p:nvPr>
        </p:nvSpPr>
        <p:spPr>
          <a:xfrm>
            <a:off x="677334" y="1758463"/>
            <a:ext cx="8596668" cy="4282900"/>
          </a:xfrm>
        </p:spPr>
        <p:txBody>
          <a:bodyPr>
            <a:normAutofit/>
          </a:bodyPr>
          <a:lstStyle/>
          <a:p>
            <a:r>
              <a:rPr lang="es-MX" sz="2300" dirty="0"/>
              <a:t>Mantener organizadas las actividades de los niños/as</a:t>
            </a:r>
          </a:p>
          <a:p>
            <a:r>
              <a:rPr lang="es-MX" sz="2300" dirty="0"/>
              <a:t>Estar atenta a los niños y niñas, para actuar de manera rápida</a:t>
            </a:r>
          </a:p>
          <a:p>
            <a:r>
              <a:rPr lang="es-MX" sz="2300" dirty="0"/>
              <a:t>Evitar usar el teléfono mientras cuidan a los niños/as (como en el patio)</a:t>
            </a:r>
          </a:p>
          <a:p>
            <a:r>
              <a:rPr lang="es-MX" sz="2300" dirty="0"/>
              <a:t>Calzado adecuado, es decir, zapatos cerrados, bajos, cómodos y con planta de goma.</a:t>
            </a:r>
          </a:p>
          <a:p>
            <a:r>
              <a:rPr lang="es-MX" sz="2300" dirty="0"/>
              <a:t>Conocer los peligros del lugar de trabajo</a:t>
            </a:r>
            <a:endParaRPr lang="es-CL" sz="2300" dirty="0"/>
          </a:p>
        </p:txBody>
      </p:sp>
    </p:spTree>
    <p:extLst>
      <p:ext uri="{BB962C8B-B14F-4D97-AF65-F5344CB8AC3E}">
        <p14:creationId xmlns:p14="http://schemas.microsoft.com/office/powerpoint/2010/main" val="2153213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CCCA5D7-33A0-BE2B-9789-F1724D8BDE12}"/>
              </a:ext>
            </a:extLst>
          </p:cNvPr>
          <p:cNvSpPr>
            <a:spLocks noGrp="1"/>
          </p:cNvSpPr>
          <p:nvPr>
            <p:ph type="title"/>
          </p:nvPr>
        </p:nvSpPr>
        <p:spPr/>
        <p:txBody>
          <a:bodyPr>
            <a:normAutofit/>
          </a:bodyPr>
          <a:lstStyle/>
          <a:p>
            <a:r>
              <a:rPr lang="es-CL" b="1" i="0" dirty="0">
                <a:solidFill>
                  <a:srgbClr val="0F0F0F"/>
                </a:solidFill>
                <a:effectLst/>
                <a:highlight>
                  <a:srgbClr val="FFFFFF"/>
                </a:highlight>
                <a:latin typeface="Roboto" panose="02000000000000000000" pitchFamily="2" charset="0"/>
              </a:rPr>
              <a:t>Situaciones de riesgo en el colegio</a:t>
            </a:r>
            <a:endParaRPr lang="es-CL" dirty="0"/>
          </a:p>
        </p:txBody>
      </p:sp>
      <p:sp>
        <p:nvSpPr>
          <p:cNvPr id="5" name="Marcador de texto 4">
            <a:extLst>
              <a:ext uri="{FF2B5EF4-FFF2-40B4-BE49-F238E27FC236}">
                <a16:creationId xmlns:a16="http://schemas.microsoft.com/office/drawing/2014/main" id="{FC8D0A0B-8133-F568-8301-581CD8FF55FB}"/>
              </a:ext>
            </a:extLst>
          </p:cNvPr>
          <p:cNvSpPr>
            <a:spLocks noGrp="1"/>
          </p:cNvSpPr>
          <p:nvPr>
            <p:ph type="body" idx="1"/>
          </p:nvPr>
        </p:nvSpPr>
        <p:spPr/>
        <p:txBody>
          <a:bodyPr/>
          <a:lstStyle/>
          <a:p>
            <a:r>
              <a:rPr lang="es-CL" dirty="0">
                <a:hlinkClick r:id="rId2"/>
              </a:rPr>
              <a:t>https://www.youtube.com/watch?v=OM4_mRJoRgg</a:t>
            </a:r>
            <a:r>
              <a:rPr lang="es-CL" dirty="0"/>
              <a:t> </a:t>
            </a:r>
          </a:p>
        </p:txBody>
      </p:sp>
    </p:spTree>
    <p:extLst>
      <p:ext uri="{BB962C8B-B14F-4D97-AF65-F5344CB8AC3E}">
        <p14:creationId xmlns:p14="http://schemas.microsoft.com/office/powerpoint/2010/main" val="3302696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E393093-DCC7-6950-7DF6-23AA9FCFFAD5}"/>
              </a:ext>
            </a:extLst>
          </p:cNvPr>
          <p:cNvSpPr>
            <a:spLocks noGrp="1"/>
          </p:cNvSpPr>
          <p:nvPr>
            <p:ph type="ctrTitle"/>
          </p:nvPr>
        </p:nvSpPr>
        <p:spPr/>
        <p:txBody>
          <a:bodyPr/>
          <a:lstStyle/>
          <a:p>
            <a:r>
              <a:rPr lang="es-MX" dirty="0"/>
              <a:t>Manual de emergencias y evacuación</a:t>
            </a:r>
            <a:endParaRPr lang="es-CL" dirty="0"/>
          </a:p>
        </p:txBody>
      </p:sp>
      <p:sp>
        <p:nvSpPr>
          <p:cNvPr id="5" name="Subtítulo 4">
            <a:extLst>
              <a:ext uri="{FF2B5EF4-FFF2-40B4-BE49-F238E27FC236}">
                <a16:creationId xmlns:a16="http://schemas.microsoft.com/office/drawing/2014/main" id="{C51CA3FD-92F5-DD53-5340-7324A10E43F9}"/>
              </a:ext>
            </a:extLst>
          </p:cNvPr>
          <p:cNvSpPr>
            <a:spLocks noGrp="1"/>
          </p:cNvSpPr>
          <p:nvPr>
            <p:ph type="subTitle" idx="1"/>
          </p:nvPr>
        </p:nvSpPr>
        <p:spPr/>
        <p:txBody>
          <a:bodyPr/>
          <a:lstStyle/>
          <a:p>
            <a:r>
              <a:rPr lang="es-MX" dirty="0"/>
              <a:t>JUNJI Y ACHS</a:t>
            </a:r>
            <a:endParaRPr lang="es-CL" dirty="0"/>
          </a:p>
        </p:txBody>
      </p:sp>
    </p:spTree>
    <p:extLst>
      <p:ext uri="{BB962C8B-B14F-4D97-AF65-F5344CB8AC3E}">
        <p14:creationId xmlns:p14="http://schemas.microsoft.com/office/powerpoint/2010/main" val="3900484311"/>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820</TotalTime>
  <Words>2880</Words>
  <Application>Microsoft Office PowerPoint</Application>
  <PresentationFormat>Panorámica</PresentationFormat>
  <Paragraphs>141</Paragraphs>
  <Slides>47</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47</vt:i4>
      </vt:variant>
    </vt:vector>
  </HeadingPairs>
  <TitlesOfParts>
    <vt:vector size="57" baseType="lpstr">
      <vt:lpstr>Arial</vt:lpstr>
      <vt:lpstr>Figtree</vt:lpstr>
      <vt:lpstr>gobCL-Heavy</vt:lpstr>
      <vt:lpstr>gobCL-Light</vt:lpstr>
      <vt:lpstr>MinionPro-Regular</vt:lpstr>
      <vt:lpstr>Open Sans</vt:lpstr>
      <vt:lpstr>Roboto</vt:lpstr>
      <vt:lpstr>Trebuchet MS</vt:lpstr>
      <vt:lpstr>Wingdings 3</vt:lpstr>
      <vt:lpstr>Faceta</vt:lpstr>
      <vt:lpstr>PROGRAMA DE PREVENCIÓN DE RIESGOS Y SEGURIDAD EN LOS PÁRVULOS</vt:lpstr>
      <vt:lpstr>Objetivo:</vt:lpstr>
      <vt:lpstr>Prevención de accidentes en Preescolar</vt:lpstr>
      <vt:lpstr>¿Qué es un accidente?</vt:lpstr>
      <vt:lpstr>Presentación de PowerPoint</vt:lpstr>
      <vt:lpstr>Trabajadores de Jardines Infantiles: consejos para evitar caídas </vt:lpstr>
      <vt:lpstr>¿Cómo podemos evitar un accidente?</vt:lpstr>
      <vt:lpstr>Situaciones de riesgo en el colegio</vt:lpstr>
      <vt:lpstr>Manual de emergencias y evacuación</vt:lpstr>
      <vt:lpstr>SISMOS Y TERREMOTOS</vt:lpstr>
      <vt:lpstr>MEDIDAS PREVENTIVAS </vt:lpstr>
      <vt:lpstr>Presentación de PowerPoint</vt:lpstr>
      <vt:lpstr>Presentación de PowerPoint</vt:lpstr>
      <vt:lpstr>Presentación de PowerPoint</vt:lpstr>
      <vt:lpstr>ACCIONES A SEGUIR DURANTE LA EMERGENCIA</vt:lpstr>
      <vt:lpstr>Presentación de PowerPoint</vt:lpstr>
      <vt:lpstr>Presentación de PowerPoint</vt:lpstr>
      <vt:lpstr>ACCIONES POSTERIORES</vt:lpstr>
      <vt:lpstr>Presentación de PowerPoint</vt:lpstr>
      <vt:lpstr>Objetivo</vt:lpstr>
      <vt:lpstr>La Prevencionista entrega algunos consejos para salir ileso de un sismo y derriba mitos de supuestas técnicas de supervivencia que circulan en redes sociales y que generan en la población una falsa sensación de seguridad.</vt:lpstr>
      <vt:lpstr>El lugar más seguro </vt:lpstr>
      <vt:lpstr>¿Arranco?</vt:lpstr>
      <vt:lpstr>El “mito” del triángulo de la vida</vt:lpstr>
      <vt:lpstr>El marco o dintel de la puerta </vt:lpstr>
      <vt:lpstr>Presentación de PowerPoint</vt:lpstr>
      <vt:lpstr>ACTIVIDAD</vt:lpstr>
      <vt:lpstr>Presentación de PowerPoint</vt:lpstr>
      <vt:lpstr>Presentación de PowerPoint</vt:lpstr>
      <vt:lpstr>Objetivo</vt:lpstr>
      <vt:lpstr>TSUNAMI</vt:lpstr>
      <vt:lpstr>¿Qué es un tsunami?</vt:lpstr>
      <vt:lpstr>Presentación de PowerPoint</vt:lpstr>
      <vt:lpstr>Presentación de PowerPoint</vt:lpstr>
      <vt:lpstr>MEDIDAS PREVENTIVAS</vt:lpstr>
      <vt:lpstr>Presentación de PowerPoint</vt:lpstr>
      <vt:lpstr>ACCIONES A SEGUIR DURANTE LA EMERGENCIA</vt:lpstr>
      <vt:lpstr>ACCIONES POSTERIORES</vt:lpstr>
      <vt:lpstr>INCENDIO </vt:lpstr>
      <vt:lpstr>Objetivo</vt:lpstr>
      <vt:lpstr>MEDIDAS PREVENTIVAS</vt:lpstr>
      <vt:lpstr>Presentación de PowerPoint</vt:lpstr>
      <vt:lpstr>Presentación de PowerPoint</vt:lpstr>
      <vt:lpstr>Presentación de PowerPoint</vt:lpstr>
      <vt:lpstr>ACCIONES A SEGUIR DURANTE LA EMERGENCIA</vt:lpstr>
      <vt:lpstr>Presentación de PowerPoint</vt:lpstr>
      <vt:lpstr>ACCIONES POSTERIORES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 DE PREVENCIÓN DE RIESGOS Y SEGURIDAD EN LOS PÁRVULOS</dc:title>
  <dc:creator>PC 02</dc:creator>
  <cp:lastModifiedBy>Christian Pavéz Mercado</cp:lastModifiedBy>
  <cp:revision>20</cp:revision>
  <dcterms:created xsi:type="dcterms:W3CDTF">2024-08-27T18:15:01Z</dcterms:created>
  <dcterms:modified xsi:type="dcterms:W3CDTF">2024-09-08T23:49:08Z</dcterms:modified>
</cp:coreProperties>
</file>