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272" r:id="rId2"/>
    <p:sldId id="289" r:id="rId3"/>
    <p:sldId id="288" r:id="rId4"/>
    <p:sldId id="273" r:id="rId5"/>
    <p:sldId id="274" r:id="rId6"/>
    <p:sldId id="275" r:id="rId7"/>
    <p:sldId id="276" r:id="rId8"/>
    <p:sldId id="278" r:id="rId9"/>
    <p:sldId id="279" r:id="rId10"/>
    <p:sldId id="292" r:id="rId11"/>
    <p:sldId id="280" r:id="rId12"/>
    <p:sldId id="293" r:id="rId13"/>
    <p:sldId id="294" r:id="rId14"/>
    <p:sldId id="300" r:id="rId15"/>
    <p:sldId id="295" r:id="rId16"/>
    <p:sldId id="301" r:id="rId17"/>
    <p:sldId id="299" r:id="rId18"/>
    <p:sldId id="296" r:id="rId19"/>
    <p:sldId id="297" r:id="rId20"/>
    <p:sldId id="298" r:id="rId21"/>
    <p:sldId id="302" r:id="rId2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30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C502ED-38DF-43AC-A8CD-F9D3E3173CC4}" type="datetime1">
              <a:rPr lang="es-ES" smtClean="0"/>
              <a:t>04/03/2024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9097EB-C63E-4831-9239-7FC098CD3FD3}" type="slidenum">
              <a:rPr lang="es-ES" smtClean="0"/>
              <a:t>‹Nº›</a:t>
            </a:fld>
            <a:endParaRPr lang="es-ES" dirty="0"/>
          </a:p>
        </p:txBody>
      </p:sp>
    </p:spTree>
    <p:extLst>
      <p:ext uri="{BB962C8B-B14F-4D97-AF65-F5344CB8AC3E}">
        <p14:creationId xmlns:p14="http://schemas.microsoft.com/office/powerpoint/2010/main" val="1330834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4DAD7FE-6CFB-4941-843F-5B8FA3E21170}" type="datetime1">
              <a:rPr lang="es-ES" noProof="0" smtClean="0"/>
              <a:t>04/03/2024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es-ES" noProof="0" smtClean="0"/>
              <a:t>‹Nº›</a:t>
            </a:fld>
            <a:endParaRPr lang="es-ES"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893B0CF2-7F87-4E02-A248-870047730F99}" type="slidenum">
              <a:rPr lang="es-ES" smtClean="0"/>
              <a:t>1</a:t>
            </a:fld>
            <a:endParaRPr lang="es-ES"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93B0CF2-7F87-4E02-A248-870047730F99}" type="slidenum">
              <a:rPr lang="es-ES" smtClean="0"/>
              <a:t>4</a:t>
            </a:fld>
            <a:endParaRPr lang="es-ES" dirty="0"/>
          </a:p>
        </p:txBody>
      </p:sp>
    </p:spTree>
    <p:extLst>
      <p:ext uri="{BB962C8B-B14F-4D97-AF65-F5344CB8AC3E}">
        <p14:creationId xmlns:p14="http://schemas.microsoft.com/office/powerpoint/2010/main" val="209257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93B0CF2-7F87-4E02-A248-870047730F99}" type="slidenum">
              <a:rPr lang="es-ES" smtClean="0"/>
              <a:t>5</a:t>
            </a:fld>
            <a:endParaRPr lang="es-ES" dirty="0"/>
          </a:p>
        </p:txBody>
      </p:sp>
    </p:spTree>
    <p:extLst>
      <p:ext uri="{BB962C8B-B14F-4D97-AF65-F5344CB8AC3E}">
        <p14:creationId xmlns:p14="http://schemas.microsoft.com/office/powerpoint/2010/main" val="254559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93B0CF2-7F87-4E02-A248-870047730F99}" type="slidenum">
              <a:rPr lang="es-ES" smtClean="0"/>
              <a:t>6</a:t>
            </a:fld>
            <a:endParaRPr lang="es-ES" dirty="0"/>
          </a:p>
        </p:txBody>
      </p:sp>
    </p:spTree>
    <p:extLst>
      <p:ext uri="{BB962C8B-B14F-4D97-AF65-F5344CB8AC3E}">
        <p14:creationId xmlns:p14="http://schemas.microsoft.com/office/powerpoint/2010/main" val="197291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93B0CF2-7F87-4E02-A248-870047730F99}" type="slidenum">
              <a:rPr lang="es-ES" smtClean="0"/>
              <a:t>7</a:t>
            </a:fld>
            <a:endParaRPr lang="es-ES" dirty="0"/>
          </a:p>
        </p:txBody>
      </p:sp>
    </p:spTree>
    <p:extLst>
      <p:ext uri="{BB962C8B-B14F-4D97-AF65-F5344CB8AC3E}">
        <p14:creationId xmlns:p14="http://schemas.microsoft.com/office/powerpoint/2010/main" val="178625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93B0CF2-7F87-4E02-A248-870047730F99}" type="slidenum">
              <a:rPr lang="es-ES" smtClean="0"/>
              <a:t>8</a:t>
            </a:fld>
            <a:endParaRPr lang="es-ES" dirty="0"/>
          </a:p>
        </p:txBody>
      </p:sp>
    </p:spTree>
    <p:extLst>
      <p:ext uri="{BB962C8B-B14F-4D97-AF65-F5344CB8AC3E}">
        <p14:creationId xmlns:p14="http://schemas.microsoft.com/office/powerpoint/2010/main" val="421105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893B0CF2-7F87-4E02-A248-870047730F99}" type="slidenum">
              <a:rPr lang="es-ES" smtClean="0"/>
              <a:t>9</a:t>
            </a:fld>
            <a:endParaRPr lang="es-ES" dirty="0"/>
          </a:p>
        </p:txBody>
      </p:sp>
    </p:spTree>
    <p:extLst>
      <p:ext uri="{BB962C8B-B14F-4D97-AF65-F5344CB8AC3E}">
        <p14:creationId xmlns:p14="http://schemas.microsoft.com/office/powerpoint/2010/main" val="141246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1">
        <a:schemeClr val="bg1"/>
      </p:bgRef>
    </p:bg>
    <p:spTree>
      <p:nvGrpSpPr>
        <p:cNvPr id="1" name=""/>
        <p:cNvGrpSpPr/>
        <p:nvPr/>
      </p:nvGrpSpPr>
      <p:grpSpPr>
        <a:xfrm>
          <a:off x="0" y="0"/>
          <a:ext cx="0" cy="0"/>
          <a:chOff x="0" y="0"/>
          <a:chExt cx="0" cy="0"/>
        </a:xfrm>
      </p:grpSpPr>
      <p:grpSp>
        <p:nvGrpSpPr>
          <p:cNvPr id="10" name="Grupo 9"/>
          <p:cNvGrpSpPr/>
          <p:nvPr/>
        </p:nvGrpSpPr>
        <p:grpSpPr>
          <a:xfrm>
            <a:off x="0" y="6208894"/>
            <a:ext cx="12192000" cy="649106"/>
            <a:chOff x="0" y="6208894"/>
            <a:chExt cx="12192000" cy="649106"/>
          </a:xfrm>
        </p:grpSpPr>
        <p:sp>
          <p:nvSpPr>
            <p:cNvPr id="2" name="Rectángulo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s-ES" noProof="0" dirty="0"/>
            </a:p>
          </p:txBody>
        </p:sp>
        <p:cxnSp>
          <p:nvCxnSpPr>
            <p:cNvPr id="7" name="Conector recto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Conector recto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17" name="Subtítulo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s-ES" noProof="0"/>
              <a:t>Haga clic para modificar el estilo de subtítulo del patrón</a:t>
            </a:r>
            <a:endParaRPr kumimoji="0" lang="es-ES" noProof="0" dirty="0"/>
          </a:p>
        </p:txBody>
      </p:sp>
      <p:sp>
        <p:nvSpPr>
          <p:cNvPr id="30" name="Marcador de fecha 29"/>
          <p:cNvSpPr>
            <a:spLocks noGrp="1"/>
          </p:cNvSpPr>
          <p:nvPr>
            <p:ph type="dt" sz="half" idx="10"/>
          </p:nvPr>
        </p:nvSpPr>
        <p:spPr/>
        <p:txBody>
          <a:bodyPr rtlCol="0"/>
          <a:lstStyle/>
          <a:p>
            <a:pPr rtl="0"/>
            <a:fld id="{C7F0D198-0886-401E-862C-EF3536AA44DD}" type="datetime1">
              <a:rPr lang="es-ES" noProof="0" smtClean="0"/>
              <a:t>04/03/2024</a:t>
            </a:fld>
            <a:endParaRPr lang="es-ES" noProof="0" dirty="0"/>
          </a:p>
        </p:txBody>
      </p:sp>
      <p:sp>
        <p:nvSpPr>
          <p:cNvPr id="19" name="Marcador de pie de página 18"/>
          <p:cNvSpPr>
            <a:spLocks noGrp="1"/>
          </p:cNvSpPr>
          <p:nvPr>
            <p:ph type="ftr" sz="quarter" idx="11"/>
          </p:nvPr>
        </p:nvSpPr>
        <p:spPr/>
        <p:txBody>
          <a:bodyPr rtlCol="0"/>
          <a:lstStyle/>
          <a:p>
            <a:pPr rtl="0"/>
            <a:r>
              <a:rPr lang="es-ES" noProof="0" dirty="0"/>
              <a:t>Agregar un pie de página</a:t>
            </a:r>
          </a:p>
        </p:txBody>
      </p:sp>
      <p:sp>
        <p:nvSpPr>
          <p:cNvPr id="27" name="Marcador de número de diapositiva 2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kumimoji="0" lang="es-ES" noProof="0" dirty="0"/>
          </a:p>
        </p:txBody>
      </p:sp>
      <p:sp>
        <p:nvSpPr>
          <p:cNvPr id="3" name="Marcador de texto vertical 2"/>
          <p:cNvSpPr>
            <a:spLocks noGrp="1"/>
          </p:cNvSpPr>
          <p:nvPr>
            <p:ph type="body" orient="vert" idx="1"/>
          </p:nvPr>
        </p:nvSpPr>
        <p:spPr/>
        <p:txBody>
          <a:bodyPr vert="eaVert" rtlCol="0"/>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52E184A9-C1BE-4691-8290-38F7E3B9E2EA}" type="datetime1">
              <a:rPr lang="es-ES" noProof="0" smtClean="0"/>
              <a:t>04/03/2024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914402"/>
            <a:ext cx="2743200" cy="5211763"/>
          </a:xfrm>
        </p:spPr>
        <p:txBody>
          <a:bodyPr vert="eaVert" rtlCol="0"/>
          <a:lstStyle/>
          <a:p>
            <a:pPr rtl="0"/>
            <a:r>
              <a:rPr lang="es-ES" noProof="0"/>
              <a:t>Haga clic para modificar el estilo de título del patrón</a:t>
            </a:r>
            <a:endParaRPr kumimoji="0" lang="es-ES" noProof="0" dirty="0"/>
          </a:p>
        </p:txBody>
      </p:sp>
      <p:sp>
        <p:nvSpPr>
          <p:cNvPr id="3" name="Marcador de texto vertical 2"/>
          <p:cNvSpPr>
            <a:spLocks noGrp="1"/>
          </p:cNvSpPr>
          <p:nvPr>
            <p:ph type="body" orient="vert" idx="1"/>
          </p:nvPr>
        </p:nvSpPr>
        <p:spPr>
          <a:xfrm>
            <a:off x="609600" y="914402"/>
            <a:ext cx="8026400" cy="5211763"/>
          </a:xfrm>
        </p:spPr>
        <p:txBody>
          <a:bodyPr vert="eaVert" rtlCol="0"/>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CE537EF8-1A52-460D-8FA5-88CB8E631AE8}" type="datetime1">
              <a:rPr lang="es-ES" noProof="0" smtClean="0"/>
              <a:t>04/03/2024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kumimoji="0" lang="es-ES" noProof="0" dirty="0"/>
          </a:p>
        </p:txBody>
      </p:sp>
      <p:sp>
        <p:nvSpPr>
          <p:cNvPr id="3" name="Marcador de contenido 2"/>
          <p:cNvSpPr>
            <a:spLocks noGrp="1"/>
          </p:cNvSpPr>
          <p:nvPr>
            <p:ph idx="1"/>
          </p:nvPr>
        </p:nvSpPr>
        <p:spPr/>
        <p:txBody>
          <a:bodyPr rtlCol="0"/>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fecha 3"/>
          <p:cNvSpPr>
            <a:spLocks noGrp="1"/>
          </p:cNvSpPr>
          <p:nvPr>
            <p:ph type="dt" sz="half" idx="10"/>
          </p:nvPr>
        </p:nvSpPr>
        <p:spPr/>
        <p:txBody>
          <a:bodyPr rtlCol="0"/>
          <a:lstStyle/>
          <a:p>
            <a:pPr rtl="0"/>
            <a:fld id="{D2672DA2-4E32-43A8-88C9-F7DB2E98E079}" type="datetime1">
              <a:rPr lang="es-ES" noProof="0" smtClean="0"/>
              <a:t>04/03/2024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3" name="Marcador de texto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42540A2F-3117-4E4B-AFC9-CB157300D9A8}" type="datetime1">
              <a:rPr lang="es-ES" noProof="0" smtClean="0"/>
              <a:t>04/03/2024</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1143000"/>
          </a:xfrm>
        </p:spPr>
        <p:txBody>
          <a:bodyPr rtlCol="0"/>
          <a:lstStyle/>
          <a:p>
            <a:pPr rtl="0"/>
            <a:r>
              <a:rPr lang="es-ES" noProof="0"/>
              <a:t>Haga clic para modificar el estilo de título del patrón</a:t>
            </a:r>
            <a:endParaRPr kumimoji="0" lang="es-ES" noProof="0" dirty="0"/>
          </a:p>
        </p:txBody>
      </p:sp>
      <p:sp>
        <p:nvSpPr>
          <p:cNvPr id="3" name="Marcador de contenido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contenido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5" name="Marcador de fecha 4"/>
          <p:cNvSpPr>
            <a:spLocks noGrp="1"/>
          </p:cNvSpPr>
          <p:nvPr>
            <p:ph type="dt" sz="half" idx="10"/>
          </p:nvPr>
        </p:nvSpPr>
        <p:spPr/>
        <p:txBody>
          <a:bodyPr rtlCol="0"/>
          <a:lstStyle/>
          <a:p>
            <a:pPr rtl="0"/>
            <a:fld id="{34983E3B-19EF-4B0A-B85C-B5EE2F3F66E9}" type="datetime1">
              <a:rPr lang="es-ES" noProof="0" smtClean="0"/>
              <a:t>04/03/2024</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0972800" cy="1143000"/>
          </a:xfrm>
        </p:spPr>
        <p:txBody>
          <a:bodyPr tIns="45720" rtlCol="0" anchor="b"/>
          <a:lstStyle>
            <a:lvl1pPr>
              <a:defRPr/>
            </a:lvl1pPr>
          </a:lstStyle>
          <a:p>
            <a:pPr rtl="0"/>
            <a:r>
              <a:rPr lang="es-ES" noProof="0"/>
              <a:t>Haga clic para modificar el estilo de título del patrón</a:t>
            </a:r>
            <a:endParaRPr kumimoji="0" lang="es-ES" noProof="0" dirty="0"/>
          </a:p>
        </p:txBody>
      </p:sp>
      <p:sp>
        <p:nvSpPr>
          <p:cNvPr id="3" name="Marcador de texto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5" name="Marcador de contenido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4" name="Marcador de texto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es-ES" noProof="0"/>
              <a:t>Haga clic para modificar los estilos de texto del patrón</a:t>
            </a:r>
          </a:p>
        </p:txBody>
      </p:sp>
      <p:sp>
        <p:nvSpPr>
          <p:cNvPr id="6" name="Marcador de contenido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7" name="Marcador de fecha 6"/>
          <p:cNvSpPr>
            <a:spLocks noGrp="1"/>
          </p:cNvSpPr>
          <p:nvPr>
            <p:ph type="dt" sz="half" idx="10"/>
          </p:nvPr>
        </p:nvSpPr>
        <p:spPr/>
        <p:txBody>
          <a:bodyPr rtlCol="0"/>
          <a:lstStyle/>
          <a:p>
            <a:pPr rtl="0"/>
            <a:fld id="{51EE2287-7AED-4508-BA8B-A33013696AEC}" type="datetime1">
              <a:rPr lang="es-ES" noProof="0" smtClean="0"/>
              <a:t>04/03/2024</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9" name="Marcador de número de diapositiva 8"/>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3" name="Marcador de fecha 2"/>
          <p:cNvSpPr>
            <a:spLocks noGrp="1"/>
          </p:cNvSpPr>
          <p:nvPr>
            <p:ph type="dt" sz="half" idx="10"/>
          </p:nvPr>
        </p:nvSpPr>
        <p:spPr/>
        <p:txBody>
          <a:bodyPr rtlCol="0"/>
          <a:lstStyle/>
          <a:p>
            <a:pPr rtl="0"/>
            <a:fld id="{30BD4DFD-A822-4FD8-BFBF-197CBA855426}" type="datetime1">
              <a:rPr lang="es-ES" noProof="0" smtClean="0"/>
              <a:t>04/03/2024</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5" name="Marcador de número de diapositiva 4"/>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A284916D-9C1E-4B35-A1BA-B043FBD4F6CF}" type="datetime1">
              <a:rPr lang="es-ES" noProof="0" smtClean="0"/>
              <a:t>04/03/2024</a:t>
            </a:fld>
            <a:endParaRPr lang="es-ES" noProof="0" dirty="0"/>
          </a:p>
        </p:txBody>
      </p:sp>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4" name="Marcador de número de diapositiva 3"/>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es-ES" noProof="0"/>
              <a:t>Haga clic para modificar el estilo de título del patrón</a:t>
            </a:r>
            <a:endParaRPr kumimoji="0" lang="es-ES" noProof="0" dirty="0"/>
          </a:p>
        </p:txBody>
      </p:sp>
      <p:sp>
        <p:nvSpPr>
          <p:cNvPr id="4" name="Marcador de contenido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es-ES" noProof="0"/>
              <a:t>Haga clic para modificar los estilos de texto del patrón</a:t>
            </a:r>
          </a:p>
          <a:p>
            <a:pPr lvl="1" rtl="0" eaLnBrk="1" latinLnBrk="0" hangingPunct="1"/>
            <a:r>
              <a:rPr lang="es-ES" noProof="0"/>
              <a:t>Segundo nivel</a:t>
            </a:r>
          </a:p>
          <a:p>
            <a:pPr lvl="2" rtl="0" eaLnBrk="1" latinLnBrk="0" hangingPunct="1"/>
            <a:r>
              <a:rPr lang="es-ES" noProof="0"/>
              <a:t>Tercer nivel</a:t>
            </a:r>
          </a:p>
          <a:p>
            <a:pPr lvl="3" rtl="0" eaLnBrk="1" latinLnBrk="0" hangingPunct="1"/>
            <a:r>
              <a:rPr lang="es-ES" noProof="0"/>
              <a:t>Cuarto nivel</a:t>
            </a:r>
          </a:p>
          <a:p>
            <a:pPr lvl="4" rtl="0" eaLnBrk="1" latinLnBrk="0" hangingPunct="1"/>
            <a:r>
              <a:rPr lang="es-ES" noProof="0"/>
              <a:t>Quinto nivel</a:t>
            </a:r>
            <a:endParaRPr kumimoji="0" lang="es-ES" noProof="0" dirty="0"/>
          </a:p>
        </p:txBody>
      </p:sp>
      <p:sp>
        <p:nvSpPr>
          <p:cNvPr id="3" name="Marcador de texto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A8EDA92C-EA07-4844-A9C0-7671CE0A3023}" type="datetime1">
              <a:rPr lang="es-ES" noProof="0" smtClean="0"/>
              <a:t>04/03/2024</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p:txBody>
          <a:bodyPr rtlCol="0"/>
          <a:lstStyle/>
          <a:p>
            <a:pPr rtl="0"/>
            <a:fld id="{401CF334-2D5C-4859-84A6-CA7E6E43FAEB}" type="slidenum">
              <a:rPr lang="es-ES" noProof="0" smtClean="0"/>
              <a:t>‹Nº›</a:t>
            </a:fld>
            <a:endParaRPr lang="es-ES"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9" name="Rectángulo con una esquina recortada y redondeada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s-ES" sz="1800" noProof="0" dirty="0"/>
          </a:p>
        </p:txBody>
      </p:sp>
      <p:sp>
        <p:nvSpPr>
          <p:cNvPr id="12" name="Triángulo rectángulo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es-ES" sz="1800" noProof="0" dirty="0"/>
          </a:p>
        </p:txBody>
      </p:sp>
      <p:sp>
        <p:nvSpPr>
          <p:cNvPr id="2" name="Título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es-ES" noProof="0"/>
              <a:t>Haga clic para modificar el estilo de título del patrón</a:t>
            </a:r>
            <a:endParaRPr kumimoji="0"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es-ES" noProof="0"/>
              <a:t>Haga clic en el icono para agregar una imagen</a:t>
            </a:r>
            <a:endParaRPr kumimoji="0" lang="es-ES" noProof="0" dirty="0"/>
          </a:p>
        </p:txBody>
      </p:sp>
      <p:sp>
        <p:nvSpPr>
          <p:cNvPr id="4" name="Marcador de texto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30A37C7A-AEB8-4B08-B7A3-C61470375C39}" type="datetime1">
              <a:rPr lang="es-ES" noProof="0" smtClean="0"/>
              <a:t>04/03/2024</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número de diapositiva 6"/>
          <p:cNvSpPr>
            <a:spLocks noGrp="1"/>
          </p:cNvSpPr>
          <p:nvPr>
            <p:ph type="sldNum" sz="quarter" idx="12"/>
          </p:nvPr>
        </p:nvSpPr>
        <p:spPr>
          <a:xfrm>
            <a:off x="10769600" y="6356351"/>
            <a:ext cx="812800" cy="365125"/>
          </a:xfrm>
        </p:spPr>
        <p:txBody>
          <a:bodyPr rtlCol="0"/>
          <a:lstStyle/>
          <a:p>
            <a:pPr rtl="0"/>
            <a:fld id="{401CF334-2D5C-4859-84A6-CA7E6E43FAEB}" type="slidenum">
              <a:rPr lang="es-ES" noProof="0" smtClean="0"/>
              <a:t>‹Nº›</a:t>
            </a:fld>
            <a:endParaRPr lang="es-ES" noProof="0" dirty="0"/>
          </a:p>
        </p:txBody>
      </p:sp>
      <p:sp>
        <p:nvSpPr>
          <p:cNvPr id="10" name="Forma libre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sp>
        <p:nvSpPr>
          <p:cNvPr id="11" name="Forma libre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upo 24"/>
          <p:cNvGrpSpPr/>
          <p:nvPr/>
        </p:nvGrpSpPr>
        <p:grpSpPr>
          <a:xfrm>
            <a:off x="-29028" y="-7144"/>
            <a:ext cx="12240731" cy="6879658"/>
            <a:chOff x="0" y="-21658"/>
            <a:chExt cx="12240731" cy="6879658"/>
          </a:xfrm>
        </p:grpSpPr>
        <p:sp>
          <p:nvSpPr>
            <p:cNvPr id="26" name="Rectángulo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27" name="Grupo 26"/>
            <p:cNvGrpSpPr/>
            <p:nvPr/>
          </p:nvGrpSpPr>
          <p:grpSpPr>
            <a:xfrm>
              <a:off x="0" y="-21658"/>
              <a:ext cx="12240731" cy="1041400"/>
              <a:chOff x="-25356" y="-7144"/>
              <a:chExt cx="12240731" cy="1041400"/>
            </a:xfrm>
          </p:grpSpPr>
          <p:sp>
            <p:nvSpPr>
              <p:cNvPr id="28" name="Forma libre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sp>
            <p:nvSpPr>
              <p:cNvPr id="29" name="Forma libre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es-ES" sz="1800" noProof="0" dirty="0">
                  <a:solidFill>
                    <a:schemeClr val="tx1"/>
                  </a:solidFill>
                  <a:latin typeface="+mn-lt"/>
                  <a:ea typeface="+mn-ea"/>
                  <a:cs typeface="+mn-cs"/>
                </a:endParaRPr>
              </a:p>
            </p:txBody>
          </p:sp>
          <p:grpSp>
            <p:nvGrpSpPr>
              <p:cNvPr id="31" name="Grupo 30"/>
              <p:cNvGrpSpPr/>
              <p:nvPr/>
            </p:nvGrpSpPr>
            <p:grpSpPr>
              <a:xfrm>
                <a:off x="-25356" y="202408"/>
                <a:ext cx="12240731" cy="649224"/>
                <a:chOff x="-19045" y="216550"/>
                <a:chExt cx="9180548" cy="649224"/>
              </a:xfrm>
            </p:grpSpPr>
            <p:sp>
              <p:nvSpPr>
                <p:cNvPr id="32" name="Forma libre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s-ES" sz="1800" noProof="0" dirty="0"/>
                </a:p>
              </p:txBody>
            </p:sp>
            <p:sp>
              <p:nvSpPr>
                <p:cNvPr id="33" name="Forma libre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es-ES" sz="1800" noProof="0" dirty="0"/>
                </a:p>
              </p:txBody>
            </p:sp>
          </p:grpSp>
        </p:grpSp>
      </p:grpSp>
      <p:sp>
        <p:nvSpPr>
          <p:cNvPr id="9" name="Marcador de título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es-ES" noProof="0" dirty="0"/>
              <a:t>Haga clic para modificar el estilo de título del patrón</a:t>
            </a:r>
            <a:endParaRPr kumimoji="0" lang="es-ES" noProof="0" dirty="0"/>
          </a:p>
        </p:txBody>
      </p:sp>
      <p:sp>
        <p:nvSpPr>
          <p:cNvPr id="30" name="Marcador de texto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es-ES" noProof="0" dirty="0"/>
              <a:t>Haga clic para modificar los estilos de texto del patrón</a:t>
            </a:r>
          </a:p>
          <a:p>
            <a:pPr lvl="1" rtl="0" eaLnBrk="1" latinLnBrk="0" hangingPunct="1"/>
            <a:r>
              <a:rPr lang="es-ES" noProof="0" dirty="0"/>
              <a:t>Segundo nivel</a:t>
            </a:r>
          </a:p>
          <a:p>
            <a:pPr lvl="2" rtl="0" eaLnBrk="1" latinLnBrk="0" hangingPunct="1"/>
            <a:r>
              <a:rPr lang="es-ES" noProof="0" dirty="0"/>
              <a:t>Tercer nivel</a:t>
            </a:r>
          </a:p>
          <a:p>
            <a:pPr lvl="3" rtl="0" eaLnBrk="1" latinLnBrk="0" hangingPunct="1"/>
            <a:r>
              <a:rPr lang="es-ES" noProof="0" dirty="0"/>
              <a:t>Cuarto nivel</a:t>
            </a:r>
          </a:p>
          <a:p>
            <a:pPr lvl="4" rtl="0" eaLnBrk="1" latinLnBrk="0" hangingPunct="1"/>
            <a:r>
              <a:rPr lang="es-ES" noProof="0" dirty="0"/>
              <a:t>Quinto nivel</a:t>
            </a:r>
          </a:p>
        </p:txBody>
      </p:sp>
      <p:sp>
        <p:nvSpPr>
          <p:cNvPr id="10" name="Marcador de fecha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1811FD10-D06B-4536-8048-7D2897F296FB}" type="datetime1">
              <a:rPr lang="es-ES" noProof="0" smtClean="0"/>
              <a:t>04/03/2024</a:t>
            </a:fld>
            <a:endParaRPr lang="es-ES" noProof="0" dirty="0"/>
          </a:p>
        </p:txBody>
      </p:sp>
      <p:sp>
        <p:nvSpPr>
          <p:cNvPr id="22" name="Marcador de pie de página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es-ES" noProof="0" dirty="0"/>
              <a:t>Agregar un pie de página</a:t>
            </a:r>
          </a:p>
        </p:txBody>
      </p:sp>
      <p:sp>
        <p:nvSpPr>
          <p:cNvPr id="18" name="Marcador de número de diapositiva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es-ES" noProof="0" smtClean="0"/>
              <a:pPr rtl="0"/>
              <a:t>‹Nº›</a:t>
            </a:fld>
            <a:endParaRPr lang="es-ES"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lnSpc>
          <a:spcPct val="90000"/>
        </a:lnSpc>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01269" y="1132458"/>
            <a:ext cx="10468864" cy="921026"/>
          </a:xfrm>
        </p:spPr>
        <p:txBody>
          <a:bodyPr rtlCol="0">
            <a:normAutofit/>
          </a:bodyPr>
          <a:lstStyle/>
          <a:p>
            <a:pPr algn="ctr" rtl="0"/>
            <a:r>
              <a:rPr lang="es-ES" sz="4000" u="sng" dirty="0">
                <a:latin typeface="Arial" panose="020B0604020202020204" pitchFamily="34" charset="0"/>
                <a:cs typeface="Arial" panose="020B0604020202020204" pitchFamily="34" charset="0"/>
              </a:rPr>
              <a:t>UNIDAD : MUDA DEL BEBE </a:t>
            </a:r>
          </a:p>
        </p:txBody>
      </p:sp>
      <p:sp>
        <p:nvSpPr>
          <p:cNvPr id="5" name="Subtítulo 4"/>
          <p:cNvSpPr>
            <a:spLocks noGrp="1"/>
          </p:cNvSpPr>
          <p:nvPr>
            <p:ph type="subTitle" idx="1"/>
          </p:nvPr>
        </p:nvSpPr>
        <p:spPr>
          <a:xfrm>
            <a:off x="329977" y="3472311"/>
            <a:ext cx="11411449" cy="1960840"/>
          </a:xfrm>
        </p:spPr>
        <p:txBody>
          <a:bodyPr rtlCol="0">
            <a:noAutofit/>
          </a:bodyPr>
          <a:lstStyle/>
          <a:p>
            <a:pPr algn="l" rtl="0"/>
            <a:br>
              <a:rPr lang="es-MX" sz="2800" b="1" dirty="0">
                <a:latin typeface="Arial" panose="020B0604020202020204" pitchFamily="34" charset="0"/>
                <a:cs typeface="Arial" panose="020B0604020202020204" pitchFamily="34" charset="0"/>
              </a:rPr>
            </a:br>
            <a:br>
              <a:rPr lang="es-MX" sz="2800" b="1" dirty="0">
                <a:latin typeface="Arial" panose="020B0604020202020204" pitchFamily="34" charset="0"/>
                <a:cs typeface="Arial" panose="020B0604020202020204" pitchFamily="34" charset="0"/>
              </a:rPr>
            </a:br>
            <a:br>
              <a:rPr lang="es-MX" sz="2800" b="1" dirty="0">
                <a:latin typeface="Arial" panose="020B0604020202020204" pitchFamily="34" charset="0"/>
                <a:cs typeface="Arial" panose="020B0604020202020204" pitchFamily="34" charset="0"/>
              </a:rPr>
            </a:br>
            <a:br>
              <a:rPr lang="es-MX" sz="2800" b="1" dirty="0">
                <a:latin typeface="Arial" panose="020B0604020202020204" pitchFamily="34" charset="0"/>
                <a:cs typeface="Arial" panose="020B0604020202020204" pitchFamily="34" charset="0"/>
              </a:rPr>
            </a:br>
            <a:br>
              <a:rPr lang="es-MX" sz="2800" b="1" dirty="0">
                <a:latin typeface="Arial" panose="020B0604020202020204" pitchFamily="34" charset="0"/>
                <a:cs typeface="Arial" panose="020B0604020202020204" pitchFamily="34" charset="0"/>
              </a:rPr>
            </a:br>
            <a:endParaRPr lang="es-ES" sz="2800" b="1"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6D834694-4885-6A7B-D095-0A0907CB2DA7}"/>
              </a:ext>
            </a:extLst>
          </p:cNvPr>
          <p:cNvPicPr>
            <a:picLocks noChangeAspect="1"/>
          </p:cNvPicPr>
          <p:nvPr/>
        </p:nvPicPr>
        <p:blipFill>
          <a:blip r:embed="rId3"/>
          <a:stretch>
            <a:fillRect/>
          </a:stretch>
        </p:blipFill>
        <p:spPr>
          <a:xfrm>
            <a:off x="4312981" y="3128749"/>
            <a:ext cx="2636857" cy="1757218"/>
          </a:xfrm>
          <a:prstGeom prst="rect">
            <a:avLst/>
          </a:prstGeom>
          <a:ln w="88900" cap="sq" cmpd="thickThin">
            <a:solidFill>
              <a:srgbClr val="000000"/>
            </a:solidFill>
            <a:prstDash val="solid"/>
            <a:miter lim="800000"/>
          </a:ln>
          <a:effectLst>
            <a:innerShdw blurRad="76200">
              <a:srgbClr val="000000"/>
            </a:innerShdw>
          </a:effectLst>
        </p:spPr>
      </p:pic>
      <p:sp>
        <p:nvSpPr>
          <p:cNvPr id="3" name="CuadroTexto 2">
            <a:extLst>
              <a:ext uri="{FF2B5EF4-FFF2-40B4-BE49-F238E27FC236}">
                <a16:creationId xmlns:a16="http://schemas.microsoft.com/office/drawing/2014/main" id="{D795827A-9F53-F554-FB99-EF200F5C9E63}"/>
              </a:ext>
            </a:extLst>
          </p:cNvPr>
          <p:cNvSpPr txBox="1"/>
          <p:nvPr/>
        </p:nvSpPr>
        <p:spPr>
          <a:xfrm>
            <a:off x="6096000" y="6096000"/>
            <a:ext cx="45719" cy="369332"/>
          </a:xfrm>
          <a:prstGeom prst="rect">
            <a:avLst/>
          </a:prstGeom>
          <a:noFill/>
          <a:ln>
            <a:solidFill>
              <a:schemeClr val="bg2"/>
            </a:solidFill>
          </a:ln>
        </p:spPr>
        <p:txBody>
          <a:bodyPr wrap="square" rtlCol="0">
            <a:spAutoFit/>
          </a:bodyPr>
          <a:lstStyle/>
          <a:p>
            <a:endParaRPr lang="es-CL" dirty="0" err="1"/>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D23AE-7B7C-1136-9133-81711065C003}"/>
              </a:ext>
            </a:extLst>
          </p:cNvPr>
          <p:cNvSpPr>
            <a:spLocks noGrp="1"/>
          </p:cNvSpPr>
          <p:nvPr>
            <p:ph type="title"/>
          </p:nvPr>
        </p:nvSpPr>
        <p:spPr/>
        <p:txBody>
          <a:bodyPr>
            <a:normAutofit/>
          </a:bodyPr>
          <a:lstStyle/>
          <a:p>
            <a:r>
              <a:rPr lang="es-CL" dirty="0">
                <a:solidFill>
                  <a:schemeClr val="tx1"/>
                </a:solidFill>
              </a:rPr>
              <a:t>Elementos de protección personal: </a:t>
            </a:r>
          </a:p>
        </p:txBody>
      </p:sp>
      <p:sp>
        <p:nvSpPr>
          <p:cNvPr id="3" name="Marcador de contenido 2">
            <a:extLst>
              <a:ext uri="{FF2B5EF4-FFF2-40B4-BE49-F238E27FC236}">
                <a16:creationId xmlns:a16="http://schemas.microsoft.com/office/drawing/2014/main" id="{413159E4-A033-4D5B-1653-DFACB8EAA5CC}"/>
              </a:ext>
            </a:extLst>
          </p:cNvPr>
          <p:cNvSpPr>
            <a:spLocks noGrp="1"/>
          </p:cNvSpPr>
          <p:nvPr>
            <p:ph idx="1"/>
          </p:nvPr>
        </p:nvSpPr>
        <p:spPr>
          <a:xfrm>
            <a:off x="609600" y="2382982"/>
            <a:ext cx="10972800" cy="3941618"/>
          </a:xfrm>
        </p:spPr>
        <p:txBody>
          <a:bodyPr>
            <a:normAutofit/>
          </a:bodyPr>
          <a:lstStyle/>
          <a:p>
            <a:pPr marL="514350" indent="-514350">
              <a:buAutoNum type="arabicPeriod"/>
            </a:pPr>
            <a:r>
              <a:rPr lang="es-CL" sz="2800" b="1" dirty="0"/>
              <a:t>Pechera de hule o plástica. </a:t>
            </a:r>
          </a:p>
          <a:p>
            <a:pPr marL="514350" indent="-514350">
              <a:buAutoNum type="arabicPeriod"/>
            </a:pPr>
            <a:r>
              <a:rPr lang="es-CL" sz="2800" b="1" dirty="0"/>
              <a:t>Calzado de seguridad cómodo que se afiance en forma fácil y segura.</a:t>
            </a:r>
          </a:p>
        </p:txBody>
      </p:sp>
    </p:spTree>
    <p:extLst>
      <p:ext uri="{BB962C8B-B14F-4D97-AF65-F5344CB8AC3E}">
        <p14:creationId xmlns:p14="http://schemas.microsoft.com/office/powerpoint/2010/main" val="36586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F2DE1-9C9A-9EBB-F895-77BE15D98801}"/>
              </a:ext>
            </a:extLst>
          </p:cNvPr>
          <p:cNvSpPr>
            <a:spLocks noGrp="1"/>
          </p:cNvSpPr>
          <p:nvPr>
            <p:ph type="title"/>
          </p:nvPr>
        </p:nvSpPr>
        <p:spPr/>
        <p:txBody>
          <a:bodyPr>
            <a:normAutofit/>
          </a:bodyPr>
          <a:lstStyle/>
          <a:p>
            <a:r>
              <a:rPr lang="es-CL" sz="3600" b="1" dirty="0">
                <a:solidFill>
                  <a:schemeClr val="tx1"/>
                </a:solidFill>
                <a:latin typeface="Arial" panose="020B0604020202020204" pitchFamily="34" charset="0"/>
                <a:cs typeface="Arial" panose="020B0604020202020204" pitchFamily="34" charset="0"/>
              </a:rPr>
              <a:t>Lo que no debemos olvidar al momento de mudar:</a:t>
            </a:r>
          </a:p>
        </p:txBody>
      </p:sp>
      <p:sp>
        <p:nvSpPr>
          <p:cNvPr id="3" name="Marcador de contenido 2">
            <a:extLst>
              <a:ext uri="{FF2B5EF4-FFF2-40B4-BE49-F238E27FC236}">
                <a16:creationId xmlns:a16="http://schemas.microsoft.com/office/drawing/2014/main" id="{B4477F19-AF08-E9E9-75E6-B445E4B0FCE3}"/>
              </a:ext>
            </a:extLst>
          </p:cNvPr>
          <p:cNvSpPr>
            <a:spLocks noGrp="1"/>
          </p:cNvSpPr>
          <p:nvPr>
            <p:ph idx="1"/>
          </p:nvPr>
        </p:nvSpPr>
        <p:spPr>
          <a:xfrm>
            <a:off x="609600" y="2410690"/>
            <a:ext cx="10972800" cy="3913909"/>
          </a:xfrm>
        </p:spPr>
        <p:txBody>
          <a:bodyPr>
            <a:normAutofit/>
          </a:bodyPr>
          <a:lstStyle/>
          <a:p>
            <a:pPr marL="0" indent="0" algn="l">
              <a:buNone/>
            </a:pPr>
            <a:r>
              <a:rPr lang="es-MX" sz="2800" b="1" i="0" dirty="0">
                <a:effectLst/>
                <a:latin typeface="Arial" panose="020B0604020202020204" pitchFamily="34" charset="0"/>
                <a:cs typeface="Arial" panose="020B0604020202020204" pitchFamily="34" charset="0"/>
              </a:rPr>
              <a:t>1. Lavarse las manos </a:t>
            </a:r>
            <a:br>
              <a:rPr lang="es-MX" sz="2800" b="1" i="0" dirty="0">
                <a:effectLst/>
                <a:latin typeface="Arial" panose="020B0604020202020204" pitchFamily="34" charset="0"/>
                <a:cs typeface="Arial" panose="020B0604020202020204" pitchFamily="34" charset="0"/>
              </a:rPr>
            </a:br>
            <a:br>
              <a:rPr lang="es-MX" sz="2800" b="1" i="0" dirty="0">
                <a:effectLst/>
                <a:latin typeface="Arial" panose="020B0604020202020204" pitchFamily="34" charset="0"/>
                <a:cs typeface="Arial" panose="020B0604020202020204" pitchFamily="34" charset="0"/>
              </a:rPr>
            </a:br>
            <a:r>
              <a:rPr lang="es-MX" sz="2800" b="1" i="0" dirty="0">
                <a:effectLst/>
                <a:latin typeface="Arial" panose="020B0604020202020204" pitchFamily="34" charset="0"/>
                <a:cs typeface="Arial" panose="020B0604020202020204" pitchFamily="34" charset="0"/>
              </a:rPr>
              <a:t>2. Reunir todos los implementos antes de comenzar con la muda.</a:t>
            </a:r>
            <a:br>
              <a:rPr lang="es-MX" sz="2800" b="1" i="0" dirty="0">
                <a:effectLst/>
                <a:latin typeface="Arial" panose="020B0604020202020204" pitchFamily="34" charset="0"/>
                <a:cs typeface="Arial" panose="020B0604020202020204" pitchFamily="34" charset="0"/>
              </a:rPr>
            </a:br>
            <a:r>
              <a:rPr lang="es-MX" sz="2800" b="1" i="0" dirty="0">
                <a:effectLst/>
                <a:latin typeface="Arial" panose="020B0604020202020204" pitchFamily="34" charset="0"/>
                <a:cs typeface="Arial" panose="020B0604020202020204" pitchFamily="34" charset="0"/>
              </a:rPr>
              <a:t> </a:t>
            </a:r>
            <a:br>
              <a:rPr lang="es-MX" sz="2800" b="1" i="0" dirty="0">
                <a:effectLst/>
                <a:latin typeface="Arial" panose="020B0604020202020204" pitchFamily="34" charset="0"/>
                <a:cs typeface="Arial" panose="020B0604020202020204" pitchFamily="34" charset="0"/>
              </a:rPr>
            </a:br>
            <a:r>
              <a:rPr lang="es-MX" sz="2800" b="1" i="0" dirty="0">
                <a:effectLst/>
                <a:latin typeface="Arial" panose="020B0604020202020204" pitchFamily="34" charset="0"/>
                <a:cs typeface="Arial" panose="020B0604020202020204" pitchFamily="34" charset="0"/>
              </a:rPr>
              <a:t>3. Nunca dejar solo al bebé</a:t>
            </a:r>
            <a:endParaRPr lang="es-C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46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65C6B-7DA2-7E4C-98D0-6B0BE4B47790}"/>
              </a:ext>
            </a:extLst>
          </p:cNvPr>
          <p:cNvSpPr>
            <a:spLocks noGrp="1"/>
          </p:cNvSpPr>
          <p:nvPr>
            <p:ph type="title"/>
          </p:nvPr>
        </p:nvSpPr>
        <p:spPr>
          <a:xfrm>
            <a:off x="477982" y="512618"/>
            <a:ext cx="11236036" cy="1143000"/>
          </a:xfrm>
        </p:spPr>
        <p:txBody>
          <a:bodyPr>
            <a:normAutofit fontScale="90000"/>
          </a:bodyPr>
          <a:lstStyle/>
          <a:p>
            <a:r>
              <a:rPr lang="es-CL" dirty="0">
                <a:solidFill>
                  <a:schemeClr val="tx1"/>
                </a:solidFill>
              </a:rPr>
              <a:t>Antes del proceso de cambio de pañal:</a:t>
            </a:r>
          </a:p>
        </p:txBody>
      </p:sp>
      <p:sp>
        <p:nvSpPr>
          <p:cNvPr id="3" name="Marcador de contenido 2">
            <a:extLst>
              <a:ext uri="{FF2B5EF4-FFF2-40B4-BE49-F238E27FC236}">
                <a16:creationId xmlns:a16="http://schemas.microsoft.com/office/drawing/2014/main" id="{73EC92FA-6D83-B95D-9DEC-B5B50859EF4E}"/>
              </a:ext>
            </a:extLst>
          </p:cNvPr>
          <p:cNvSpPr>
            <a:spLocks noGrp="1"/>
          </p:cNvSpPr>
          <p:nvPr>
            <p:ph idx="1"/>
          </p:nvPr>
        </p:nvSpPr>
        <p:spPr/>
        <p:txBody>
          <a:bodyPr>
            <a:normAutofit lnSpcReduction="10000"/>
          </a:bodyPr>
          <a:lstStyle/>
          <a:p>
            <a:pPr marL="0" indent="0">
              <a:buNone/>
            </a:pPr>
            <a:r>
              <a:rPr lang="es-CL" dirty="0"/>
              <a:t>• </a:t>
            </a:r>
            <a:r>
              <a:rPr lang="es-CL" dirty="0">
                <a:latin typeface="Arial" panose="020B0604020202020204" pitchFamily="34" charset="0"/>
                <a:cs typeface="Arial" panose="020B0604020202020204" pitchFamily="34" charset="0"/>
              </a:rPr>
              <a:t>Preparar las pertenencias del niño o niña junto a todos los artículos de aseo que se van a utilizar, teniendo la precaución de dejarlos fuera de su alcance. </a:t>
            </a:r>
          </a:p>
          <a:p>
            <a:pPr marL="0" indent="0">
              <a:buNone/>
            </a:pPr>
            <a:r>
              <a:rPr lang="es-CL" dirty="0">
                <a:latin typeface="Arial" panose="020B0604020202020204" pitchFamily="34" charset="0"/>
                <a:cs typeface="Arial" panose="020B0604020202020204" pitchFamily="34" charset="0"/>
              </a:rPr>
              <a:t>• La educadora o técnica en párvulos debe usar una pechera plástica exclusiva para esta actividad, con la finalidad de proteger su vestuario de la contaminación con deposiciones. También deberá lavar sus manos antes de comenzar el proceso de muda. </a:t>
            </a:r>
          </a:p>
          <a:p>
            <a:pPr marL="0" indent="0">
              <a:buNone/>
            </a:pPr>
            <a:r>
              <a:rPr lang="es-CL" dirty="0">
                <a:latin typeface="Arial" panose="020B0604020202020204" pitchFamily="34" charset="0"/>
                <a:cs typeface="Arial" panose="020B0604020202020204" pitchFamily="34" charset="0"/>
              </a:rPr>
              <a:t>• Entre muda y muda se debe limpiar el </a:t>
            </a:r>
            <a:r>
              <a:rPr lang="es-CL" dirty="0" err="1">
                <a:latin typeface="Arial" panose="020B0604020202020204" pitchFamily="34" charset="0"/>
                <a:cs typeface="Arial" panose="020B0604020202020204" pitchFamily="34" charset="0"/>
              </a:rPr>
              <a:t>mudador</a:t>
            </a:r>
            <a:r>
              <a:rPr lang="es-CL" dirty="0">
                <a:latin typeface="Arial" panose="020B0604020202020204" pitchFamily="34" charset="0"/>
                <a:cs typeface="Arial" panose="020B0604020202020204" pitchFamily="34" charset="0"/>
              </a:rPr>
              <a:t> y desinfectar la colchoneta en toda su extensión utilizando alcohol al 70% y un trozo de toalla de papel desechable o algodón. Habrá que desechar la toalla de papel en el basurero con tapa disponible en el </a:t>
            </a:r>
            <a:r>
              <a:rPr lang="es-CL" dirty="0" err="1">
                <a:latin typeface="Arial" panose="020B0604020202020204" pitchFamily="34" charset="0"/>
                <a:cs typeface="Arial" panose="020B0604020202020204" pitchFamily="34" charset="0"/>
              </a:rPr>
              <a:t>mudador</a:t>
            </a:r>
            <a:r>
              <a:rPr lang="es-CL"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014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D3E481-6F49-B6C0-7C28-E4F827B295F2}"/>
              </a:ext>
            </a:extLst>
          </p:cNvPr>
          <p:cNvSpPr>
            <a:spLocks noGrp="1"/>
          </p:cNvSpPr>
          <p:nvPr>
            <p:ph type="title"/>
          </p:nvPr>
        </p:nvSpPr>
        <p:spPr>
          <a:xfrm>
            <a:off x="284018" y="426997"/>
            <a:ext cx="11623964" cy="1143000"/>
          </a:xfrm>
        </p:spPr>
        <p:txBody>
          <a:bodyPr>
            <a:normAutofit fontScale="90000"/>
          </a:bodyPr>
          <a:lstStyle/>
          <a:p>
            <a:r>
              <a:rPr lang="es-CL" dirty="0"/>
              <a:t>Durante el proceso de cambio de pañal:</a:t>
            </a:r>
          </a:p>
        </p:txBody>
      </p:sp>
      <p:sp>
        <p:nvSpPr>
          <p:cNvPr id="3" name="Marcador de contenido 2">
            <a:extLst>
              <a:ext uri="{FF2B5EF4-FFF2-40B4-BE49-F238E27FC236}">
                <a16:creationId xmlns:a16="http://schemas.microsoft.com/office/drawing/2014/main" id="{F28B9902-AF23-F10B-522E-721CD7B8D5DD}"/>
              </a:ext>
            </a:extLst>
          </p:cNvPr>
          <p:cNvSpPr>
            <a:spLocks noGrp="1"/>
          </p:cNvSpPr>
          <p:nvPr>
            <p:ph idx="1"/>
          </p:nvPr>
        </p:nvSpPr>
        <p:spPr>
          <a:xfrm>
            <a:off x="609600" y="2092036"/>
            <a:ext cx="10972800" cy="4530436"/>
          </a:xfrm>
        </p:spPr>
        <p:txBody>
          <a:bodyPr>
            <a:normAutofit/>
          </a:bodyPr>
          <a:lstStyle/>
          <a:p>
            <a:pPr marL="0" indent="0">
              <a:buNone/>
            </a:pPr>
            <a:r>
              <a:rPr lang="es-CL" sz="2800" dirty="0">
                <a:latin typeface="Arial" panose="020B0604020202020204" pitchFamily="34" charset="0"/>
                <a:cs typeface="Arial" panose="020B0604020202020204" pitchFamily="34" charset="0"/>
              </a:rPr>
              <a:t>• La educadora o técnica en párvulos responsable debe acompañar al niño o niña a la sala de mudas. En todo momento se debe mantener una interacción con el niño o niña, verbalizando las acciones que se realizarán, manteniendo al menos una mano en contacto con el niño para evitar riesgo de caída (tomar de los pies o abdomen). </a:t>
            </a:r>
          </a:p>
          <a:p>
            <a:pPr marL="0" indent="0">
              <a:buNone/>
            </a:pPr>
            <a:r>
              <a:rPr lang="es-CL" sz="2800" dirty="0">
                <a:latin typeface="Arial" panose="020B0604020202020204" pitchFamily="34" charset="0"/>
                <a:cs typeface="Arial" panose="020B0604020202020204" pitchFamily="34" charset="0"/>
              </a:rPr>
              <a:t>• Se debe acomodar el niño o niña en el </a:t>
            </a:r>
            <a:r>
              <a:rPr lang="es-CL" sz="2800" dirty="0" err="1">
                <a:latin typeface="Arial" panose="020B0604020202020204" pitchFamily="34" charset="0"/>
                <a:cs typeface="Arial" panose="020B0604020202020204" pitchFamily="34" charset="0"/>
              </a:rPr>
              <a:t>mudador</a:t>
            </a:r>
            <a:r>
              <a:rPr lang="es-CL" sz="2800" dirty="0">
                <a:latin typeface="Arial" panose="020B0604020202020204" pitchFamily="34" charset="0"/>
                <a:cs typeface="Arial" panose="020B0604020202020204" pitchFamily="34" charset="0"/>
              </a:rPr>
              <a:t> para luego retirar su ropa desde la cintura hacia abajo, incluidos sus zapatos. </a:t>
            </a:r>
          </a:p>
        </p:txBody>
      </p:sp>
    </p:spTree>
    <p:extLst>
      <p:ext uri="{BB962C8B-B14F-4D97-AF65-F5344CB8AC3E}">
        <p14:creationId xmlns:p14="http://schemas.microsoft.com/office/powerpoint/2010/main" val="70590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96D304-9CD1-4F25-0998-AFC1D6D7EA88}"/>
              </a:ext>
            </a:extLst>
          </p:cNvPr>
          <p:cNvSpPr>
            <a:spLocks noGrp="1"/>
          </p:cNvSpPr>
          <p:nvPr>
            <p:ph idx="1"/>
          </p:nvPr>
        </p:nvSpPr>
        <p:spPr>
          <a:xfrm>
            <a:off x="609600" y="1579418"/>
            <a:ext cx="10972800" cy="4745182"/>
          </a:xfrm>
        </p:spPr>
        <p:txBody>
          <a:bodyPr/>
          <a:lstStyle/>
          <a:p>
            <a:pPr marL="0" indent="0">
              <a:buNone/>
            </a:pPr>
            <a:r>
              <a:rPr lang="es-CL" dirty="0">
                <a:latin typeface="Arial" panose="020B0604020202020204" pitchFamily="34" charset="0"/>
                <a:cs typeface="Arial" panose="020B0604020202020204" pitchFamily="34" charset="0"/>
              </a:rPr>
              <a:t>• Remueva el pañal sucio, con la parte de adelante que está limpio retire las heces una sola vez de adelante hacia atrás, éste se debe doblar con la parte sucia hacia adentro y botar en el basurero al lado del </a:t>
            </a:r>
            <a:r>
              <a:rPr lang="es-CL" dirty="0" err="1">
                <a:latin typeface="Arial" panose="020B0604020202020204" pitchFamily="34" charset="0"/>
                <a:cs typeface="Arial" panose="020B0604020202020204" pitchFamily="34" charset="0"/>
              </a:rPr>
              <a:t>mudador</a:t>
            </a:r>
            <a:r>
              <a:rPr lang="es-CL" dirty="0">
                <a:latin typeface="Arial" panose="020B0604020202020204" pitchFamily="34" charset="0"/>
                <a:cs typeface="Arial" panose="020B0604020202020204" pitchFamily="34" charset="0"/>
              </a:rPr>
              <a:t>. Si se usan pañales de género, primero se deben eliminar las heces fecales en baño y luego guardar el pañal en bolsa plástica hermética en el bolso o mochila del niño para ser entregados a su adulto responsable.</a:t>
            </a:r>
          </a:p>
          <a:p>
            <a:pPr marL="0" indent="0">
              <a:buNone/>
            </a:pPr>
            <a:r>
              <a:rPr lang="es-CL" dirty="0">
                <a:latin typeface="Arial" panose="020B0604020202020204" pitchFamily="34" charset="0"/>
                <a:cs typeface="Arial" panose="020B0604020202020204" pitchFamily="34" charset="0"/>
              </a:rPr>
              <a:t> </a:t>
            </a:r>
          </a:p>
          <a:p>
            <a:pPr marL="0" indent="0">
              <a:buNone/>
            </a:pPr>
            <a:r>
              <a:rPr lang="es-CL" dirty="0">
                <a:latin typeface="Arial" panose="020B0604020202020204" pitchFamily="34" charset="0"/>
                <a:cs typeface="Arial" panose="020B0604020202020204" pitchFamily="34" charset="0"/>
              </a:rPr>
              <a:t>• Realizar la limpieza de la zona genital, de adelante hacia atrás, utilizando papel desechable o algodón, cuidando que quede totalmente limpia.</a:t>
            </a:r>
          </a:p>
          <a:p>
            <a:pPr marL="0" indent="0">
              <a:buNone/>
            </a:pPr>
            <a:endParaRPr lang="es-CL" dirty="0"/>
          </a:p>
        </p:txBody>
      </p:sp>
    </p:spTree>
    <p:extLst>
      <p:ext uri="{BB962C8B-B14F-4D97-AF65-F5344CB8AC3E}">
        <p14:creationId xmlns:p14="http://schemas.microsoft.com/office/powerpoint/2010/main" val="71885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2624B47-10F4-D784-461E-EF42EB060DAF}"/>
              </a:ext>
            </a:extLst>
          </p:cNvPr>
          <p:cNvSpPr>
            <a:spLocks noGrp="1"/>
          </p:cNvSpPr>
          <p:nvPr>
            <p:ph idx="1"/>
          </p:nvPr>
        </p:nvSpPr>
        <p:spPr>
          <a:xfrm>
            <a:off x="609600" y="1122218"/>
            <a:ext cx="10972800" cy="4862946"/>
          </a:xfrm>
        </p:spPr>
        <p:txBody>
          <a:bodyPr>
            <a:noAutofit/>
          </a:bodyPr>
          <a:lstStyle/>
          <a:p>
            <a:pPr marL="0" indent="0">
              <a:buNone/>
            </a:pPr>
            <a:r>
              <a:rPr lang="es-CL" sz="2800" dirty="0">
                <a:latin typeface="Arial" panose="020B0604020202020204" pitchFamily="34" charset="0"/>
                <a:cs typeface="Arial" panose="020B0604020202020204" pitchFamily="34" charset="0"/>
              </a:rPr>
              <a:t>• Sin dejar de afirmar al niño o niña, la educadora o técnica en párvulos responsable debe verificar con sus manos la temperatura del agua de la llave de la bañera antes de lavar al bebé, que debe estar a temperatura máxima de 37°C (temperatura del cuerpo). </a:t>
            </a:r>
          </a:p>
          <a:p>
            <a:pPr marL="0" indent="0">
              <a:buNone/>
            </a:pPr>
            <a:endParaRPr lang="es-CL" sz="2800" dirty="0">
              <a:latin typeface="Arial" panose="020B0604020202020204" pitchFamily="34" charset="0"/>
              <a:cs typeface="Arial" panose="020B0604020202020204" pitchFamily="34" charset="0"/>
            </a:endParaRPr>
          </a:p>
          <a:p>
            <a:pPr marL="0" indent="0">
              <a:buNone/>
            </a:pPr>
            <a:r>
              <a:rPr lang="es-CL" sz="2800" dirty="0">
                <a:latin typeface="Arial" panose="020B0604020202020204" pitchFamily="34" charset="0"/>
                <a:cs typeface="Arial" panose="020B0604020202020204" pitchFamily="34" charset="0"/>
              </a:rPr>
              <a:t>• Desplace al niño o niña por sobre la colchoneta, permitiendo que éste quede con sus nalgas próximas al chorro del agua, sin que su cuerpo deje de estar en contacto con la colchoneta. Realice un lavado prolijo de la zona de sus genitales y seque cuidadosamente con toalla de papel. </a:t>
            </a:r>
          </a:p>
        </p:txBody>
      </p:sp>
    </p:spTree>
    <p:extLst>
      <p:ext uri="{BB962C8B-B14F-4D97-AF65-F5344CB8AC3E}">
        <p14:creationId xmlns:p14="http://schemas.microsoft.com/office/powerpoint/2010/main" val="348868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33B8160-A742-E51A-1066-02F93AB4B5F9}"/>
              </a:ext>
            </a:extLst>
          </p:cNvPr>
          <p:cNvSpPr>
            <a:spLocks noGrp="1"/>
          </p:cNvSpPr>
          <p:nvPr>
            <p:ph idx="1"/>
          </p:nvPr>
        </p:nvSpPr>
        <p:spPr>
          <a:xfrm>
            <a:off x="609600" y="1482436"/>
            <a:ext cx="10972800" cy="4842164"/>
          </a:xfrm>
        </p:spPr>
        <p:txBody>
          <a:bodyPr>
            <a:normAutofit lnSpcReduction="10000"/>
          </a:bodyPr>
          <a:lstStyle/>
          <a:p>
            <a:pPr marL="0" indent="0">
              <a:buNone/>
            </a:pPr>
            <a:r>
              <a:rPr lang="es-CL" sz="2800" dirty="0">
                <a:latin typeface="Arial" panose="020B0604020202020204" pitchFamily="34" charset="0"/>
                <a:cs typeface="Arial" panose="020B0604020202020204" pitchFamily="34" charset="0"/>
              </a:rPr>
              <a:t>• La educadora o técnica coloca el pañal limpio al niño o niña, asegurando su comodidad y movilidad y luego lo viste. En este proceso se debe estar alerta a posibles riegos de caídas. </a:t>
            </a:r>
          </a:p>
          <a:p>
            <a:pPr marL="0" indent="0">
              <a:buNone/>
            </a:pPr>
            <a:endParaRPr lang="es-CL" sz="2800" dirty="0">
              <a:latin typeface="Arial" panose="020B0604020202020204" pitchFamily="34" charset="0"/>
              <a:cs typeface="Arial" panose="020B0604020202020204" pitchFamily="34" charset="0"/>
            </a:endParaRPr>
          </a:p>
          <a:p>
            <a:pPr marL="0" indent="0">
              <a:buNone/>
            </a:pPr>
            <a:r>
              <a:rPr lang="es-CL" sz="2800" dirty="0">
                <a:latin typeface="Arial" panose="020B0604020202020204" pitchFamily="34" charset="0"/>
                <a:cs typeface="Arial" panose="020B0604020202020204" pitchFamily="34" charset="0"/>
              </a:rPr>
              <a:t>• A continuación, lave sus manos y después lave la cara y manos del niño o niña. Considerar el lavado de cara y manos al final de la muda sólo cuando mude a niños o niñas mayores de un año que se mantienen de pie. Cuando se muda a lactantes menores, el lavado de manos y cara se realiza antes de iniciar la muda, para evitar que el niño o niña se contamine o ensucie sus manos. Se recomienda ofrecer un objeto de atención sanitizado. </a:t>
            </a:r>
          </a:p>
          <a:p>
            <a:endParaRPr lang="es-CL" sz="2400" dirty="0">
              <a:latin typeface="Arial" panose="020B0604020202020204" pitchFamily="34" charset="0"/>
              <a:cs typeface="Arial" panose="020B0604020202020204" pitchFamily="34" charset="0"/>
            </a:endParaRPr>
          </a:p>
          <a:p>
            <a:endParaRPr lang="es-CL" dirty="0"/>
          </a:p>
        </p:txBody>
      </p:sp>
    </p:spTree>
    <p:extLst>
      <p:ext uri="{BB962C8B-B14F-4D97-AF65-F5344CB8AC3E}">
        <p14:creationId xmlns:p14="http://schemas.microsoft.com/office/powerpoint/2010/main" val="40152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D4BA1A-8121-C83D-A0C1-FACBFC0574CB}"/>
              </a:ext>
            </a:extLst>
          </p:cNvPr>
          <p:cNvSpPr>
            <a:spLocks noGrp="1"/>
          </p:cNvSpPr>
          <p:nvPr>
            <p:ph idx="1"/>
          </p:nvPr>
        </p:nvSpPr>
        <p:spPr>
          <a:xfrm>
            <a:off x="609600" y="1524000"/>
            <a:ext cx="10972800" cy="4800600"/>
          </a:xfrm>
        </p:spPr>
        <p:txBody>
          <a:bodyPr>
            <a:normAutofit/>
          </a:bodyPr>
          <a:lstStyle/>
          <a:p>
            <a:pPr marL="0" indent="0">
              <a:buNone/>
            </a:pPr>
            <a:r>
              <a:rPr lang="es-CL" sz="2800" dirty="0">
                <a:latin typeface="Arial" panose="020B0604020202020204" pitchFamily="34" charset="0"/>
                <a:cs typeface="Arial" panose="020B0604020202020204" pitchFamily="34" charset="0"/>
              </a:rPr>
              <a:t>• La educadora traslada al niño o niña a la sala de actividades, dejándolo en compañía de otro adulto. </a:t>
            </a:r>
          </a:p>
          <a:p>
            <a:pPr marL="0" indent="0">
              <a:buNone/>
            </a:pPr>
            <a:endParaRPr lang="es-CL" sz="2800" dirty="0">
              <a:latin typeface="Arial" panose="020B0604020202020204" pitchFamily="34" charset="0"/>
              <a:cs typeface="Arial" panose="020B0604020202020204" pitchFamily="34" charset="0"/>
            </a:endParaRPr>
          </a:p>
          <a:p>
            <a:pPr marL="0" indent="0">
              <a:buNone/>
            </a:pPr>
            <a:r>
              <a:rPr lang="es-CL" sz="2800" dirty="0">
                <a:latin typeface="Arial" panose="020B0604020202020204" pitchFamily="34" charset="0"/>
                <a:cs typeface="Arial" panose="020B0604020202020204" pitchFamily="34" charset="0"/>
              </a:rPr>
              <a:t>• Al terminar el procedimiento, la educadora o técnica en párvulos, pasa algodón o toalla desechable con alcohol en la colchoneta, frotando desde el área más limpia a la más sucia.</a:t>
            </a:r>
          </a:p>
          <a:p>
            <a:endParaRPr lang="es-CL" dirty="0"/>
          </a:p>
        </p:txBody>
      </p:sp>
    </p:spTree>
    <p:extLst>
      <p:ext uri="{BB962C8B-B14F-4D97-AF65-F5344CB8AC3E}">
        <p14:creationId xmlns:p14="http://schemas.microsoft.com/office/powerpoint/2010/main" val="7811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A6004-B8AE-0AFB-8A50-4FE08F123285}"/>
              </a:ext>
            </a:extLst>
          </p:cNvPr>
          <p:cNvSpPr>
            <a:spLocks noGrp="1"/>
          </p:cNvSpPr>
          <p:nvPr>
            <p:ph type="title"/>
          </p:nvPr>
        </p:nvSpPr>
        <p:spPr/>
        <p:txBody>
          <a:bodyPr/>
          <a:lstStyle/>
          <a:p>
            <a:r>
              <a:rPr lang="es-CL" dirty="0"/>
              <a:t>Otras consideraciones:</a:t>
            </a:r>
          </a:p>
        </p:txBody>
      </p:sp>
      <p:sp>
        <p:nvSpPr>
          <p:cNvPr id="3" name="Marcador de contenido 2">
            <a:extLst>
              <a:ext uri="{FF2B5EF4-FFF2-40B4-BE49-F238E27FC236}">
                <a16:creationId xmlns:a16="http://schemas.microsoft.com/office/drawing/2014/main" id="{7F632D4B-F36F-406E-96DF-1444C3CDE3CE}"/>
              </a:ext>
            </a:extLst>
          </p:cNvPr>
          <p:cNvSpPr>
            <a:spLocks noGrp="1"/>
          </p:cNvSpPr>
          <p:nvPr>
            <p:ph idx="1"/>
          </p:nvPr>
        </p:nvSpPr>
        <p:spPr/>
        <p:txBody>
          <a:bodyPr>
            <a:normAutofit/>
          </a:bodyPr>
          <a:lstStyle/>
          <a:p>
            <a:pPr marL="514350" indent="-514350">
              <a:buFont typeface="+mj-lt"/>
              <a:buAutoNum type="alphaLcParenR"/>
            </a:pPr>
            <a:r>
              <a:rPr lang="es-CL" sz="2800" dirty="0">
                <a:latin typeface="Arial" panose="020B0604020202020204" pitchFamily="34" charset="0"/>
                <a:cs typeface="Arial" panose="020B0604020202020204" pitchFamily="34" charset="0"/>
              </a:rPr>
              <a:t>Si el niño o niña no usa pañal y presenta deposiciones, antes de sentarlo en la colchoneta </a:t>
            </a:r>
            <a:r>
              <a:rPr lang="es-CL" sz="2800" dirty="0" err="1">
                <a:latin typeface="Arial" panose="020B0604020202020204" pitchFamily="34" charset="0"/>
                <a:cs typeface="Arial" panose="020B0604020202020204" pitchFamily="34" charset="0"/>
              </a:rPr>
              <a:t>mudador</a:t>
            </a:r>
            <a:r>
              <a:rPr lang="es-CL" sz="2800" dirty="0">
                <a:latin typeface="Arial" panose="020B0604020202020204" pitchFamily="34" charset="0"/>
                <a:cs typeface="Arial" panose="020B0604020202020204" pitchFamily="34" charset="0"/>
              </a:rPr>
              <a:t> habrá que poner una toalla desechable sobre ésta, con el objeto de evitar su contaminación y realizar el procedimiento de higiene y muda. </a:t>
            </a:r>
          </a:p>
          <a:p>
            <a:pPr marL="0" indent="0">
              <a:buNone/>
            </a:pPr>
            <a:endParaRPr lang="es-CL" sz="2800" dirty="0">
              <a:latin typeface="Arial" panose="020B0604020202020204" pitchFamily="34" charset="0"/>
              <a:cs typeface="Arial" panose="020B0604020202020204" pitchFamily="34" charset="0"/>
            </a:endParaRPr>
          </a:p>
          <a:p>
            <a:pPr marL="0" indent="0">
              <a:buNone/>
            </a:pPr>
            <a:r>
              <a:rPr lang="es-CL" sz="2800" dirty="0">
                <a:latin typeface="Arial" panose="020B0604020202020204" pitchFamily="34" charset="0"/>
                <a:cs typeface="Arial" panose="020B0604020202020204" pitchFamily="34" charset="0"/>
              </a:rPr>
              <a:t>b) Si la familia o adulto responsable lo solicita, aplicar al niño o niña crema cicatrizante antes de poner el pañal. Para ello habrá que revisar la rotulación y la fecha de vencimiento del producto.</a:t>
            </a:r>
          </a:p>
        </p:txBody>
      </p:sp>
    </p:spTree>
    <p:extLst>
      <p:ext uri="{BB962C8B-B14F-4D97-AF65-F5344CB8AC3E}">
        <p14:creationId xmlns:p14="http://schemas.microsoft.com/office/powerpoint/2010/main" val="170081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E6BEB-D250-AE87-42DA-7313B88327E4}"/>
              </a:ext>
            </a:extLst>
          </p:cNvPr>
          <p:cNvSpPr>
            <a:spLocks noGrp="1"/>
          </p:cNvSpPr>
          <p:nvPr>
            <p:ph type="title"/>
          </p:nvPr>
        </p:nvSpPr>
        <p:spPr/>
        <p:txBody>
          <a:bodyPr>
            <a:normAutofit fontScale="90000"/>
          </a:bodyPr>
          <a:lstStyle/>
          <a:p>
            <a:r>
              <a:rPr lang="es-CL" dirty="0">
                <a:solidFill>
                  <a:schemeClr val="tx1"/>
                </a:solidFill>
              </a:rPr>
              <a:t>Después del proceso de cambio de pañal:</a:t>
            </a:r>
          </a:p>
        </p:txBody>
      </p:sp>
      <p:sp>
        <p:nvSpPr>
          <p:cNvPr id="3" name="Marcador de contenido 2">
            <a:extLst>
              <a:ext uri="{FF2B5EF4-FFF2-40B4-BE49-F238E27FC236}">
                <a16:creationId xmlns:a16="http://schemas.microsoft.com/office/drawing/2014/main" id="{D80256FF-1A86-2F9B-D2CA-33160B77610E}"/>
              </a:ext>
            </a:extLst>
          </p:cNvPr>
          <p:cNvSpPr>
            <a:spLocks noGrp="1"/>
          </p:cNvSpPr>
          <p:nvPr>
            <p:ph idx="1"/>
          </p:nvPr>
        </p:nvSpPr>
        <p:spPr/>
        <p:txBody>
          <a:bodyPr>
            <a:normAutofit fontScale="92500" lnSpcReduction="20000"/>
          </a:bodyPr>
          <a:lstStyle/>
          <a:p>
            <a:r>
              <a:rPr lang="es-CL" dirty="0">
                <a:latin typeface="Arial" panose="020B0604020202020204" pitchFamily="34" charset="0"/>
                <a:cs typeface="Arial" panose="020B0604020202020204" pitchFamily="34" charset="0"/>
              </a:rPr>
              <a:t>Se debe dejar registro en la hoja de antecedentes del niño o niña de situaciones anómalas como coceduras, picaduras u otras detectadas durante el cambio de pañales. También habrá que informarlas a la familia de manera directa y/o a través de la libreta de comunicaciones. En aquellas situaciones que representen una mayor gravedad y que revistan indicadores de agresiones sexuales, se deberá informar de inmediato a la directora o encargada de la unidad educativa, quien es la responsable de activar el Protocolo de Actuación Frente a Hechos de Maltrato Infantil, Connotación Sexual o Agresiones Sexuales. </a:t>
            </a:r>
          </a:p>
          <a:p>
            <a:r>
              <a:rPr lang="es-CL" dirty="0">
                <a:latin typeface="Arial" panose="020B0604020202020204" pitchFamily="34" charset="0"/>
                <a:cs typeface="Arial" panose="020B0604020202020204" pitchFamily="34" charset="0"/>
              </a:rPr>
              <a:t>Para iniciar la muda del niño o niña siguiente, se cumplirán todos los procedimientos señalados anteriormente desde el inicio. </a:t>
            </a:r>
          </a:p>
          <a:p>
            <a:r>
              <a:rPr lang="es-CL" dirty="0">
                <a:latin typeface="Arial" panose="020B0604020202020204" pitchFamily="34" charset="0"/>
                <a:cs typeface="Arial" panose="020B0604020202020204" pitchFamily="34" charset="0"/>
              </a:rPr>
              <a:t>Los desechos de la sala de mudas deben ser eliminados por el auxiliar de servicios menores cada dos o tres horas o según la necesidad.</a:t>
            </a:r>
          </a:p>
        </p:txBody>
      </p:sp>
    </p:spTree>
    <p:extLst>
      <p:ext uri="{BB962C8B-B14F-4D97-AF65-F5344CB8AC3E}">
        <p14:creationId xmlns:p14="http://schemas.microsoft.com/office/powerpoint/2010/main" val="304853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52F551-3941-C98D-07FA-B3B6972C0AE5}"/>
              </a:ext>
            </a:extLst>
          </p:cNvPr>
          <p:cNvSpPr>
            <a:spLocks noGrp="1"/>
          </p:cNvSpPr>
          <p:nvPr>
            <p:ph idx="1"/>
          </p:nvPr>
        </p:nvSpPr>
        <p:spPr>
          <a:xfrm>
            <a:off x="609600" y="2682240"/>
            <a:ext cx="10972800" cy="1493520"/>
          </a:xfrm>
        </p:spPr>
        <p:txBody>
          <a:bodyPr/>
          <a:lstStyle/>
          <a:p>
            <a:r>
              <a:rPr lang="es-ES" sz="2800" b="1" dirty="0">
                <a:latin typeface="Arial" panose="020B0604020202020204" pitchFamily="34" charset="0"/>
                <a:cs typeface="Arial" panose="020B0604020202020204" pitchFamily="34" charset="0"/>
              </a:rPr>
              <a:t>OBJETIVO DE LA CLASE : CONOCER Y IDENTIFICAR LOS PRINCIPALES PERIODOS Y RECURSOS DE MUDA INFANTIL</a:t>
            </a:r>
            <a:endParaRPr lang="es-CL" dirty="0"/>
          </a:p>
        </p:txBody>
      </p:sp>
    </p:spTree>
    <p:extLst>
      <p:ext uri="{BB962C8B-B14F-4D97-AF65-F5344CB8AC3E}">
        <p14:creationId xmlns:p14="http://schemas.microsoft.com/office/powerpoint/2010/main" val="236016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4C08A-2FD1-7849-4BAB-1174793579B4}"/>
              </a:ext>
            </a:extLst>
          </p:cNvPr>
          <p:cNvSpPr>
            <a:spLocks noGrp="1"/>
          </p:cNvSpPr>
          <p:nvPr>
            <p:ph type="title"/>
          </p:nvPr>
        </p:nvSpPr>
        <p:spPr/>
        <p:txBody>
          <a:bodyPr>
            <a:normAutofit fontScale="90000"/>
          </a:bodyPr>
          <a:lstStyle/>
          <a:p>
            <a:r>
              <a:rPr lang="es-CL" dirty="0">
                <a:solidFill>
                  <a:schemeClr val="tx1"/>
                </a:solidFill>
              </a:rPr>
              <a:t>Frecuencia: Cada vez que se requiera o sea necesario</a:t>
            </a:r>
          </a:p>
        </p:txBody>
      </p:sp>
      <p:sp>
        <p:nvSpPr>
          <p:cNvPr id="3" name="Marcador de contenido 2">
            <a:extLst>
              <a:ext uri="{FF2B5EF4-FFF2-40B4-BE49-F238E27FC236}">
                <a16:creationId xmlns:a16="http://schemas.microsoft.com/office/drawing/2014/main" id="{2EE8D3F4-8737-EC9A-9FD0-CEC0513C595A}"/>
              </a:ext>
            </a:extLst>
          </p:cNvPr>
          <p:cNvSpPr>
            <a:spLocks noGrp="1"/>
          </p:cNvSpPr>
          <p:nvPr>
            <p:ph idx="1"/>
          </p:nvPr>
        </p:nvSpPr>
        <p:spPr/>
        <p:txBody>
          <a:bodyPr>
            <a:normAutofit lnSpcReduction="10000"/>
          </a:bodyPr>
          <a:lstStyle/>
          <a:p>
            <a:r>
              <a:rPr lang="es-CL" dirty="0">
                <a:latin typeface="Arial" panose="020B0604020202020204" pitchFamily="34" charset="0"/>
                <a:cs typeface="Arial" panose="020B0604020202020204" pitchFamily="34" charset="0"/>
              </a:rPr>
              <a:t>Higienización colchoneta </a:t>
            </a:r>
            <a:r>
              <a:rPr lang="es-CL" dirty="0" err="1">
                <a:latin typeface="Arial" panose="020B0604020202020204" pitchFamily="34" charset="0"/>
                <a:cs typeface="Arial" panose="020B0604020202020204" pitchFamily="34" charset="0"/>
              </a:rPr>
              <a:t>mudador</a:t>
            </a:r>
            <a:r>
              <a:rPr lang="es-CL" dirty="0">
                <a:latin typeface="Arial" panose="020B0604020202020204" pitchFamily="34" charset="0"/>
                <a:cs typeface="Arial" panose="020B0604020202020204" pitchFamily="34" charset="0"/>
              </a:rPr>
              <a:t>: </a:t>
            </a:r>
          </a:p>
          <a:p>
            <a:pPr marL="393192" lvl="1" indent="0">
              <a:buNone/>
            </a:pPr>
            <a:r>
              <a:rPr lang="es-CL" dirty="0">
                <a:latin typeface="Arial" panose="020B0604020202020204" pitchFamily="34" charset="0"/>
                <a:cs typeface="Arial" panose="020B0604020202020204" pitchFamily="34" charset="0"/>
              </a:rPr>
              <a:t>•Limpiar con toalla de papel el </a:t>
            </a:r>
            <a:r>
              <a:rPr lang="es-CL" dirty="0" err="1">
                <a:latin typeface="Arial" panose="020B0604020202020204" pitchFamily="34" charset="0"/>
                <a:cs typeface="Arial" panose="020B0604020202020204" pitchFamily="34" charset="0"/>
              </a:rPr>
              <a:t>mudador</a:t>
            </a:r>
            <a:r>
              <a:rPr lang="es-CL" dirty="0">
                <a:latin typeface="Arial" panose="020B0604020202020204" pitchFamily="34" charset="0"/>
                <a:cs typeface="Arial" panose="020B0604020202020204" pitchFamily="34" charset="0"/>
              </a:rPr>
              <a:t> quitando todos los restos de suciedad. </a:t>
            </a:r>
          </a:p>
          <a:p>
            <a:pPr marL="393192" lvl="1" indent="0">
              <a:buNone/>
            </a:pPr>
            <a:r>
              <a:rPr lang="es-CL" dirty="0">
                <a:latin typeface="Arial" panose="020B0604020202020204" pitchFamily="34" charset="0"/>
                <a:cs typeface="Arial" panose="020B0604020202020204" pitchFamily="34" charset="0"/>
              </a:rPr>
              <a:t>•Pasar algodón o toalla desechable con alcohol al 70% de arriba hacia abajo del </a:t>
            </a:r>
            <a:r>
              <a:rPr lang="es-CL" dirty="0" err="1">
                <a:latin typeface="Arial" panose="020B0604020202020204" pitchFamily="34" charset="0"/>
                <a:cs typeface="Arial" panose="020B0604020202020204" pitchFamily="34" charset="0"/>
              </a:rPr>
              <a:t>mudador</a:t>
            </a:r>
            <a:r>
              <a:rPr lang="es-CL" dirty="0">
                <a:latin typeface="Arial" panose="020B0604020202020204" pitchFamily="34" charset="0"/>
                <a:cs typeface="Arial" panose="020B0604020202020204" pitchFamily="34" charset="0"/>
              </a:rPr>
              <a:t> una sola vez. Higienización pechera de hule o plástica: •Limpiar con algodón o toalla desechable la pechera de hule o plástica, eliminando de ésta los restos de deposición u orina. </a:t>
            </a:r>
          </a:p>
          <a:p>
            <a:pPr marL="393192" lvl="1" indent="0">
              <a:buNone/>
            </a:pPr>
            <a:r>
              <a:rPr lang="es-CL" dirty="0">
                <a:latin typeface="Arial" panose="020B0604020202020204" pitchFamily="34" charset="0"/>
                <a:cs typeface="Arial" panose="020B0604020202020204" pitchFamily="34" charset="0"/>
              </a:rPr>
              <a:t>•Desinfectar la pechera con alcohol al 70% con algodón distinto al usado para el </a:t>
            </a:r>
            <a:r>
              <a:rPr lang="es-CL" dirty="0" err="1">
                <a:latin typeface="Arial" panose="020B0604020202020204" pitchFamily="34" charset="0"/>
                <a:cs typeface="Arial" panose="020B0604020202020204" pitchFamily="34" charset="0"/>
              </a:rPr>
              <a:t>mudador</a:t>
            </a:r>
            <a:r>
              <a:rPr lang="es-CL" dirty="0">
                <a:latin typeface="Arial" panose="020B0604020202020204" pitchFamily="34" charset="0"/>
                <a:cs typeface="Arial" panose="020B0604020202020204" pitchFamily="34" charset="0"/>
              </a:rPr>
              <a:t> y pasar algodón o toalla desechable con alcohol al 70% de arriba hacia bajo de la pechera, una sola vez. </a:t>
            </a:r>
          </a:p>
          <a:p>
            <a:pPr marL="393192" lvl="1" indent="0">
              <a:buNone/>
            </a:pPr>
            <a:r>
              <a:rPr lang="es-CL" dirty="0">
                <a:latin typeface="Arial" panose="020B0604020202020204" pitchFamily="34" charset="0"/>
                <a:cs typeface="Arial" panose="020B0604020202020204" pitchFamily="34" charset="0"/>
              </a:rPr>
              <a:t>•Al finalizar el proceso, el personal debe realizar un correcto lavado de manos.</a:t>
            </a:r>
          </a:p>
        </p:txBody>
      </p:sp>
    </p:spTree>
    <p:extLst>
      <p:ext uri="{BB962C8B-B14F-4D97-AF65-F5344CB8AC3E}">
        <p14:creationId xmlns:p14="http://schemas.microsoft.com/office/powerpoint/2010/main" val="65100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B4EDDB-CCC6-B9AC-4AB3-1E34D5FDC27C}"/>
              </a:ext>
            </a:extLst>
          </p:cNvPr>
          <p:cNvSpPr>
            <a:spLocks noGrp="1"/>
          </p:cNvSpPr>
          <p:nvPr>
            <p:ph type="title"/>
          </p:nvPr>
        </p:nvSpPr>
        <p:spPr>
          <a:xfrm>
            <a:off x="1413163" y="734290"/>
            <a:ext cx="10972800" cy="752579"/>
          </a:xfrm>
        </p:spPr>
        <p:txBody>
          <a:bodyPr/>
          <a:lstStyle/>
          <a:p>
            <a:r>
              <a:rPr lang="es-MX" dirty="0">
                <a:solidFill>
                  <a:schemeClr val="tx1"/>
                </a:solidFill>
              </a:rPr>
              <a:t>ACTIVIDAD PRÓXIMA CLASES</a:t>
            </a:r>
            <a:endParaRPr lang="es-CL" dirty="0">
              <a:solidFill>
                <a:schemeClr val="tx1"/>
              </a:solidFill>
            </a:endParaRPr>
          </a:p>
        </p:txBody>
      </p:sp>
      <p:sp>
        <p:nvSpPr>
          <p:cNvPr id="3" name="Marcador de contenido 2">
            <a:extLst>
              <a:ext uri="{FF2B5EF4-FFF2-40B4-BE49-F238E27FC236}">
                <a16:creationId xmlns:a16="http://schemas.microsoft.com/office/drawing/2014/main" id="{06996843-E107-57B3-E3EA-73F48E1BD695}"/>
              </a:ext>
            </a:extLst>
          </p:cNvPr>
          <p:cNvSpPr>
            <a:spLocks noGrp="1"/>
          </p:cNvSpPr>
          <p:nvPr>
            <p:ph idx="1"/>
          </p:nvPr>
        </p:nvSpPr>
        <p:spPr>
          <a:xfrm>
            <a:off x="415637" y="1486868"/>
            <a:ext cx="10972800" cy="5010913"/>
          </a:xfrm>
        </p:spPr>
        <p:txBody>
          <a:bodyPr>
            <a:normAutofit/>
          </a:bodyPr>
          <a:lstStyle/>
          <a:p>
            <a:r>
              <a:rPr lang="es-MX" dirty="0">
                <a:latin typeface="Arial" panose="020B0604020202020204" pitchFamily="34" charset="0"/>
                <a:cs typeface="Arial" panose="020B0604020202020204" pitchFamily="34" charset="0"/>
              </a:rPr>
              <a:t>Traer:</a:t>
            </a:r>
          </a:p>
          <a:p>
            <a:pPr lvl="1"/>
            <a:r>
              <a:rPr lang="es-MX" dirty="0">
                <a:latin typeface="Arial" panose="020B0604020202020204" pitchFamily="34" charset="0"/>
                <a:cs typeface="Arial" panose="020B0604020202020204" pitchFamily="34" charset="0"/>
              </a:rPr>
              <a:t>1 pañal</a:t>
            </a:r>
          </a:p>
          <a:p>
            <a:pPr lvl="1"/>
            <a:r>
              <a:rPr lang="es-MX" dirty="0">
                <a:latin typeface="Arial" panose="020B0604020202020204" pitchFamily="34" charset="0"/>
                <a:cs typeface="Arial" panose="020B0604020202020204" pitchFamily="34" charset="0"/>
              </a:rPr>
              <a:t>1 muñeco grande</a:t>
            </a:r>
          </a:p>
          <a:p>
            <a:pPr lvl="1"/>
            <a:r>
              <a:rPr lang="es-MX" dirty="0">
                <a:latin typeface="Arial" panose="020B0604020202020204" pitchFamily="34" charset="0"/>
                <a:cs typeface="Arial" panose="020B0604020202020204" pitchFamily="34" charset="0"/>
              </a:rPr>
              <a:t>Toallitas húmedas</a:t>
            </a:r>
          </a:p>
          <a:p>
            <a:pPr lvl="1"/>
            <a:r>
              <a:rPr lang="es-MX" dirty="0">
                <a:latin typeface="Arial" panose="020B0604020202020204" pitchFamily="34" charset="0"/>
                <a:cs typeface="Arial" panose="020B0604020202020204" pitchFamily="34" charset="0"/>
              </a:rPr>
              <a:t>Algodón</a:t>
            </a:r>
          </a:p>
          <a:p>
            <a:pPr lvl="1"/>
            <a:r>
              <a:rPr lang="es-MX" dirty="0">
                <a:latin typeface="Arial" panose="020B0604020202020204" pitchFamily="34" charset="0"/>
                <a:cs typeface="Arial" panose="020B0604020202020204" pitchFamily="34" charset="0"/>
              </a:rPr>
              <a:t>Pocillo con agua</a:t>
            </a:r>
          </a:p>
          <a:p>
            <a:pPr lvl="1"/>
            <a:r>
              <a:rPr lang="es-MX" dirty="0">
                <a:latin typeface="Arial" panose="020B0604020202020204" pitchFamily="34" charset="0"/>
                <a:cs typeface="Arial" panose="020B0604020202020204" pitchFamily="34" charset="0"/>
              </a:rPr>
              <a:t>Toalla de papel (nova)</a:t>
            </a:r>
          </a:p>
          <a:p>
            <a:pPr marL="393192" lvl="1" indent="0">
              <a:buNone/>
            </a:pPr>
            <a:endParaRPr lang="es-MX" dirty="0">
              <a:latin typeface="Arial" panose="020B0604020202020204" pitchFamily="34" charset="0"/>
              <a:cs typeface="Arial" panose="020B0604020202020204" pitchFamily="34" charset="0"/>
            </a:endParaRPr>
          </a:p>
          <a:p>
            <a:pPr marL="27432" indent="0">
              <a:buNone/>
            </a:pPr>
            <a:r>
              <a:rPr lang="es-MX" dirty="0">
                <a:latin typeface="Arial" panose="020B0604020202020204" pitchFamily="34" charset="0"/>
                <a:cs typeface="Arial" panose="020B0604020202020204" pitchFamily="34" charset="0"/>
              </a:rPr>
              <a:t>- Deben dividirse en 9 grupos de 5 estudiantes cada uno para la actividad.</a:t>
            </a:r>
          </a:p>
          <a:p>
            <a:pPr marL="27432" indent="0">
              <a:buNone/>
            </a:pPr>
            <a:r>
              <a:rPr lang="es-MX" dirty="0">
                <a:latin typeface="Arial" panose="020B0604020202020204" pitchFamily="34" charset="0"/>
                <a:cs typeface="Arial" panose="020B0604020202020204" pitchFamily="34" charset="0"/>
              </a:rPr>
              <a:t>- Actividad evaluada con nota acumulativa</a:t>
            </a:r>
          </a:p>
          <a:p>
            <a:pPr marL="393192" lvl="1" indent="0">
              <a:buNone/>
            </a:pPr>
            <a:endParaRPr lang="es-MX" dirty="0"/>
          </a:p>
          <a:p>
            <a:pPr lvl="1"/>
            <a:endParaRPr lang="es-MX" dirty="0"/>
          </a:p>
        </p:txBody>
      </p:sp>
    </p:spTree>
    <p:extLst>
      <p:ext uri="{BB962C8B-B14F-4D97-AF65-F5344CB8AC3E}">
        <p14:creationId xmlns:p14="http://schemas.microsoft.com/office/powerpoint/2010/main" val="156962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AF07C9E-572E-072B-FAC8-70AD62AF6801}"/>
              </a:ext>
            </a:extLst>
          </p:cNvPr>
          <p:cNvSpPr>
            <a:spLocks noGrp="1"/>
          </p:cNvSpPr>
          <p:nvPr>
            <p:ph type="title"/>
          </p:nvPr>
        </p:nvSpPr>
        <p:spPr>
          <a:xfrm>
            <a:off x="558800" y="2216728"/>
            <a:ext cx="11074400" cy="3020291"/>
          </a:xfrm>
        </p:spPr>
        <p:txBody>
          <a:bodyPr>
            <a:normAutofit fontScale="90000"/>
          </a:bodyPr>
          <a:lstStyle/>
          <a:p>
            <a:pPr algn="ctr">
              <a:lnSpc>
                <a:spcPct val="150000"/>
              </a:lnSpc>
            </a:pPr>
            <a:r>
              <a:rPr lang="es-MX" sz="3600" b="1" dirty="0">
                <a:solidFill>
                  <a:schemeClr val="tx1"/>
                </a:solidFill>
                <a:latin typeface="Arial" panose="020B0604020202020204" pitchFamily="34" charset="0"/>
                <a:cs typeface="Arial" panose="020B0604020202020204" pitchFamily="34" charset="0"/>
              </a:rPr>
              <a:t>A.E : Muda a niñas y niños menores de dos años según necesidad y orientaciones pedagógicas, aplicando técnicas y normativas de higiene y seguridad ambiental y corporal, en el marco de interacciones que favorecen su bienestar integral.</a:t>
            </a:r>
            <a:endParaRPr lang="es-CL" sz="3600" dirty="0">
              <a:solidFill>
                <a:schemeClr val="tx1"/>
              </a:solidFill>
            </a:endParaRPr>
          </a:p>
        </p:txBody>
      </p:sp>
    </p:spTree>
    <p:extLst>
      <p:ext uri="{BB962C8B-B14F-4D97-AF65-F5344CB8AC3E}">
        <p14:creationId xmlns:p14="http://schemas.microsoft.com/office/powerpoint/2010/main" val="167877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09600" y="1025236"/>
            <a:ext cx="10972800" cy="5680364"/>
          </a:xfrm>
        </p:spPr>
        <p:txBody>
          <a:bodyPr rtlCol="0">
            <a:noAutofit/>
          </a:bodyPr>
          <a:lstStyle/>
          <a:p>
            <a:pPr marL="0" indent="0" rtl="0">
              <a:buNone/>
            </a:pPr>
            <a:r>
              <a:rPr lang="es-MX" sz="2800" b="1" dirty="0">
                <a:latin typeface="Arial" panose="020B0604020202020204" pitchFamily="34" charset="0"/>
                <a:cs typeface="Arial" panose="020B0604020202020204" pitchFamily="34" charset="0"/>
              </a:rPr>
              <a:t>El proceso de muda es un momento privilegiado de interacción individual del adulto con el niño o niña, que permite una mayor estimulación, fomento de vínculo afectivo y observación de su bienestar físico y emocional.</a:t>
            </a:r>
          </a:p>
          <a:p>
            <a:pPr marL="0" indent="0" rtl="0">
              <a:buNone/>
            </a:pPr>
            <a:br>
              <a:rPr lang="es-MX" sz="2800" b="1" dirty="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Con esta experiencia se busca fomentar las interacciones entre el adulto y el niño o niña durante los momentos de la muda, de manera alegre y cercana. Se espera que niños y niñas expresen emociones y necesidades mediante balbuceos y vocalizaciones referidas a acciones vinculadas con la muda, con las partes del cuerpo y con elementos propios de este momento, así como que disfruten de la compañía del adulto en situaciones del día a día. </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9D31333-E606-0675-0987-CAFEDFDEC945}"/>
              </a:ext>
            </a:extLst>
          </p:cNvPr>
          <p:cNvSpPr>
            <a:spLocks noGrp="1"/>
          </p:cNvSpPr>
          <p:nvPr>
            <p:ph type="title"/>
          </p:nvPr>
        </p:nvSpPr>
        <p:spPr>
          <a:xfrm>
            <a:off x="609600" y="1537855"/>
            <a:ext cx="10972800" cy="720436"/>
          </a:xfrm>
        </p:spPr>
        <p:txBody>
          <a:bodyPr>
            <a:noAutofit/>
          </a:bodyPr>
          <a:lstStyle/>
          <a:p>
            <a:br>
              <a:rPr lang="es-MX" sz="4400" b="1" dirty="0">
                <a:latin typeface="Arial" panose="020B0604020202020204" pitchFamily="34" charset="0"/>
                <a:cs typeface="Arial" panose="020B0604020202020204" pitchFamily="34" charset="0"/>
              </a:rPr>
            </a:br>
            <a:br>
              <a:rPr lang="es-MX" sz="4400" b="1" dirty="0">
                <a:latin typeface="Arial" panose="020B0604020202020204" pitchFamily="34" charset="0"/>
                <a:cs typeface="Arial" panose="020B0604020202020204" pitchFamily="34" charset="0"/>
              </a:rPr>
            </a:br>
            <a:br>
              <a:rPr lang="es-MX" sz="4400" b="1" dirty="0">
                <a:latin typeface="Arial" panose="020B0604020202020204" pitchFamily="34" charset="0"/>
                <a:cs typeface="Arial" panose="020B0604020202020204" pitchFamily="34" charset="0"/>
              </a:rPr>
            </a:br>
            <a:r>
              <a:rPr lang="es-MX" sz="4400" b="1" dirty="0">
                <a:latin typeface="Arial" panose="020B0604020202020204" pitchFamily="34" charset="0"/>
                <a:cs typeface="Arial" panose="020B0604020202020204" pitchFamily="34" charset="0"/>
              </a:rPr>
              <a:t> </a:t>
            </a:r>
            <a:br>
              <a:rPr lang="es-MX" sz="4400" b="1" dirty="0">
                <a:latin typeface="Arial" panose="020B0604020202020204" pitchFamily="34" charset="0"/>
                <a:cs typeface="Arial" panose="020B0604020202020204" pitchFamily="34" charset="0"/>
              </a:rPr>
            </a:br>
            <a:br>
              <a:rPr lang="es-MX" sz="4400" b="1" dirty="0">
                <a:latin typeface="Arial" panose="020B0604020202020204" pitchFamily="34" charset="0"/>
                <a:cs typeface="Arial" panose="020B0604020202020204" pitchFamily="34" charset="0"/>
              </a:rPr>
            </a:br>
            <a:br>
              <a:rPr lang="es-MX" sz="4400" b="1" dirty="0">
                <a:latin typeface="Arial" panose="020B0604020202020204" pitchFamily="34" charset="0"/>
                <a:cs typeface="Arial" panose="020B0604020202020204" pitchFamily="34" charset="0"/>
              </a:rPr>
            </a:br>
            <a:r>
              <a:rPr lang="es-MX" sz="4400" b="1" dirty="0">
                <a:latin typeface="Arial" panose="020B0604020202020204" pitchFamily="34" charset="0"/>
                <a:cs typeface="Arial" panose="020B0604020202020204" pitchFamily="34" charset="0"/>
              </a:rPr>
              <a:t>¿Qué aprenden los niños y las niñas?</a:t>
            </a:r>
            <a:br>
              <a:rPr lang="es-MX" sz="4400" b="1" dirty="0">
                <a:latin typeface="Arial" panose="020B0604020202020204" pitchFamily="34" charset="0"/>
                <a:cs typeface="Arial" panose="020B0604020202020204" pitchFamily="34" charset="0"/>
              </a:rPr>
            </a:br>
            <a:endParaRPr lang="es-CL" sz="4400" dirty="0"/>
          </a:p>
        </p:txBody>
      </p:sp>
      <p:sp>
        <p:nvSpPr>
          <p:cNvPr id="2" name="Marcador de contenido 1"/>
          <p:cNvSpPr>
            <a:spLocks noGrp="1"/>
          </p:cNvSpPr>
          <p:nvPr>
            <p:ph idx="1"/>
          </p:nvPr>
        </p:nvSpPr>
        <p:spPr>
          <a:xfrm>
            <a:off x="609600" y="2479964"/>
            <a:ext cx="10972800" cy="3844636"/>
          </a:xfrm>
        </p:spPr>
        <p:txBody>
          <a:bodyPr rtlCol="0">
            <a:noAutofit/>
          </a:bodyPr>
          <a:lstStyle/>
          <a:p>
            <a:pPr lvl="1"/>
            <a:r>
              <a:rPr lang="es-MX" sz="2800" b="1" dirty="0">
                <a:latin typeface="Arial" panose="020B0604020202020204" pitchFamily="34" charset="0"/>
                <a:cs typeface="Arial" panose="020B0604020202020204" pitchFamily="34" charset="0"/>
              </a:rPr>
              <a:t>A descubrir y respetar partes de su cuerpo.</a:t>
            </a:r>
          </a:p>
          <a:p>
            <a:pPr lvl="1"/>
            <a:r>
              <a:rPr lang="es-MX" sz="2800" b="1" dirty="0">
                <a:latin typeface="Arial" panose="020B0604020202020204" pitchFamily="34" charset="0"/>
                <a:cs typeface="Arial" panose="020B0604020202020204" pitchFamily="34" charset="0"/>
              </a:rPr>
              <a:t>A expresar oralmente sus emociones y/o necesidades.</a:t>
            </a:r>
          </a:p>
          <a:p>
            <a:pPr lvl="1"/>
            <a:r>
              <a:rPr lang="es-MX" sz="2800" b="1" dirty="0">
                <a:latin typeface="Arial" panose="020B0604020202020204" pitchFamily="34" charset="0"/>
                <a:cs typeface="Arial" panose="020B0604020202020204" pitchFamily="34" charset="0"/>
              </a:rPr>
              <a:t>A comprender mensajes simples.</a:t>
            </a:r>
          </a:p>
          <a:p>
            <a:pPr lvl="1"/>
            <a:r>
              <a:rPr lang="es-MX" sz="2800" b="1" dirty="0">
                <a:latin typeface="Arial" panose="020B0604020202020204" pitchFamily="34" charset="0"/>
                <a:cs typeface="Arial" panose="020B0604020202020204" pitchFamily="34" charset="0"/>
              </a:rPr>
              <a:t>A disfrutar de la cercanía del adulto en situaciones de la vida cotidiana.</a:t>
            </a:r>
          </a:p>
          <a:p>
            <a:pPr lvl="1"/>
            <a:r>
              <a:rPr lang="es-MX" sz="2800" b="1" dirty="0">
                <a:latin typeface="Arial" panose="020B0604020202020204" pitchFamily="34" charset="0"/>
                <a:cs typeface="Arial" panose="020B0604020202020204" pitchFamily="34" charset="0"/>
              </a:rPr>
              <a:t>A manifestar agrado en situaciones en las cuales se siente seguro, cómodo, en condiciones de bienestar.</a:t>
            </a:r>
            <a:endParaRPr lang="es-ES" sz="2800" b="1" dirty="0">
              <a:latin typeface="Arial" panose="020B0604020202020204" pitchFamily="34" charset="0"/>
              <a:cs typeface="Arial" panose="020B0604020202020204" pitchFamily="34" charset="0"/>
            </a:endParaRPr>
          </a:p>
          <a:p>
            <a:pPr lvl="1"/>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09600" y="1234440"/>
            <a:ext cx="10972800" cy="5069378"/>
          </a:xfrm>
        </p:spPr>
        <p:txBody>
          <a:bodyPr rtlCol="0">
            <a:normAutofit/>
          </a:bodyPr>
          <a:lstStyle/>
          <a:p>
            <a:pPr rtl="0"/>
            <a:r>
              <a:rPr lang="es-MX" sz="2800" b="1" dirty="0">
                <a:latin typeface="Arial" panose="020B0604020202020204" pitchFamily="34" charset="0"/>
                <a:cs typeface="Arial" panose="020B0604020202020204" pitchFamily="34" charset="0"/>
              </a:rPr>
              <a:t>Cambiar pañales puede parecer, a primera vista, una acción sencilla y fácil, pero no podemos olvidar que requiere de ciertas consideraciones y precauciones que si no se realizan pueden afectar la piel y tranquilidad del bebé. </a:t>
            </a:r>
          </a:p>
          <a:p>
            <a:pPr marL="0" indent="0" rtl="0">
              <a:buNone/>
            </a:pPr>
            <a:endParaRPr lang="es-MX" sz="2800" b="1" dirty="0">
              <a:latin typeface="Arial" panose="020B0604020202020204" pitchFamily="34" charset="0"/>
              <a:cs typeface="Arial" panose="020B0604020202020204" pitchFamily="34" charset="0"/>
            </a:endParaRPr>
          </a:p>
          <a:p>
            <a:pPr marL="0" indent="0" rtl="0">
              <a:buNone/>
            </a:pPr>
            <a:r>
              <a:rPr lang="es-MX" sz="2800" b="1" dirty="0">
                <a:latin typeface="Arial" panose="020B0604020202020204" pitchFamily="34" charset="0"/>
                <a:cs typeface="Arial" panose="020B0604020202020204" pitchFamily="34" charset="0"/>
              </a:rPr>
              <a:t>Por ejemplo, si no se mantiene seco, se cambian los pañales a tiempo, se puede producir irritaciones o dermatitis. </a:t>
            </a:r>
          </a:p>
          <a:p>
            <a:pPr marL="0" indent="0" rtl="0">
              <a:buNone/>
            </a:pPr>
            <a:r>
              <a:rPr lang="es-MX" sz="2800" b="1" dirty="0">
                <a:latin typeface="Arial" panose="020B0604020202020204" pitchFamily="34" charset="0"/>
                <a:cs typeface="Arial" panose="020B0604020202020204" pitchFamily="34" charset="0"/>
              </a:rPr>
              <a:t>También, si no se efectúa la muda en un lugar cómodo y apropiado, el bebé puede sentirse alterado, moviéndose y llorando más de lo normal. </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normAutofit/>
          </a:bodyPr>
          <a:lstStyle/>
          <a:p>
            <a:pPr algn="ctr" rtl="0"/>
            <a:r>
              <a:rPr lang="es-ES" sz="4000" b="1" dirty="0">
                <a:latin typeface="Arial" panose="020B0604020202020204" pitchFamily="34" charset="0"/>
                <a:cs typeface="Arial" panose="020B0604020202020204" pitchFamily="34" charset="0"/>
              </a:rPr>
              <a:t>RECOMENDACIONES </a:t>
            </a:r>
          </a:p>
        </p:txBody>
      </p:sp>
      <p:sp>
        <p:nvSpPr>
          <p:cNvPr id="2" name="Marcador de contenido 1"/>
          <p:cNvSpPr>
            <a:spLocks noGrp="1"/>
          </p:cNvSpPr>
          <p:nvPr>
            <p:ph idx="1"/>
          </p:nvPr>
        </p:nvSpPr>
        <p:spPr/>
        <p:txBody>
          <a:bodyPr rtlCol="0">
            <a:noAutofit/>
          </a:bodyPr>
          <a:lstStyle/>
          <a:p>
            <a:pPr marL="0" indent="0" rtl="0">
              <a:buNone/>
            </a:pPr>
            <a:r>
              <a:rPr lang="es-MX" sz="2800" b="1" dirty="0">
                <a:latin typeface="Arial" panose="020B0604020202020204" pitchFamily="34" charset="0"/>
                <a:cs typeface="Arial" panose="020B0604020202020204" pitchFamily="34" charset="0"/>
              </a:rPr>
              <a:t>- Lograr un ambiente cómodo, tranquilo y seguro para bebé.</a:t>
            </a:r>
          </a:p>
          <a:p>
            <a:pPr marL="0" indent="0" rtl="0">
              <a:buNone/>
            </a:pPr>
            <a:r>
              <a:rPr lang="es-MX" sz="2800" b="1" dirty="0">
                <a:latin typeface="Arial" panose="020B0604020202020204" pitchFamily="34" charset="0"/>
                <a:cs typeface="Arial" panose="020B0604020202020204" pitchFamily="34" charset="0"/>
              </a:rPr>
              <a:t>- Reunir todos los materiales como pañales, pomada, </a:t>
            </a:r>
            <a:r>
              <a:rPr lang="es-MX" sz="2800" b="1" dirty="0" err="1">
                <a:latin typeface="Arial" panose="020B0604020202020204" pitchFamily="34" charset="0"/>
                <a:cs typeface="Arial" panose="020B0604020202020204" pitchFamily="34" charset="0"/>
              </a:rPr>
              <a:t>mudador</a:t>
            </a:r>
            <a:r>
              <a:rPr lang="es-MX" sz="2800" b="1" dirty="0">
                <a:latin typeface="Arial" panose="020B0604020202020204" pitchFamily="34" charset="0"/>
                <a:cs typeface="Arial" panose="020B0604020202020204" pitchFamily="34" charset="0"/>
              </a:rPr>
              <a:t> y la ropa que se le va a poner luego de mudar. </a:t>
            </a:r>
          </a:p>
          <a:p>
            <a:pPr marL="0" indent="0" rtl="0">
              <a:buNone/>
            </a:pPr>
            <a:r>
              <a:rPr lang="es-MX" sz="2800" b="1" dirty="0">
                <a:latin typeface="Arial" panose="020B0604020202020204" pitchFamily="34" charset="0"/>
                <a:cs typeface="Arial" panose="020B0604020202020204" pitchFamily="34" charset="0"/>
              </a:rPr>
              <a:t>- Siempre lavar las manos antes de comenzar. </a:t>
            </a:r>
          </a:p>
          <a:p>
            <a:pPr marL="0" indent="0" rtl="0">
              <a:buNone/>
            </a:pPr>
            <a:r>
              <a:rPr lang="es-MX" sz="2800" b="1" dirty="0">
                <a:latin typeface="Arial" panose="020B0604020202020204" pitchFamily="34" charset="0"/>
                <a:cs typeface="Arial" panose="020B0604020202020204" pitchFamily="34" charset="0"/>
              </a:rPr>
              <a:t>- No olvidar que la limpieza genital debe ser con movimientos únicos de arriba hacia abajo, sin volver atrás, hasta dejar limpia toda la zona. </a:t>
            </a:r>
          </a:p>
          <a:p>
            <a:pPr marL="0" indent="0" rtl="0">
              <a:buNone/>
            </a:pPr>
            <a:r>
              <a:rPr lang="es-MX" sz="2800" b="1" dirty="0">
                <a:latin typeface="Arial" panose="020B0604020202020204" pitchFamily="34" charset="0"/>
                <a:cs typeface="Arial" panose="020B0604020202020204" pitchFamily="34" charset="0"/>
              </a:rPr>
              <a:t>- Se aconseja efectuar al menos, 4 mudas al día, así evitarás transpiración e irritaciones. </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21673" y="718002"/>
            <a:ext cx="10972800" cy="700642"/>
          </a:xfrm>
        </p:spPr>
        <p:txBody>
          <a:bodyPr rtlCol="0">
            <a:normAutofit/>
          </a:bodyPr>
          <a:lstStyle/>
          <a:p>
            <a:pPr algn="ctr" rtl="0"/>
            <a:r>
              <a:rPr lang="es-ES" sz="4000" b="1" dirty="0">
                <a:latin typeface="Arial" panose="020B0604020202020204" pitchFamily="34" charset="0"/>
                <a:cs typeface="Arial" panose="020B0604020202020204" pitchFamily="34" charset="0"/>
              </a:rPr>
              <a:t>LOS PAÑALES </a:t>
            </a:r>
          </a:p>
        </p:txBody>
      </p:sp>
      <p:sp>
        <p:nvSpPr>
          <p:cNvPr id="2" name="Marcador de contenido 1"/>
          <p:cNvSpPr>
            <a:spLocks noGrp="1"/>
          </p:cNvSpPr>
          <p:nvPr>
            <p:ph idx="1"/>
          </p:nvPr>
        </p:nvSpPr>
        <p:spPr>
          <a:xfrm>
            <a:off x="609600" y="1418644"/>
            <a:ext cx="10972800" cy="4851523"/>
          </a:xfrm>
        </p:spPr>
        <p:txBody>
          <a:bodyPr rtlCol="0"/>
          <a:lstStyle/>
          <a:p>
            <a:pPr rtl="0"/>
            <a:r>
              <a:rPr lang="es-MX" sz="2800" b="1" dirty="0">
                <a:latin typeface="Arial" panose="020B0604020202020204" pitchFamily="34" charset="0"/>
                <a:cs typeface="Arial" panose="020B0604020202020204" pitchFamily="34" charset="0"/>
              </a:rPr>
              <a:t>Estos pañales son los más prácticos para llevar a cabo la muda del bebé, el tamaño del pañal debe adaptarse al peso del niño. </a:t>
            </a:r>
          </a:p>
          <a:p>
            <a:pPr marL="0" indent="0" rtl="0">
              <a:buNone/>
            </a:pPr>
            <a:r>
              <a:rPr lang="es-MX" sz="2800" b="1" dirty="0">
                <a:latin typeface="Arial" panose="020B0604020202020204" pitchFamily="34" charset="0"/>
                <a:cs typeface="Arial" panose="020B0604020202020204" pitchFamily="34" charset="0"/>
              </a:rPr>
              <a:t>● El cambio de pañales al bebé debe ser a menudo de cuatro a seis veces al día, preferiblemente a la hora de las comidas y cada vez que llore porque este  molesto. </a:t>
            </a:r>
            <a:br>
              <a:rPr lang="es-MX" sz="2800" b="1" dirty="0">
                <a:latin typeface="Arial" panose="020B0604020202020204" pitchFamily="34" charset="0"/>
                <a:cs typeface="Arial" panose="020B0604020202020204" pitchFamily="34" charset="0"/>
              </a:rPr>
            </a:br>
            <a:br>
              <a:rPr lang="es-MX" dirty="0"/>
            </a:br>
            <a:endParaRPr lang="es-ES" dirty="0"/>
          </a:p>
        </p:txBody>
      </p:sp>
      <p:pic>
        <p:nvPicPr>
          <p:cNvPr id="4" name="Imagen 3">
            <a:extLst>
              <a:ext uri="{FF2B5EF4-FFF2-40B4-BE49-F238E27FC236}">
                <a16:creationId xmlns:a16="http://schemas.microsoft.com/office/drawing/2014/main" id="{17CB018C-CC09-9CDD-869A-7B0D8E3D84CB}"/>
              </a:ext>
            </a:extLst>
          </p:cNvPr>
          <p:cNvPicPr>
            <a:picLocks noChangeAspect="1"/>
          </p:cNvPicPr>
          <p:nvPr/>
        </p:nvPicPr>
        <p:blipFill>
          <a:blip r:embed="rId3"/>
          <a:stretch>
            <a:fillRect/>
          </a:stretch>
        </p:blipFill>
        <p:spPr>
          <a:xfrm>
            <a:off x="873006" y="4367793"/>
            <a:ext cx="2861182" cy="2143125"/>
          </a:xfrm>
          <a:prstGeom prst="rect">
            <a:avLst/>
          </a:prstGeom>
        </p:spPr>
      </p:pic>
      <p:pic>
        <p:nvPicPr>
          <p:cNvPr id="5" name="Imagen 4">
            <a:extLst>
              <a:ext uri="{FF2B5EF4-FFF2-40B4-BE49-F238E27FC236}">
                <a16:creationId xmlns:a16="http://schemas.microsoft.com/office/drawing/2014/main" id="{D963D97A-B12B-6078-F3CE-7C26198839FB}"/>
              </a:ext>
            </a:extLst>
          </p:cNvPr>
          <p:cNvPicPr>
            <a:picLocks noChangeAspect="1"/>
          </p:cNvPicPr>
          <p:nvPr/>
        </p:nvPicPr>
        <p:blipFill>
          <a:blip r:embed="rId4"/>
          <a:stretch>
            <a:fillRect/>
          </a:stretch>
        </p:blipFill>
        <p:spPr>
          <a:xfrm>
            <a:off x="4721294" y="4681665"/>
            <a:ext cx="2749412" cy="1846320"/>
          </a:xfrm>
          <a:prstGeom prst="rect">
            <a:avLst/>
          </a:prstGeom>
        </p:spPr>
      </p:pic>
      <p:pic>
        <p:nvPicPr>
          <p:cNvPr id="6" name="Imagen 5">
            <a:extLst>
              <a:ext uri="{FF2B5EF4-FFF2-40B4-BE49-F238E27FC236}">
                <a16:creationId xmlns:a16="http://schemas.microsoft.com/office/drawing/2014/main" id="{D5E826CE-4AD3-C5EE-E4D6-C1C7963051FA}"/>
              </a:ext>
            </a:extLst>
          </p:cNvPr>
          <p:cNvPicPr>
            <a:picLocks noChangeAspect="1"/>
          </p:cNvPicPr>
          <p:nvPr/>
        </p:nvPicPr>
        <p:blipFill>
          <a:blip r:embed="rId5"/>
          <a:stretch>
            <a:fillRect/>
          </a:stretch>
        </p:blipFill>
        <p:spPr>
          <a:xfrm>
            <a:off x="8861266" y="4664598"/>
            <a:ext cx="2143125" cy="1846320"/>
          </a:xfrm>
          <a:prstGeom prst="rect">
            <a:avLst/>
          </a:prstGeom>
        </p:spPr>
      </p:pic>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09600" y="762862"/>
            <a:ext cx="10972800" cy="793408"/>
          </a:xfrm>
        </p:spPr>
        <p:txBody>
          <a:bodyPr rtlCol="0">
            <a:normAutofit/>
          </a:bodyPr>
          <a:lstStyle/>
          <a:p>
            <a:pPr algn="ctr" rtl="0"/>
            <a:r>
              <a:rPr lang="es-ES" sz="4000" b="1" dirty="0">
                <a:latin typeface="Arial" panose="020B0604020202020204" pitchFamily="34" charset="0"/>
                <a:cs typeface="Arial" panose="020B0604020202020204" pitchFamily="34" charset="0"/>
              </a:rPr>
              <a:t>Implementos de muda</a:t>
            </a:r>
          </a:p>
        </p:txBody>
      </p:sp>
      <p:sp>
        <p:nvSpPr>
          <p:cNvPr id="2" name="Marcador de contenido 1"/>
          <p:cNvSpPr>
            <a:spLocks noGrp="1"/>
          </p:cNvSpPr>
          <p:nvPr>
            <p:ph idx="1"/>
          </p:nvPr>
        </p:nvSpPr>
        <p:spPr>
          <a:xfrm>
            <a:off x="609600" y="2119744"/>
            <a:ext cx="10972800" cy="4204855"/>
          </a:xfrm>
        </p:spPr>
        <p:txBody>
          <a:bodyPr rtlCol="0">
            <a:normAutofit/>
          </a:bodyPr>
          <a:lstStyle/>
          <a:p>
            <a:pPr marL="457200" indent="-457200" rtl="0">
              <a:buAutoNum type="arabicPeriod"/>
            </a:pPr>
            <a:r>
              <a:rPr lang="es-CL" sz="2800" b="1" dirty="0"/>
              <a:t>Pañal desechable. </a:t>
            </a:r>
          </a:p>
          <a:p>
            <a:pPr marL="457200" indent="-457200" rtl="0">
              <a:buAutoNum type="arabicPeriod"/>
            </a:pPr>
            <a:r>
              <a:rPr lang="es-CL" sz="2800" b="1" dirty="0"/>
              <a:t>Toalla de papel desechable. </a:t>
            </a:r>
          </a:p>
          <a:p>
            <a:pPr marL="457200" indent="-457200" rtl="0">
              <a:buAutoNum type="arabicPeriod"/>
            </a:pPr>
            <a:r>
              <a:rPr lang="es-CL" sz="2800" b="1" dirty="0"/>
              <a:t>Alcohol al 70% en envase con atomizador.</a:t>
            </a:r>
          </a:p>
          <a:p>
            <a:pPr marL="457200" indent="-457200" rtl="0">
              <a:buAutoNum type="arabicPeriod"/>
            </a:pPr>
            <a:r>
              <a:rPr lang="es-CL" sz="2800" b="1" dirty="0"/>
              <a:t>Algodón. </a:t>
            </a:r>
          </a:p>
          <a:p>
            <a:pPr marL="457200" indent="-457200" rtl="0">
              <a:buAutoNum type="arabicPeriod"/>
            </a:pPr>
            <a:r>
              <a:rPr lang="es-CL" sz="2800" b="1" dirty="0"/>
              <a:t>Jabón líquido. </a:t>
            </a:r>
          </a:p>
          <a:p>
            <a:pPr marL="457200" indent="-457200" rtl="0">
              <a:buAutoNum type="arabicPeriod"/>
            </a:pPr>
            <a:r>
              <a:rPr lang="es-CL" sz="2800" b="1" dirty="0"/>
              <a:t>Basurero con tapa.</a:t>
            </a:r>
          </a:p>
          <a:p>
            <a:pPr marL="457200" indent="-457200" rtl="0">
              <a:buAutoNum type="arabicPeriod"/>
            </a:pPr>
            <a:r>
              <a:rPr lang="es-CL" sz="2800" b="1" dirty="0">
                <a:cs typeface="Arial" panose="020B0604020202020204" pitchFamily="34" charset="0"/>
              </a:rPr>
              <a:t>Toallitas húmedas sin alcohol</a:t>
            </a:r>
            <a:endParaRPr lang="es-ES" sz="2800" b="1" dirty="0">
              <a:cs typeface="Arial" panose="020B0604020202020204" pitchFamily="34" charset="0"/>
            </a:endParaRPr>
          </a:p>
        </p:txBody>
      </p:sp>
      <p:pic>
        <p:nvPicPr>
          <p:cNvPr id="4" name="Imagen 3">
            <a:extLst>
              <a:ext uri="{FF2B5EF4-FFF2-40B4-BE49-F238E27FC236}">
                <a16:creationId xmlns:a16="http://schemas.microsoft.com/office/drawing/2014/main" id="{37F4EE00-F675-189F-E43D-A9FB564DBB2F}"/>
              </a:ext>
            </a:extLst>
          </p:cNvPr>
          <p:cNvPicPr>
            <a:picLocks noChangeAspect="1"/>
          </p:cNvPicPr>
          <p:nvPr/>
        </p:nvPicPr>
        <p:blipFill>
          <a:blip r:embed="rId3"/>
          <a:stretch>
            <a:fillRect/>
          </a:stretch>
        </p:blipFill>
        <p:spPr>
          <a:xfrm>
            <a:off x="6541559" y="2570921"/>
            <a:ext cx="4699815" cy="3127513"/>
          </a:xfrm>
          <a:prstGeom prst="rect">
            <a:avLst/>
          </a:prstGeom>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ción de lluvia de idea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49_TF03460637.potx" id="{F200C24D-A64B-40C8-A076-385076850F7D}" vid="{61DF3097-A1CE-41D9-9E7C-2786F60E7D4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lluvia de ideas de empresa</Template>
  <TotalTime>465</TotalTime>
  <Words>1675</Words>
  <Application>Microsoft Office PowerPoint</Application>
  <PresentationFormat>Panorámica</PresentationFormat>
  <Paragraphs>89</Paragraphs>
  <Slides>21</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Century Gothic</vt:lpstr>
      <vt:lpstr>Palatino Linotype</vt:lpstr>
      <vt:lpstr>Wingdings 2</vt:lpstr>
      <vt:lpstr>Presentación de lluvia de ideas</vt:lpstr>
      <vt:lpstr>UNIDAD : MUDA DEL BEBE </vt:lpstr>
      <vt:lpstr>Presentación de PowerPoint</vt:lpstr>
      <vt:lpstr>A.E : Muda a niñas y niños menores de dos años según necesidad y orientaciones pedagógicas, aplicando técnicas y normativas de higiene y seguridad ambiental y corporal, en el marco de interacciones que favorecen su bienestar integral.</vt:lpstr>
      <vt:lpstr>Presentación de PowerPoint</vt:lpstr>
      <vt:lpstr>       ¿Qué aprenden los niños y las niñas? </vt:lpstr>
      <vt:lpstr>Presentación de PowerPoint</vt:lpstr>
      <vt:lpstr>RECOMENDACIONES </vt:lpstr>
      <vt:lpstr>LOS PAÑALES </vt:lpstr>
      <vt:lpstr>Implementos de muda</vt:lpstr>
      <vt:lpstr>Elementos de protección personal: </vt:lpstr>
      <vt:lpstr>Lo que no debemos olvidar al momento de mudar:</vt:lpstr>
      <vt:lpstr>Antes del proceso de cambio de pañal:</vt:lpstr>
      <vt:lpstr>Durante el proceso de cambio de pañal:</vt:lpstr>
      <vt:lpstr>Presentación de PowerPoint</vt:lpstr>
      <vt:lpstr>Presentación de PowerPoint</vt:lpstr>
      <vt:lpstr>Presentación de PowerPoint</vt:lpstr>
      <vt:lpstr>Presentación de PowerPoint</vt:lpstr>
      <vt:lpstr>Otras consideraciones:</vt:lpstr>
      <vt:lpstr>Después del proceso de cambio de pañal:</vt:lpstr>
      <vt:lpstr>Frecuencia: Cada vez que se requiera o sea necesario</vt:lpstr>
      <vt:lpstr>ACTIVIDAD PRÓXIMA CLASES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 MUDA DEL BEBE</dc:title>
  <dc:creator>Maria Jos� Salgado C�spedes</dc:creator>
  <cp:lastModifiedBy>Christian Pavéz Mercado</cp:lastModifiedBy>
  <cp:revision>6</cp:revision>
  <dcterms:created xsi:type="dcterms:W3CDTF">2023-04-02T01:19:21Z</dcterms:created>
  <dcterms:modified xsi:type="dcterms:W3CDTF">2024-03-05T02:32:44Z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