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60" r:id="rId7"/>
    <p:sldId id="264" r:id="rId8"/>
    <p:sldId id="270" r:id="rId9"/>
    <p:sldId id="271" r:id="rId10"/>
    <p:sldId id="272" r:id="rId11"/>
    <p:sldId id="261" r:id="rId12"/>
    <p:sldId id="263" r:id="rId13"/>
    <p:sldId id="274" r:id="rId14"/>
    <p:sldId id="273" r:id="rId15"/>
    <p:sldId id="275" r:id="rId16"/>
    <p:sldId id="278" r:id="rId17"/>
    <p:sldId id="281" r:id="rId18"/>
    <p:sldId id="282" r:id="rId19"/>
    <p:sldId id="262" r:id="rId20"/>
  </p:sldIdLst>
  <p:sldSz cx="18288000" cy="10287000"/>
  <p:notesSz cx="6858000" cy="9144000"/>
  <p:embeddedFontLst>
    <p:embeddedFont>
      <p:font typeface="Helvetica World" panose="020B0604020202020204" charset="-128"/>
      <p:regular r:id="rId21"/>
    </p:embeddedFont>
    <p:embeddedFont>
      <p:font typeface="Dreaming Outloud Script" panose="020B0604020202020204" charset="0"/>
      <p:regular r:id="rId22"/>
    </p:embeddedFont>
    <p:embeddedFont>
      <p:font typeface="League Spartan" panose="020B0604020202020204" charset="0"/>
      <p:regular r:id="rId23"/>
    </p:embeddedFont>
    <p:embeddedFont>
      <p:font typeface="Open Sans Bold" panose="020B0604020202020204" charset="0"/>
      <p:regular r:id="rId24"/>
    </p:embeddedFont>
    <p:embeddedFont>
      <p:font typeface="Sweet Apricot" panose="020B0604020202020204" charset="0"/>
      <p:regular r:id="rId25"/>
    </p:embeddedFont>
    <p:embeddedFont>
      <p:font typeface="TT Norms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30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hyperlink" Target="https://www.youtube.com/watch?v=rlMJVng7_m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create.kahoot.it/share/que-aprendi-hoy/9589cfae-0485-4996-8e72-e6ace15b9d9d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sv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www.youtube.com/watch?v=cVbLXDDsrWs&amp;t=614s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sv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12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4.png"/><Relationship Id="rId5" Type="http://schemas.openxmlformats.org/officeDocument/2006/relationships/image" Target="../media/image8.sv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0.sv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78322" y="7109236"/>
            <a:ext cx="3591098" cy="4114800"/>
          </a:xfrm>
          <a:custGeom>
            <a:avLst/>
            <a:gdLst/>
            <a:ahLst/>
            <a:cxnLst/>
            <a:rect l="l" t="t" r="r" b="b"/>
            <a:pathLst>
              <a:path w="3591098" h="4114800">
                <a:moveTo>
                  <a:pt x="0" y="0"/>
                </a:moveTo>
                <a:lnTo>
                  <a:pt x="3591099" y="0"/>
                </a:lnTo>
                <a:lnTo>
                  <a:pt x="35910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 flipH="1">
            <a:off x="0" y="6508215"/>
            <a:ext cx="6004646" cy="5316841"/>
          </a:xfrm>
          <a:custGeom>
            <a:avLst/>
            <a:gdLst/>
            <a:ahLst/>
            <a:cxnLst/>
            <a:rect l="l" t="t" r="r" b="b"/>
            <a:pathLst>
              <a:path w="6004646" h="5316841">
                <a:moveTo>
                  <a:pt x="6004646" y="0"/>
                </a:moveTo>
                <a:lnTo>
                  <a:pt x="0" y="0"/>
                </a:lnTo>
                <a:lnTo>
                  <a:pt x="0" y="5316841"/>
                </a:lnTo>
                <a:lnTo>
                  <a:pt x="6004646" y="5316841"/>
                </a:lnTo>
                <a:lnTo>
                  <a:pt x="600464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 rot="726830">
            <a:off x="14164084" y="-4253893"/>
            <a:ext cx="8247833" cy="8751016"/>
          </a:xfrm>
          <a:custGeom>
            <a:avLst/>
            <a:gdLst/>
            <a:ahLst/>
            <a:cxnLst/>
            <a:rect l="l" t="t" r="r" b="b"/>
            <a:pathLst>
              <a:path w="8247833" h="8751016">
                <a:moveTo>
                  <a:pt x="0" y="0"/>
                </a:moveTo>
                <a:lnTo>
                  <a:pt x="8247832" y="0"/>
                </a:lnTo>
                <a:lnTo>
                  <a:pt x="8247832" y="8751016"/>
                </a:lnTo>
                <a:lnTo>
                  <a:pt x="0" y="87510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>
            <a:off x="15450583" y="-2435649"/>
            <a:ext cx="5992326" cy="6274687"/>
          </a:xfrm>
          <a:custGeom>
            <a:avLst/>
            <a:gdLst/>
            <a:ahLst/>
            <a:cxnLst/>
            <a:rect l="l" t="t" r="r" b="b"/>
            <a:pathLst>
              <a:path w="5992326" h="6274687">
                <a:moveTo>
                  <a:pt x="0" y="0"/>
                </a:moveTo>
                <a:lnTo>
                  <a:pt x="5992326" y="0"/>
                </a:lnTo>
                <a:lnTo>
                  <a:pt x="5992326" y="6274687"/>
                </a:lnTo>
                <a:lnTo>
                  <a:pt x="0" y="62746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>
            <a:off x="-1509308" y="7469220"/>
            <a:ext cx="5076015" cy="5315199"/>
          </a:xfrm>
          <a:custGeom>
            <a:avLst/>
            <a:gdLst/>
            <a:ahLst/>
            <a:cxnLst/>
            <a:rect l="l" t="t" r="r" b="b"/>
            <a:pathLst>
              <a:path w="5076015" h="5315199">
                <a:moveTo>
                  <a:pt x="0" y="0"/>
                </a:moveTo>
                <a:lnTo>
                  <a:pt x="5076016" y="0"/>
                </a:lnTo>
                <a:lnTo>
                  <a:pt x="5076016" y="5315199"/>
                </a:lnTo>
                <a:lnTo>
                  <a:pt x="0" y="5315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>
            <a:off x="1277727" y="1088500"/>
            <a:ext cx="15732547" cy="8110000"/>
          </a:xfrm>
          <a:custGeom>
            <a:avLst/>
            <a:gdLst/>
            <a:ahLst/>
            <a:cxnLst/>
            <a:rect l="l" t="t" r="r" b="b"/>
            <a:pathLst>
              <a:path w="15732547" h="8110000">
                <a:moveTo>
                  <a:pt x="0" y="0"/>
                </a:moveTo>
                <a:lnTo>
                  <a:pt x="15732546" y="0"/>
                </a:lnTo>
                <a:lnTo>
                  <a:pt x="15732546" y="8110000"/>
                </a:lnTo>
                <a:lnTo>
                  <a:pt x="0" y="8110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>
            <a:off x="12232856" y="-1935785"/>
            <a:ext cx="3591098" cy="4114800"/>
          </a:xfrm>
          <a:custGeom>
            <a:avLst/>
            <a:gdLst/>
            <a:ahLst/>
            <a:cxnLst/>
            <a:rect l="l" t="t" r="r" b="b"/>
            <a:pathLst>
              <a:path w="3591098" h="4114800">
                <a:moveTo>
                  <a:pt x="0" y="0"/>
                </a:moveTo>
                <a:lnTo>
                  <a:pt x="3591099" y="0"/>
                </a:lnTo>
                <a:lnTo>
                  <a:pt x="35910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9" name="Freeform 9"/>
          <p:cNvSpPr/>
          <p:nvPr/>
        </p:nvSpPr>
        <p:spPr>
          <a:xfrm>
            <a:off x="12368723" y="6339283"/>
            <a:ext cx="5384326" cy="3378665"/>
          </a:xfrm>
          <a:custGeom>
            <a:avLst/>
            <a:gdLst/>
            <a:ahLst/>
            <a:cxnLst/>
            <a:rect l="l" t="t" r="r" b="b"/>
            <a:pathLst>
              <a:path w="5384326" h="3378665">
                <a:moveTo>
                  <a:pt x="0" y="0"/>
                </a:moveTo>
                <a:lnTo>
                  <a:pt x="5384326" y="0"/>
                </a:lnTo>
                <a:lnTo>
                  <a:pt x="5384326" y="3378664"/>
                </a:lnTo>
                <a:lnTo>
                  <a:pt x="0" y="337866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0" name="Freeform 10"/>
          <p:cNvSpPr/>
          <p:nvPr/>
        </p:nvSpPr>
        <p:spPr>
          <a:xfrm>
            <a:off x="740203" y="580080"/>
            <a:ext cx="4524240" cy="4563420"/>
          </a:xfrm>
          <a:custGeom>
            <a:avLst/>
            <a:gdLst/>
            <a:ahLst/>
            <a:cxnLst/>
            <a:rect l="l" t="t" r="r" b="b"/>
            <a:pathLst>
              <a:path w="4524240" h="4563420">
                <a:moveTo>
                  <a:pt x="0" y="0"/>
                </a:moveTo>
                <a:lnTo>
                  <a:pt x="4524240" y="0"/>
                </a:lnTo>
                <a:lnTo>
                  <a:pt x="4524240" y="4563420"/>
                </a:lnTo>
                <a:lnTo>
                  <a:pt x="0" y="456342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29174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1" name="TextBox 11"/>
          <p:cNvSpPr txBox="1"/>
          <p:nvPr/>
        </p:nvSpPr>
        <p:spPr>
          <a:xfrm>
            <a:off x="4950308" y="2362788"/>
            <a:ext cx="8387383" cy="149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82"/>
              </a:lnSpc>
            </a:pPr>
            <a:r>
              <a:rPr lang="en-US" sz="8773">
                <a:solidFill>
                  <a:srgbClr val="291A2B"/>
                </a:solidFill>
                <a:latin typeface="Dreaming Outloud Script"/>
                <a:ea typeface="Dreaming Outloud Script"/>
                <a:cs typeface="Dreaming Outloud Script"/>
                <a:sym typeface="Dreaming Outloud Script"/>
              </a:rPr>
              <a:t>Hablemos de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78665" y="3991231"/>
            <a:ext cx="11130669" cy="1816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39"/>
              </a:lnSpc>
            </a:pPr>
            <a:r>
              <a:rPr lang="en-US" sz="10599">
                <a:solidFill>
                  <a:srgbClr val="5E17EB"/>
                </a:solidFill>
                <a:latin typeface="Sweet Apricot"/>
                <a:ea typeface="Sweet Apricot"/>
                <a:cs typeface="Sweet Apricot"/>
                <a:sym typeface="Sweet Apricot"/>
              </a:rPr>
              <a:t>NEUROAPRENDIZAJE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628959" y="6158882"/>
            <a:ext cx="8387383" cy="247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3"/>
              </a:lnSpc>
            </a:pPr>
            <a:r>
              <a:rPr lang="en-US" sz="7073">
                <a:solidFill>
                  <a:srgbClr val="291A2B"/>
                </a:solidFill>
                <a:latin typeface="Dreaming Outloud Script"/>
                <a:ea typeface="Dreaming Outloud Script"/>
                <a:cs typeface="Dreaming Outloud Script"/>
                <a:sym typeface="Dreaming Outloud Script"/>
              </a:rPr>
              <a:t>en la primera infancia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36A8821-6F28-5DE6-3ECB-14D8D25A0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88" y="800100"/>
            <a:ext cx="17223823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25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26598" y="357149"/>
            <a:ext cx="13634803" cy="9572703"/>
          </a:xfrm>
          <a:custGeom>
            <a:avLst/>
            <a:gdLst/>
            <a:ahLst/>
            <a:cxnLst/>
            <a:rect l="l" t="t" r="r" b="b"/>
            <a:pathLst>
              <a:path w="13634803" h="9572703">
                <a:moveTo>
                  <a:pt x="0" y="0"/>
                </a:moveTo>
                <a:lnTo>
                  <a:pt x="13634804" y="0"/>
                </a:lnTo>
                <a:lnTo>
                  <a:pt x="13634804" y="9572702"/>
                </a:lnTo>
                <a:lnTo>
                  <a:pt x="0" y="95727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340" y="261352"/>
            <a:ext cx="3591098" cy="4114800"/>
          </a:xfrm>
          <a:custGeom>
            <a:avLst/>
            <a:gdLst/>
            <a:ahLst/>
            <a:cxnLst/>
            <a:rect l="l" t="t" r="r" b="b"/>
            <a:pathLst>
              <a:path w="3591098" h="4114800">
                <a:moveTo>
                  <a:pt x="0" y="0"/>
                </a:moveTo>
                <a:lnTo>
                  <a:pt x="3591098" y="0"/>
                </a:lnTo>
                <a:lnTo>
                  <a:pt x="35910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>
            <a:off x="14358745" y="6088519"/>
            <a:ext cx="3591098" cy="4114800"/>
          </a:xfrm>
          <a:custGeom>
            <a:avLst/>
            <a:gdLst/>
            <a:ahLst/>
            <a:cxnLst/>
            <a:rect l="l" t="t" r="r" b="b"/>
            <a:pathLst>
              <a:path w="3591098" h="4114800">
                <a:moveTo>
                  <a:pt x="0" y="0"/>
                </a:moveTo>
                <a:lnTo>
                  <a:pt x="3591099" y="0"/>
                </a:lnTo>
                <a:lnTo>
                  <a:pt x="35910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>
            <a:off x="1277727" y="1088500"/>
            <a:ext cx="15732547" cy="8110000"/>
          </a:xfrm>
          <a:custGeom>
            <a:avLst/>
            <a:gdLst/>
            <a:ahLst/>
            <a:cxnLst/>
            <a:rect l="l" t="t" r="r" b="b"/>
            <a:pathLst>
              <a:path w="15732547" h="8110000">
                <a:moveTo>
                  <a:pt x="0" y="0"/>
                </a:moveTo>
                <a:lnTo>
                  <a:pt x="15732546" y="0"/>
                </a:lnTo>
                <a:lnTo>
                  <a:pt x="15732546" y="8110000"/>
                </a:lnTo>
                <a:lnTo>
                  <a:pt x="0" y="811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  <p:sp>
        <p:nvSpPr>
          <p:cNvPr id="9" name="Freeform 9"/>
          <p:cNvSpPr/>
          <p:nvPr/>
        </p:nvSpPr>
        <p:spPr>
          <a:xfrm flipH="1">
            <a:off x="14330671" y="596318"/>
            <a:ext cx="3957329" cy="4176600"/>
          </a:xfrm>
          <a:custGeom>
            <a:avLst/>
            <a:gdLst/>
            <a:ahLst/>
            <a:cxnLst/>
            <a:rect l="l" t="t" r="r" b="b"/>
            <a:pathLst>
              <a:path w="3957329" h="4176600">
                <a:moveTo>
                  <a:pt x="3957329" y="0"/>
                </a:moveTo>
                <a:lnTo>
                  <a:pt x="0" y="0"/>
                </a:lnTo>
                <a:lnTo>
                  <a:pt x="0" y="4176600"/>
                </a:lnTo>
                <a:lnTo>
                  <a:pt x="3957329" y="4176600"/>
                </a:lnTo>
                <a:lnTo>
                  <a:pt x="3957329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0" name="Freeform 10"/>
          <p:cNvSpPr/>
          <p:nvPr/>
        </p:nvSpPr>
        <p:spPr>
          <a:xfrm rot="-6205455">
            <a:off x="823039" y="6399786"/>
            <a:ext cx="2377405" cy="4008632"/>
          </a:xfrm>
          <a:custGeom>
            <a:avLst/>
            <a:gdLst/>
            <a:ahLst/>
            <a:cxnLst/>
            <a:rect l="l" t="t" r="r" b="b"/>
            <a:pathLst>
              <a:path w="3409962" h="3788847">
                <a:moveTo>
                  <a:pt x="0" y="0"/>
                </a:moveTo>
                <a:lnTo>
                  <a:pt x="3409962" y="0"/>
                </a:lnTo>
                <a:lnTo>
                  <a:pt x="3409962" y="3788847"/>
                </a:lnTo>
                <a:lnTo>
                  <a:pt x="0" y="37888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1" name="TextBox 11"/>
          <p:cNvSpPr txBox="1"/>
          <p:nvPr/>
        </p:nvSpPr>
        <p:spPr>
          <a:xfrm>
            <a:off x="3389558" y="2900303"/>
            <a:ext cx="11337663" cy="1872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400">
                <a:solidFill>
                  <a:srgbClr val="291A2B"/>
                </a:solidFill>
                <a:latin typeface="Sweet Apricot"/>
                <a:ea typeface="Sweet Apricot"/>
                <a:cs typeface="Sweet Apricot"/>
                <a:sym typeface="Sweet Apricot"/>
              </a:rPr>
              <a:t>ESTO LE PASA A TU CEREBRO CUANDO SE ENAMORA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38004" y="5354469"/>
            <a:ext cx="10811992" cy="1082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en-US" sz="5400" u="sng" dirty="0">
                <a:solidFill>
                  <a:srgbClr val="291A2B"/>
                </a:solidFill>
                <a:latin typeface="TT Norms"/>
                <a:ea typeface="TT Norms"/>
                <a:cs typeface="TT Norms"/>
                <a:sym typeface="TT Norms"/>
                <a:hlinkClick r:id="rId9" tooltip="https://www.youtube.com/watch?v=rlMJVng7_mM"/>
              </a:rPr>
              <a:t>https://www.youtube.com/watch?v=rlMJVng7_mM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4AB31D9-6111-ADB5-D9C6-DC5E9431BC25}"/>
              </a:ext>
            </a:extLst>
          </p:cNvPr>
          <p:cNvSpPr/>
          <p:nvPr/>
        </p:nvSpPr>
        <p:spPr>
          <a:xfrm>
            <a:off x="2057400" y="2476500"/>
            <a:ext cx="150114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9600" b="1" cap="none" spc="0" dirty="0">
                <a:ln/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USO DE PANTALLAS </a:t>
            </a:r>
          </a:p>
          <a:p>
            <a:pPr algn="ctr"/>
            <a:r>
              <a:rPr lang="es-ES" sz="9600" b="1" dirty="0">
                <a:ln/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¿QUÉ LE HACEN A NUESTRO CEREBRO?</a:t>
            </a:r>
            <a:endParaRPr lang="es-ES" sz="9600" b="1" cap="none" spc="0" dirty="0">
              <a:ln/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D06A3813-60DF-5DE6-0474-CE47A09874C1}"/>
              </a:ext>
            </a:extLst>
          </p:cNvPr>
          <p:cNvSpPr/>
          <p:nvPr/>
        </p:nvSpPr>
        <p:spPr>
          <a:xfrm>
            <a:off x="14435051" y="6194258"/>
            <a:ext cx="3591098" cy="4114800"/>
          </a:xfrm>
          <a:custGeom>
            <a:avLst/>
            <a:gdLst/>
            <a:ahLst/>
            <a:cxnLst/>
            <a:rect l="l" t="t" r="r" b="b"/>
            <a:pathLst>
              <a:path w="3591098" h="4114800">
                <a:moveTo>
                  <a:pt x="0" y="0"/>
                </a:moveTo>
                <a:lnTo>
                  <a:pt x="3591098" y="0"/>
                </a:lnTo>
                <a:lnTo>
                  <a:pt x="35910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114BC47B-CF1B-7EAE-9EB5-9A903D5EF0D8}"/>
              </a:ext>
            </a:extLst>
          </p:cNvPr>
          <p:cNvSpPr/>
          <p:nvPr/>
        </p:nvSpPr>
        <p:spPr>
          <a:xfrm rot="10800000">
            <a:off x="66502" y="38100"/>
            <a:ext cx="3591098" cy="4114800"/>
          </a:xfrm>
          <a:custGeom>
            <a:avLst/>
            <a:gdLst/>
            <a:ahLst/>
            <a:cxnLst/>
            <a:rect l="l" t="t" r="r" b="b"/>
            <a:pathLst>
              <a:path w="3591098" h="4114800">
                <a:moveTo>
                  <a:pt x="0" y="0"/>
                </a:moveTo>
                <a:lnTo>
                  <a:pt x="3591098" y="0"/>
                </a:lnTo>
                <a:lnTo>
                  <a:pt x="35910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5988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832F9-E22C-D94F-8B94-4EA3029AB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145000" cy="1143000"/>
          </a:xfrm>
        </p:spPr>
        <p:txBody>
          <a:bodyPr>
            <a:normAutofit/>
          </a:bodyPr>
          <a:lstStyle/>
          <a:p>
            <a:r>
              <a:rPr lang="es-MX" sz="4800" dirty="0"/>
              <a:t>Problemas a largo plazo</a:t>
            </a:r>
            <a:endParaRPr lang="es-CL" sz="4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91D4BF-4676-EAAA-3EF5-6BB45F5EE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7145000" cy="7962900"/>
          </a:xfrm>
        </p:spPr>
        <p:txBody>
          <a:bodyPr>
            <a:normAutofit fontScale="70000" lnSpcReduction="20000"/>
          </a:bodyPr>
          <a:lstStyle/>
          <a:p>
            <a:r>
              <a:rPr lang="es-MX" sz="5400" b="1" dirty="0"/>
              <a:t>Conductas impulsivas</a:t>
            </a:r>
          </a:p>
          <a:p>
            <a:r>
              <a:rPr lang="es-MX" sz="5400" b="1" dirty="0"/>
              <a:t>Conductas agresivas</a:t>
            </a:r>
          </a:p>
          <a:p>
            <a:r>
              <a:rPr lang="es-MX" sz="5400" b="1" dirty="0"/>
              <a:t>Conductas adictivas</a:t>
            </a:r>
          </a:p>
          <a:p>
            <a:r>
              <a:rPr lang="es-MX" sz="5400" b="1" dirty="0"/>
              <a:t>Pérdida de empatía</a:t>
            </a:r>
          </a:p>
          <a:p>
            <a:r>
              <a:rPr lang="es-MX" sz="5400" b="1" dirty="0"/>
              <a:t>Problemas de atención</a:t>
            </a:r>
          </a:p>
          <a:p>
            <a:r>
              <a:rPr lang="es-MX" sz="5400" b="1" dirty="0"/>
              <a:t>Problemas de concentración</a:t>
            </a:r>
          </a:p>
          <a:p>
            <a:r>
              <a:rPr lang="es-MX" sz="5400" b="1" dirty="0"/>
              <a:t>Problemas de memoria</a:t>
            </a:r>
          </a:p>
          <a:p>
            <a:r>
              <a:rPr lang="es-MX" sz="5400" b="1" dirty="0"/>
              <a:t>Problemas de aprendizaje</a:t>
            </a:r>
          </a:p>
          <a:p>
            <a:r>
              <a:rPr lang="es-MX" sz="5400" b="1" dirty="0"/>
              <a:t>Problemas de regulación emocional</a:t>
            </a:r>
          </a:p>
          <a:p>
            <a:r>
              <a:rPr lang="es-MX" sz="5400" b="1" dirty="0"/>
              <a:t>Problemas de funcionamiento social</a:t>
            </a:r>
          </a:p>
          <a:p>
            <a:r>
              <a:rPr lang="es-MX" sz="5400" b="1" dirty="0"/>
              <a:t>Problemas de salud física</a:t>
            </a:r>
          </a:p>
          <a:p>
            <a:r>
              <a:rPr lang="es-MX" sz="5400" b="1" dirty="0"/>
              <a:t>Problemas de trastornos mentales</a:t>
            </a:r>
          </a:p>
          <a:p>
            <a:r>
              <a:rPr lang="es-MX" sz="5400" b="1" dirty="0"/>
              <a:t>Posible adicción a las drogas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22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319BE9-C06D-0A77-6E93-0AB52C45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85" y="830766"/>
            <a:ext cx="17068800" cy="1143000"/>
          </a:xfrm>
        </p:spPr>
        <p:txBody>
          <a:bodyPr>
            <a:normAutofit/>
          </a:bodyPr>
          <a:lstStyle/>
          <a:p>
            <a:r>
              <a:rPr lang="es-MX" sz="6600" dirty="0"/>
              <a:t>Lo que necesita el cerebro de un niño/a</a:t>
            </a:r>
            <a:endParaRPr lang="es-CL" sz="66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12BEEDA-0857-6AB2-4C75-3A82FCA09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90900"/>
            <a:ext cx="17297400" cy="60960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MX" sz="6000" dirty="0"/>
              <a:t>Relaciones sociales: hablar con personas en vivo, jugar.</a:t>
            </a:r>
          </a:p>
          <a:p>
            <a:pPr marL="0" indent="0">
              <a:buNone/>
            </a:pPr>
            <a:endParaRPr lang="es-MX" sz="6000" dirty="0"/>
          </a:p>
          <a:p>
            <a:pPr marL="0" indent="0">
              <a:buNone/>
            </a:pPr>
            <a:r>
              <a:rPr lang="es-MX" sz="6000" dirty="0"/>
              <a:t>2. Descanso, lenguaje y actividad física.</a:t>
            </a:r>
            <a:endParaRPr lang="es-CL" sz="6000" dirty="0"/>
          </a:p>
        </p:txBody>
      </p:sp>
    </p:spTree>
    <p:extLst>
      <p:ext uri="{BB962C8B-B14F-4D97-AF65-F5344CB8AC3E}">
        <p14:creationId xmlns:p14="http://schemas.microsoft.com/office/powerpoint/2010/main" val="2220516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259163" y="472744"/>
            <a:ext cx="2114507" cy="2282994"/>
          </a:xfrm>
          <a:custGeom>
            <a:avLst/>
            <a:gdLst/>
            <a:ahLst/>
            <a:cxnLst/>
            <a:rect l="l" t="t" r="r" b="b"/>
            <a:pathLst>
              <a:path w="3591098" h="4114800">
                <a:moveTo>
                  <a:pt x="0" y="0"/>
                </a:moveTo>
                <a:lnTo>
                  <a:pt x="3591099" y="0"/>
                </a:lnTo>
                <a:lnTo>
                  <a:pt x="35910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9" name="Freeform 9"/>
          <p:cNvSpPr/>
          <p:nvPr/>
        </p:nvSpPr>
        <p:spPr>
          <a:xfrm flipH="1">
            <a:off x="13719964" y="667438"/>
            <a:ext cx="3957329" cy="4176600"/>
          </a:xfrm>
          <a:custGeom>
            <a:avLst/>
            <a:gdLst/>
            <a:ahLst/>
            <a:cxnLst/>
            <a:rect l="l" t="t" r="r" b="b"/>
            <a:pathLst>
              <a:path w="3957329" h="4176600">
                <a:moveTo>
                  <a:pt x="3957329" y="0"/>
                </a:moveTo>
                <a:lnTo>
                  <a:pt x="0" y="0"/>
                </a:lnTo>
                <a:lnTo>
                  <a:pt x="0" y="4176600"/>
                </a:lnTo>
                <a:lnTo>
                  <a:pt x="3957329" y="4176600"/>
                </a:lnTo>
                <a:lnTo>
                  <a:pt x="3957329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0" name="Freeform 10"/>
          <p:cNvSpPr/>
          <p:nvPr/>
        </p:nvSpPr>
        <p:spPr>
          <a:xfrm rot="15444181">
            <a:off x="665174" y="7063457"/>
            <a:ext cx="2732825" cy="3050339"/>
          </a:xfrm>
          <a:custGeom>
            <a:avLst/>
            <a:gdLst/>
            <a:ahLst/>
            <a:cxnLst/>
            <a:rect l="l" t="t" r="r" b="b"/>
            <a:pathLst>
              <a:path w="3409962" h="3788847">
                <a:moveTo>
                  <a:pt x="0" y="0"/>
                </a:moveTo>
                <a:lnTo>
                  <a:pt x="3409961" y="0"/>
                </a:lnTo>
                <a:lnTo>
                  <a:pt x="3409961" y="3788846"/>
                </a:lnTo>
                <a:lnTo>
                  <a:pt x="0" y="37888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1" name="TextBox 11"/>
          <p:cNvSpPr txBox="1"/>
          <p:nvPr/>
        </p:nvSpPr>
        <p:spPr>
          <a:xfrm>
            <a:off x="3682735" y="4136083"/>
            <a:ext cx="10037229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s-CL" sz="7200" dirty="0"/>
              <a:t>https://www.youtube.com/watch?v=TcXe8cnsECg</a:t>
            </a: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10D3BA62-E48E-4925-C654-CE34E3B6B6CA}"/>
              </a:ext>
            </a:extLst>
          </p:cNvPr>
          <p:cNvSpPr/>
          <p:nvPr/>
        </p:nvSpPr>
        <p:spPr>
          <a:xfrm>
            <a:off x="15928366" y="7447129"/>
            <a:ext cx="2114507" cy="2282994"/>
          </a:xfrm>
          <a:custGeom>
            <a:avLst/>
            <a:gdLst/>
            <a:ahLst/>
            <a:cxnLst/>
            <a:rect l="l" t="t" r="r" b="b"/>
            <a:pathLst>
              <a:path w="3591098" h="4114800">
                <a:moveTo>
                  <a:pt x="0" y="0"/>
                </a:moveTo>
                <a:lnTo>
                  <a:pt x="3591099" y="0"/>
                </a:lnTo>
                <a:lnTo>
                  <a:pt x="35910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4574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EED8EFC-38EA-4591-6AF2-68CBB0E69371}"/>
              </a:ext>
            </a:extLst>
          </p:cNvPr>
          <p:cNvSpPr txBox="1"/>
          <p:nvPr/>
        </p:nvSpPr>
        <p:spPr>
          <a:xfrm>
            <a:off x="1371600" y="1333500"/>
            <a:ext cx="15697200" cy="590931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es-CL" sz="5400" b="0" i="0" u="sng" dirty="0">
                <a:solidFill>
                  <a:srgbClr val="040C28"/>
                </a:solidFill>
                <a:effectLst/>
                <a:highlight>
                  <a:srgbClr val="FFFFFF"/>
                </a:highlight>
                <a:latin typeface="Google Sans"/>
              </a:rPr>
              <a:t>Diferencia</a:t>
            </a:r>
            <a:r>
              <a:rPr lang="es-CL" sz="5400" b="0" i="0" u="sng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entre </a:t>
            </a:r>
            <a:r>
              <a:rPr lang="es-CL" sz="5400" b="0" i="0" u="sng" dirty="0">
                <a:solidFill>
                  <a:srgbClr val="040C28"/>
                </a:solidFill>
                <a:effectLst/>
                <a:highlight>
                  <a:srgbClr val="FFFFFF"/>
                </a:highlight>
                <a:latin typeface="Google Sans"/>
              </a:rPr>
              <a:t>neurotransmisor</a:t>
            </a:r>
            <a:r>
              <a:rPr lang="es-CL" sz="5400" b="0" i="0" u="sng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y </a:t>
            </a:r>
            <a:r>
              <a:rPr lang="es-CL" sz="5400" b="0" i="0" u="sng" dirty="0">
                <a:solidFill>
                  <a:srgbClr val="040C28"/>
                </a:solidFill>
                <a:effectLst/>
                <a:highlight>
                  <a:srgbClr val="FFFFFF"/>
                </a:highlight>
                <a:latin typeface="Google Sans"/>
              </a:rPr>
              <a:t>hormona</a:t>
            </a:r>
          </a:p>
          <a:p>
            <a:endParaRPr lang="es-CL" sz="5400" dirty="0">
              <a:solidFill>
                <a:srgbClr val="040C28"/>
              </a:solidFill>
              <a:highlight>
                <a:srgbClr val="FFFFFF"/>
              </a:highlight>
              <a:latin typeface="Google Sans"/>
            </a:endParaRPr>
          </a:p>
          <a:p>
            <a:r>
              <a:rPr lang="es-CL" sz="5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Un </a:t>
            </a:r>
            <a:r>
              <a:rPr lang="es-CL" sz="5400" b="0" i="0" dirty="0">
                <a:solidFill>
                  <a:srgbClr val="040C28"/>
                </a:solidFill>
                <a:effectLst/>
                <a:highlight>
                  <a:srgbClr val="FFFFFF"/>
                </a:highlight>
                <a:latin typeface="Google Sans"/>
              </a:rPr>
              <a:t>neurotransmisor</a:t>
            </a:r>
            <a:r>
              <a:rPr lang="es-CL" sz="5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, al ser liberado, solo se comunica (mediante sinapsis) con una neurona inmediata; en cambio, una </a:t>
            </a:r>
            <a:r>
              <a:rPr lang="es-CL" sz="5400" b="0" i="0" dirty="0">
                <a:solidFill>
                  <a:srgbClr val="040C28"/>
                </a:solidFill>
                <a:effectLst/>
                <a:highlight>
                  <a:srgbClr val="FFFFFF"/>
                </a:highlight>
                <a:latin typeface="Google Sans"/>
              </a:rPr>
              <a:t>hormona</a:t>
            </a:r>
            <a:r>
              <a:rPr lang="es-CL" sz="5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es capaz de comunicarse con otra célula alejada de ella, sirviéndose para ello del torrente sanguíneo.</a:t>
            </a:r>
            <a:endParaRPr lang="es-CL" sz="5400" dirty="0"/>
          </a:p>
        </p:txBody>
      </p:sp>
    </p:spTree>
    <p:extLst>
      <p:ext uri="{BB962C8B-B14F-4D97-AF65-F5344CB8AC3E}">
        <p14:creationId xmlns:p14="http://schemas.microsoft.com/office/powerpoint/2010/main" val="207883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D66926-4EC3-8E12-7E04-19114C50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068800" cy="1668462"/>
          </a:xfrm>
        </p:spPr>
        <p:txBody>
          <a:bodyPr>
            <a:normAutofit/>
          </a:bodyPr>
          <a:lstStyle/>
          <a:p>
            <a:r>
              <a:rPr lang="es-MX" sz="6000" dirty="0"/>
              <a:t>Hormonas/neurotransmisores</a:t>
            </a:r>
            <a:endParaRPr lang="es-CL" sz="6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8F2E77-D242-14F6-86DC-A537EEDF3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76500"/>
            <a:ext cx="8534400" cy="731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4400" dirty="0"/>
              <a:t>Hormonas</a:t>
            </a:r>
          </a:p>
          <a:p>
            <a:r>
              <a:rPr lang="es-MX" sz="4400" dirty="0"/>
              <a:t>Cortisol: Hormona del estrés</a:t>
            </a:r>
          </a:p>
          <a:p>
            <a:r>
              <a:rPr lang="es-MX" sz="4400" dirty="0"/>
              <a:t>Oxitocina: Hormona del amor</a:t>
            </a:r>
          </a:p>
          <a:p>
            <a:r>
              <a:rPr lang="es-MX" sz="4400" dirty="0"/>
              <a:t>Endorfina: Hormona de la felicidad</a:t>
            </a:r>
            <a:endParaRPr lang="es-CL" sz="44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61A545-7174-DF0C-D420-4E934567B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16454" y="2476500"/>
            <a:ext cx="8209545" cy="731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4400" dirty="0"/>
              <a:t>Neurotransmisores</a:t>
            </a:r>
          </a:p>
          <a:p>
            <a:r>
              <a:rPr lang="es-MX" sz="4400" dirty="0"/>
              <a:t>Serotonina: Controla las emociones</a:t>
            </a:r>
          </a:p>
          <a:p>
            <a:r>
              <a:rPr lang="es-MX" sz="4400" dirty="0"/>
              <a:t>Dopamina: Encargada del placer, bienestar</a:t>
            </a:r>
            <a:endParaRPr lang="es-CL" sz="4400" dirty="0"/>
          </a:p>
        </p:txBody>
      </p:sp>
    </p:spTree>
    <p:extLst>
      <p:ext uri="{BB962C8B-B14F-4D97-AF65-F5344CB8AC3E}">
        <p14:creationId xmlns:p14="http://schemas.microsoft.com/office/powerpoint/2010/main" val="1130130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55648" y="7109236"/>
            <a:ext cx="3591098" cy="4114800"/>
          </a:xfrm>
          <a:custGeom>
            <a:avLst/>
            <a:gdLst/>
            <a:ahLst/>
            <a:cxnLst/>
            <a:rect l="l" t="t" r="r" b="b"/>
            <a:pathLst>
              <a:path w="3591098" h="4114800">
                <a:moveTo>
                  <a:pt x="0" y="0"/>
                </a:moveTo>
                <a:lnTo>
                  <a:pt x="3591098" y="0"/>
                </a:lnTo>
                <a:lnTo>
                  <a:pt x="35910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 flipH="1">
            <a:off x="0" y="4970159"/>
            <a:ext cx="6004646" cy="5316841"/>
          </a:xfrm>
          <a:custGeom>
            <a:avLst/>
            <a:gdLst/>
            <a:ahLst/>
            <a:cxnLst/>
            <a:rect l="l" t="t" r="r" b="b"/>
            <a:pathLst>
              <a:path w="6004646" h="5316841">
                <a:moveTo>
                  <a:pt x="6004646" y="0"/>
                </a:moveTo>
                <a:lnTo>
                  <a:pt x="0" y="0"/>
                </a:lnTo>
                <a:lnTo>
                  <a:pt x="0" y="5316841"/>
                </a:lnTo>
                <a:lnTo>
                  <a:pt x="6004646" y="5316841"/>
                </a:lnTo>
                <a:lnTo>
                  <a:pt x="600464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 rot="726830">
            <a:off x="15220876" y="-389148"/>
            <a:ext cx="4076848" cy="7133825"/>
          </a:xfrm>
          <a:custGeom>
            <a:avLst/>
            <a:gdLst/>
            <a:ahLst/>
            <a:cxnLst/>
            <a:rect l="l" t="t" r="r" b="b"/>
            <a:pathLst>
              <a:path w="8247833" h="8751016">
                <a:moveTo>
                  <a:pt x="0" y="0"/>
                </a:moveTo>
                <a:lnTo>
                  <a:pt x="8247832" y="0"/>
                </a:lnTo>
                <a:lnTo>
                  <a:pt x="8247832" y="8751016"/>
                </a:lnTo>
                <a:lnTo>
                  <a:pt x="0" y="87510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>
            <a:off x="15637029" y="0"/>
            <a:ext cx="2608817" cy="2702349"/>
          </a:xfrm>
          <a:custGeom>
            <a:avLst/>
            <a:gdLst/>
            <a:ahLst/>
            <a:cxnLst/>
            <a:rect l="l" t="t" r="r" b="b"/>
            <a:pathLst>
              <a:path w="5992326" h="6274687">
                <a:moveTo>
                  <a:pt x="0" y="0"/>
                </a:moveTo>
                <a:lnTo>
                  <a:pt x="5992326" y="0"/>
                </a:lnTo>
                <a:lnTo>
                  <a:pt x="5992326" y="6274687"/>
                </a:lnTo>
                <a:lnTo>
                  <a:pt x="0" y="62746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>
            <a:off x="74239" y="6008396"/>
            <a:ext cx="2288981" cy="4278604"/>
          </a:xfrm>
          <a:custGeom>
            <a:avLst/>
            <a:gdLst/>
            <a:ahLst/>
            <a:cxnLst/>
            <a:rect l="l" t="t" r="r" b="b"/>
            <a:pathLst>
              <a:path w="5076015" h="5315199">
                <a:moveTo>
                  <a:pt x="0" y="0"/>
                </a:moveTo>
                <a:lnTo>
                  <a:pt x="5076016" y="0"/>
                </a:lnTo>
                <a:lnTo>
                  <a:pt x="5076016" y="5315199"/>
                </a:lnTo>
                <a:lnTo>
                  <a:pt x="0" y="5315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>
            <a:off x="334687" y="169211"/>
            <a:ext cx="3591098" cy="4114800"/>
          </a:xfrm>
          <a:custGeom>
            <a:avLst/>
            <a:gdLst/>
            <a:ahLst/>
            <a:cxnLst/>
            <a:rect l="l" t="t" r="r" b="b"/>
            <a:pathLst>
              <a:path w="3591098" h="4114800">
                <a:moveTo>
                  <a:pt x="0" y="0"/>
                </a:moveTo>
                <a:lnTo>
                  <a:pt x="3591098" y="0"/>
                </a:lnTo>
                <a:lnTo>
                  <a:pt x="35910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>
            <a:off x="1134339" y="1178362"/>
            <a:ext cx="15732547" cy="8110000"/>
          </a:xfrm>
          <a:custGeom>
            <a:avLst/>
            <a:gdLst/>
            <a:ahLst/>
            <a:cxnLst/>
            <a:rect l="l" t="t" r="r" b="b"/>
            <a:pathLst>
              <a:path w="15732547" h="8110000">
                <a:moveTo>
                  <a:pt x="0" y="0"/>
                </a:moveTo>
                <a:lnTo>
                  <a:pt x="15732546" y="0"/>
                </a:lnTo>
                <a:lnTo>
                  <a:pt x="15732546" y="8110000"/>
                </a:lnTo>
                <a:lnTo>
                  <a:pt x="0" y="8110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  <p:sp>
        <p:nvSpPr>
          <p:cNvPr id="9" name="Freeform 9"/>
          <p:cNvSpPr/>
          <p:nvPr/>
        </p:nvSpPr>
        <p:spPr>
          <a:xfrm flipH="1">
            <a:off x="11079474" y="2808634"/>
            <a:ext cx="6179826" cy="4912962"/>
          </a:xfrm>
          <a:custGeom>
            <a:avLst/>
            <a:gdLst/>
            <a:ahLst/>
            <a:cxnLst/>
            <a:rect l="l" t="t" r="r" b="b"/>
            <a:pathLst>
              <a:path w="6179826" h="4912962">
                <a:moveTo>
                  <a:pt x="6179826" y="0"/>
                </a:moveTo>
                <a:lnTo>
                  <a:pt x="0" y="0"/>
                </a:lnTo>
                <a:lnTo>
                  <a:pt x="0" y="4912962"/>
                </a:lnTo>
                <a:lnTo>
                  <a:pt x="6179826" y="4912962"/>
                </a:lnTo>
                <a:lnTo>
                  <a:pt x="6179826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0" name="TextBox 10"/>
          <p:cNvSpPr txBox="1"/>
          <p:nvPr/>
        </p:nvSpPr>
        <p:spPr>
          <a:xfrm>
            <a:off x="3566708" y="3327666"/>
            <a:ext cx="6859906" cy="803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91"/>
              </a:lnSpc>
            </a:pPr>
            <a:r>
              <a:rPr lang="en-US" sz="4956">
                <a:solidFill>
                  <a:srgbClr val="291A2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ACTIVIDAD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566708" y="4436356"/>
            <a:ext cx="6219570" cy="635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69"/>
              </a:lnSpc>
            </a:pPr>
            <a:r>
              <a:rPr lang="en-US" sz="6000" dirty="0">
                <a:solidFill>
                  <a:srgbClr val="291A2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KAHOOT!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AD859080-6E7B-7822-592C-A4EB50773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2990" y="6286500"/>
            <a:ext cx="1828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https://create.kahoot.it/share/que-aprendi-hoy/9589cfae-0485-4996-8e72-e6ace15b9d9d</a:t>
            </a: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38124" y="-1972729"/>
            <a:ext cx="3591098" cy="4114800"/>
          </a:xfrm>
          <a:custGeom>
            <a:avLst/>
            <a:gdLst/>
            <a:ahLst/>
            <a:cxnLst/>
            <a:rect l="l" t="t" r="r" b="b"/>
            <a:pathLst>
              <a:path w="3591098" h="4114800">
                <a:moveTo>
                  <a:pt x="0" y="0"/>
                </a:moveTo>
                <a:lnTo>
                  <a:pt x="3591098" y="0"/>
                </a:lnTo>
                <a:lnTo>
                  <a:pt x="35910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 rot="-4526310">
            <a:off x="-3279225" y="-4623005"/>
            <a:ext cx="8247833" cy="8751016"/>
          </a:xfrm>
          <a:custGeom>
            <a:avLst/>
            <a:gdLst/>
            <a:ahLst/>
            <a:cxnLst/>
            <a:rect l="l" t="t" r="r" b="b"/>
            <a:pathLst>
              <a:path w="8247833" h="8751016">
                <a:moveTo>
                  <a:pt x="0" y="0"/>
                </a:moveTo>
                <a:lnTo>
                  <a:pt x="8247833" y="0"/>
                </a:lnTo>
                <a:lnTo>
                  <a:pt x="8247833" y="8751016"/>
                </a:lnTo>
                <a:lnTo>
                  <a:pt x="0" y="8751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 rot="-5918457">
            <a:off x="-1068278" y="-1990161"/>
            <a:ext cx="5076015" cy="5315199"/>
          </a:xfrm>
          <a:custGeom>
            <a:avLst/>
            <a:gdLst/>
            <a:ahLst/>
            <a:cxnLst/>
            <a:rect l="l" t="t" r="r" b="b"/>
            <a:pathLst>
              <a:path w="5076015" h="5315199">
                <a:moveTo>
                  <a:pt x="0" y="0"/>
                </a:moveTo>
                <a:lnTo>
                  <a:pt x="5076015" y="0"/>
                </a:lnTo>
                <a:lnTo>
                  <a:pt x="5076015" y="5315199"/>
                </a:lnTo>
                <a:lnTo>
                  <a:pt x="0" y="53151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 rot="6295738">
            <a:off x="14164084" y="6133381"/>
            <a:ext cx="8247833" cy="8751016"/>
          </a:xfrm>
          <a:custGeom>
            <a:avLst/>
            <a:gdLst/>
            <a:ahLst/>
            <a:cxnLst/>
            <a:rect l="l" t="t" r="r" b="b"/>
            <a:pathLst>
              <a:path w="8247833" h="8751016">
                <a:moveTo>
                  <a:pt x="0" y="0"/>
                </a:moveTo>
                <a:lnTo>
                  <a:pt x="8247832" y="0"/>
                </a:lnTo>
                <a:lnTo>
                  <a:pt x="8247832" y="8751016"/>
                </a:lnTo>
                <a:lnTo>
                  <a:pt x="0" y="8751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 rot="-8794461">
            <a:off x="15959879" y="5176096"/>
            <a:ext cx="5992326" cy="6274687"/>
          </a:xfrm>
          <a:custGeom>
            <a:avLst/>
            <a:gdLst/>
            <a:ahLst/>
            <a:cxnLst/>
            <a:rect l="l" t="t" r="r" b="b"/>
            <a:pathLst>
              <a:path w="5992326" h="6274687">
                <a:moveTo>
                  <a:pt x="0" y="0"/>
                </a:moveTo>
                <a:lnTo>
                  <a:pt x="5992325" y="0"/>
                </a:lnTo>
                <a:lnTo>
                  <a:pt x="5992325" y="6274686"/>
                </a:lnTo>
                <a:lnTo>
                  <a:pt x="0" y="62746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>
            <a:off x="11716848" y="7889279"/>
            <a:ext cx="3591098" cy="4114800"/>
          </a:xfrm>
          <a:custGeom>
            <a:avLst/>
            <a:gdLst/>
            <a:ahLst/>
            <a:cxnLst/>
            <a:rect l="l" t="t" r="r" b="b"/>
            <a:pathLst>
              <a:path w="3591098" h="4114800">
                <a:moveTo>
                  <a:pt x="0" y="0"/>
                </a:moveTo>
                <a:lnTo>
                  <a:pt x="3591099" y="0"/>
                </a:lnTo>
                <a:lnTo>
                  <a:pt x="35910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>
            <a:off x="1277727" y="1088500"/>
            <a:ext cx="15732547" cy="8110000"/>
          </a:xfrm>
          <a:custGeom>
            <a:avLst/>
            <a:gdLst/>
            <a:ahLst/>
            <a:cxnLst/>
            <a:rect l="l" t="t" r="r" b="b"/>
            <a:pathLst>
              <a:path w="15732547" h="8110000">
                <a:moveTo>
                  <a:pt x="0" y="0"/>
                </a:moveTo>
                <a:lnTo>
                  <a:pt x="15732546" y="0"/>
                </a:lnTo>
                <a:lnTo>
                  <a:pt x="15732546" y="8110000"/>
                </a:lnTo>
                <a:lnTo>
                  <a:pt x="0" y="8110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9" name="Freeform 9"/>
          <p:cNvSpPr/>
          <p:nvPr/>
        </p:nvSpPr>
        <p:spPr>
          <a:xfrm flipH="1">
            <a:off x="13719964" y="667438"/>
            <a:ext cx="3957329" cy="4176600"/>
          </a:xfrm>
          <a:custGeom>
            <a:avLst/>
            <a:gdLst/>
            <a:ahLst/>
            <a:cxnLst/>
            <a:rect l="l" t="t" r="r" b="b"/>
            <a:pathLst>
              <a:path w="3957329" h="4176600">
                <a:moveTo>
                  <a:pt x="3957329" y="0"/>
                </a:moveTo>
                <a:lnTo>
                  <a:pt x="0" y="0"/>
                </a:lnTo>
                <a:lnTo>
                  <a:pt x="0" y="4176600"/>
                </a:lnTo>
                <a:lnTo>
                  <a:pt x="3957329" y="4176600"/>
                </a:lnTo>
                <a:lnTo>
                  <a:pt x="3957329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0" name="Freeform 10"/>
          <p:cNvSpPr/>
          <p:nvPr/>
        </p:nvSpPr>
        <p:spPr>
          <a:xfrm rot="-6205455">
            <a:off x="1378201" y="7054018"/>
            <a:ext cx="3409962" cy="3788847"/>
          </a:xfrm>
          <a:custGeom>
            <a:avLst/>
            <a:gdLst/>
            <a:ahLst/>
            <a:cxnLst/>
            <a:rect l="l" t="t" r="r" b="b"/>
            <a:pathLst>
              <a:path w="3409962" h="3788847">
                <a:moveTo>
                  <a:pt x="0" y="0"/>
                </a:moveTo>
                <a:lnTo>
                  <a:pt x="3409962" y="0"/>
                </a:lnTo>
                <a:lnTo>
                  <a:pt x="3409962" y="3788846"/>
                </a:lnTo>
                <a:lnTo>
                  <a:pt x="0" y="378884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1" name="TextBox 11"/>
          <p:cNvSpPr txBox="1"/>
          <p:nvPr/>
        </p:nvSpPr>
        <p:spPr>
          <a:xfrm>
            <a:off x="3475168" y="3284365"/>
            <a:ext cx="11337663" cy="1322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3"/>
              </a:lnSpc>
            </a:pPr>
            <a:r>
              <a:rPr lang="en-US" sz="7716">
                <a:solidFill>
                  <a:srgbClr val="291A2B"/>
                </a:solidFill>
                <a:latin typeface="Sweet Apricot"/>
                <a:ea typeface="Sweet Apricot"/>
                <a:cs typeface="Sweet Apricot"/>
                <a:sym typeface="Sweet Apricot"/>
              </a:rPr>
              <a:t>OBJETIVO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23226" y="4845338"/>
            <a:ext cx="10811992" cy="2516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291A2B"/>
                </a:solidFill>
                <a:latin typeface="TT Norms"/>
                <a:ea typeface="TT Norms"/>
                <a:cs typeface="TT Norms"/>
                <a:sym typeface="TT Norms"/>
              </a:rPr>
              <a:t>Comprender los fundamentos y la importancia del neuroaprendizaje en la primera infancia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38124" y="-1972729"/>
            <a:ext cx="3591098" cy="4114800"/>
          </a:xfrm>
          <a:custGeom>
            <a:avLst/>
            <a:gdLst/>
            <a:ahLst/>
            <a:cxnLst/>
            <a:rect l="l" t="t" r="r" b="b"/>
            <a:pathLst>
              <a:path w="3591098" h="4114800">
                <a:moveTo>
                  <a:pt x="0" y="0"/>
                </a:moveTo>
                <a:lnTo>
                  <a:pt x="3591098" y="0"/>
                </a:lnTo>
                <a:lnTo>
                  <a:pt x="35910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 rot="-4526310">
            <a:off x="-3279225" y="-4623005"/>
            <a:ext cx="8247833" cy="8751016"/>
          </a:xfrm>
          <a:custGeom>
            <a:avLst/>
            <a:gdLst/>
            <a:ahLst/>
            <a:cxnLst/>
            <a:rect l="l" t="t" r="r" b="b"/>
            <a:pathLst>
              <a:path w="8247833" h="8751016">
                <a:moveTo>
                  <a:pt x="0" y="0"/>
                </a:moveTo>
                <a:lnTo>
                  <a:pt x="8247833" y="0"/>
                </a:lnTo>
                <a:lnTo>
                  <a:pt x="8247833" y="8751016"/>
                </a:lnTo>
                <a:lnTo>
                  <a:pt x="0" y="8751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 rot="-5918457">
            <a:off x="-1068278" y="-1990161"/>
            <a:ext cx="5076015" cy="5315199"/>
          </a:xfrm>
          <a:custGeom>
            <a:avLst/>
            <a:gdLst/>
            <a:ahLst/>
            <a:cxnLst/>
            <a:rect l="l" t="t" r="r" b="b"/>
            <a:pathLst>
              <a:path w="5076015" h="5315199">
                <a:moveTo>
                  <a:pt x="0" y="0"/>
                </a:moveTo>
                <a:lnTo>
                  <a:pt x="5076015" y="0"/>
                </a:lnTo>
                <a:lnTo>
                  <a:pt x="5076015" y="5315199"/>
                </a:lnTo>
                <a:lnTo>
                  <a:pt x="0" y="53151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 rot="6295738">
            <a:off x="14164084" y="6133381"/>
            <a:ext cx="8247833" cy="8751016"/>
          </a:xfrm>
          <a:custGeom>
            <a:avLst/>
            <a:gdLst/>
            <a:ahLst/>
            <a:cxnLst/>
            <a:rect l="l" t="t" r="r" b="b"/>
            <a:pathLst>
              <a:path w="8247833" h="8751016">
                <a:moveTo>
                  <a:pt x="0" y="0"/>
                </a:moveTo>
                <a:lnTo>
                  <a:pt x="8247832" y="0"/>
                </a:lnTo>
                <a:lnTo>
                  <a:pt x="8247832" y="8751016"/>
                </a:lnTo>
                <a:lnTo>
                  <a:pt x="0" y="8751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 rot="-8794461">
            <a:off x="15959879" y="5176096"/>
            <a:ext cx="5992326" cy="6274687"/>
          </a:xfrm>
          <a:custGeom>
            <a:avLst/>
            <a:gdLst/>
            <a:ahLst/>
            <a:cxnLst/>
            <a:rect l="l" t="t" r="r" b="b"/>
            <a:pathLst>
              <a:path w="5992326" h="6274687">
                <a:moveTo>
                  <a:pt x="0" y="0"/>
                </a:moveTo>
                <a:lnTo>
                  <a:pt x="5992325" y="0"/>
                </a:lnTo>
                <a:lnTo>
                  <a:pt x="5992325" y="6274686"/>
                </a:lnTo>
                <a:lnTo>
                  <a:pt x="0" y="62746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>
            <a:off x="11716848" y="7889279"/>
            <a:ext cx="3591098" cy="4114800"/>
          </a:xfrm>
          <a:custGeom>
            <a:avLst/>
            <a:gdLst/>
            <a:ahLst/>
            <a:cxnLst/>
            <a:rect l="l" t="t" r="r" b="b"/>
            <a:pathLst>
              <a:path w="3591098" h="4114800">
                <a:moveTo>
                  <a:pt x="0" y="0"/>
                </a:moveTo>
                <a:lnTo>
                  <a:pt x="3591099" y="0"/>
                </a:lnTo>
                <a:lnTo>
                  <a:pt x="35910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>
            <a:off x="1277727" y="1088500"/>
            <a:ext cx="15732547" cy="8110000"/>
          </a:xfrm>
          <a:custGeom>
            <a:avLst/>
            <a:gdLst/>
            <a:ahLst/>
            <a:cxnLst/>
            <a:rect l="l" t="t" r="r" b="b"/>
            <a:pathLst>
              <a:path w="15732547" h="8110000">
                <a:moveTo>
                  <a:pt x="0" y="0"/>
                </a:moveTo>
                <a:lnTo>
                  <a:pt x="15732546" y="0"/>
                </a:lnTo>
                <a:lnTo>
                  <a:pt x="15732546" y="8110000"/>
                </a:lnTo>
                <a:lnTo>
                  <a:pt x="0" y="8110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9" name="Freeform 9"/>
          <p:cNvSpPr/>
          <p:nvPr/>
        </p:nvSpPr>
        <p:spPr>
          <a:xfrm flipH="1">
            <a:off x="13719964" y="667438"/>
            <a:ext cx="3957329" cy="4176600"/>
          </a:xfrm>
          <a:custGeom>
            <a:avLst/>
            <a:gdLst/>
            <a:ahLst/>
            <a:cxnLst/>
            <a:rect l="l" t="t" r="r" b="b"/>
            <a:pathLst>
              <a:path w="3957329" h="4176600">
                <a:moveTo>
                  <a:pt x="3957329" y="0"/>
                </a:moveTo>
                <a:lnTo>
                  <a:pt x="0" y="0"/>
                </a:lnTo>
                <a:lnTo>
                  <a:pt x="0" y="4176600"/>
                </a:lnTo>
                <a:lnTo>
                  <a:pt x="3957329" y="4176600"/>
                </a:lnTo>
                <a:lnTo>
                  <a:pt x="3957329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0" name="Freeform 10"/>
          <p:cNvSpPr/>
          <p:nvPr/>
        </p:nvSpPr>
        <p:spPr>
          <a:xfrm rot="-6205455">
            <a:off x="-235251" y="6419016"/>
            <a:ext cx="3409962" cy="3788847"/>
          </a:xfrm>
          <a:custGeom>
            <a:avLst/>
            <a:gdLst/>
            <a:ahLst/>
            <a:cxnLst/>
            <a:rect l="l" t="t" r="r" b="b"/>
            <a:pathLst>
              <a:path w="3409962" h="3788847">
                <a:moveTo>
                  <a:pt x="0" y="0"/>
                </a:moveTo>
                <a:lnTo>
                  <a:pt x="3409961" y="0"/>
                </a:lnTo>
                <a:lnTo>
                  <a:pt x="3409961" y="3788846"/>
                </a:lnTo>
                <a:lnTo>
                  <a:pt x="0" y="378884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1" name="TextBox 11"/>
          <p:cNvSpPr txBox="1"/>
          <p:nvPr/>
        </p:nvSpPr>
        <p:spPr>
          <a:xfrm>
            <a:off x="3682735" y="4136083"/>
            <a:ext cx="10037229" cy="238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64"/>
              </a:lnSpc>
            </a:pPr>
            <a:r>
              <a:rPr lang="en-US" sz="6831" u="sng">
                <a:solidFill>
                  <a:srgbClr val="291A2B"/>
                </a:solidFill>
                <a:latin typeface="Sweet Apricot"/>
                <a:ea typeface="Sweet Apricot"/>
                <a:cs typeface="Sweet Apricot"/>
                <a:sym typeface="Sweet Apricot"/>
                <a:hlinkClick r:id="rId13" tooltip="https://www.youtube.com/watch?v=cVbLXDDsrWs&amp;t=614s"/>
              </a:rPr>
              <a:t>HTTPS://WWW.YOUTUBE.COM/WATCH?V=CVBLXDDSRWS&amp;T=614S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12339124" y="-852908"/>
            <a:ext cx="6004646" cy="5316841"/>
          </a:xfrm>
          <a:custGeom>
            <a:avLst/>
            <a:gdLst/>
            <a:ahLst/>
            <a:cxnLst/>
            <a:rect l="l" t="t" r="r" b="b"/>
            <a:pathLst>
              <a:path w="6004646" h="5316841">
                <a:moveTo>
                  <a:pt x="6004646" y="0"/>
                </a:moveTo>
                <a:lnTo>
                  <a:pt x="0" y="0"/>
                </a:lnTo>
                <a:lnTo>
                  <a:pt x="0" y="5316841"/>
                </a:lnTo>
                <a:lnTo>
                  <a:pt x="6004646" y="5316841"/>
                </a:lnTo>
                <a:lnTo>
                  <a:pt x="6004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 rot="-10800000">
            <a:off x="14729438" y="-1612260"/>
            <a:ext cx="5076015" cy="5315199"/>
          </a:xfrm>
          <a:custGeom>
            <a:avLst/>
            <a:gdLst/>
            <a:ahLst/>
            <a:cxnLst/>
            <a:rect l="l" t="t" r="r" b="b"/>
            <a:pathLst>
              <a:path w="5076015" h="5315199">
                <a:moveTo>
                  <a:pt x="0" y="0"/>
                </a:moveTo>
                <a:lnTo>
                  <a:pt x="5076015" y="0"/>
                </a:lnTo>
                <a:lnTo>
                  <a:pt x="5076015" y="5315199"/>
                </a:lnTo>
                <a:lnTo>
                  <a:pt x="0" y="5315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 flipH="1">
            <a:off x="0" y="5725079"/>
            <a:ext cx="6004646" cy="5316841"/>
          </a:xfrm>
          <a:custGeom>
            <a:avLst/>
            <a:gdLst/>
            <a:ahLst/>
            <a:cxnLst/>
            <a:rect l="l" t="t" r="r" b="b"/>
            <a:pathLst>
              <a:path w="6004646" h="5316841">
                <a:moveTo>
                  <a:pt x="6004646" y="0"/>
                </a:moveTo>
                <a:lnTo>
                  <a:pt x="0" y="0"/>
                </a:lnTo>
                <a:lnTo>
                  <a:pt x="0" y="5316841"/>
                </a:lnTo>
                <a:lnTo>
                  <a:pt x="6004646" y="5316841"/>
                </a:lnTo>
                <a:lnTo>
                  <a:pt x="6004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>
            <a:off x="-888634" y="6177525"/>
            <a:ext cx="5076015" cy="5315199"/>
          </a:xfrm>
          <a:custGeom>
            <a:avLst/>
            <a:gdLst/>
            <a:ahLst/>
            <a:cxnLst/>
            <a:rect l="l" t="t" r="r" b="b"/>
            <a:pathLst>
              <a:path w="5076015" h="5315199">
                <a:moveTo>
                  <a:pt x="0" y="0"/>
                </a:moveTo>
                <a:lnTo>
                  <a:pt x="5076015" y="0"/>
                </a:lnTo>
                <a:lnTo>
                  <a:pt x="5076015" y="5315199"/>
                </a:lnTo>
                <a:lnTo>
                  <a:pt x="0" y="5315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>
            <a:off x="11138339" y="-1028700"/>
            <a:ext cx="3591098" cy="4114800"/>
          </a:xfrm>
          <a:custGeom>
            <a:avLst/>
            <a:gdLst/>
            <a:ahLst/>
            <a:cxnLst/>
            <a:rect l="l" t="t" r="r" b="b"/>
            <a:pathLst>
              <a:path w="3591098" h="4114800">
                <a:moveTo>
                  <a:pt x="0" y="0"/>
                </a:moveTo>
                <a:lnTo>
                  <a:pt x="3591099" y="0"/>
                </a:lnTo>
                <a:lnTo>
                  <a:pt x="35910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>
            <a:off x="6004646" y="8055811"/>
            <a:ext cx="3591098" cy="4114800"/>
          </a:xfrm>
          <a:custGeom>
            <a:avLst/>
            <a:gdLst/>
            <a:ahLst/>
            <a:cxnLst/>
            <a:rect l="l" t="t" r="r" b="b"/>
            <a:pathLst>
              <a:path w="3591098" h="4114800">
                <a:moveTo>
                  <a:pt x="0" y="0"/>
                </a:moveTo>
                <a:lnTo>
                  <a:pt x="3591098" y="0"/>
                </a:lnTo>
                <a:lnTo>
                  <a:pt x="35910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>
            <a:off x="1277727" y="1088500"/>
            <a:ext cx="15732547" cy="8110000"/>
          </a:xfrm>
          <a:custGeom>
            <a:avLst/>
            <a:gdLst/>
            <a:ahLst/>
            <a:cxnLst/>
            <a:rect l="l" t="t" r="r" b="b"/>
            <a:pathLst>
              <a:path w="15732547" h="8110000">
                <a:moveTo>
                  <a:pt x="0" y="0"/>
                </a:moveTo>
                <a:lnTo>
                  <a:pt x="15732546" y="0"/>
                </a:lnTo>
                <a:lnTo>
                  <a:pt x="15732546" y="8110000"/>
                </a:lnTo>
                <a:lnTo>
                  <a:pt x="0" y="8110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9" name="Freeform 9"/>
          <p:cNvSpPr/>
          <p:nvPr/>
        </p:nvSpPr>
        <p:spPr>
          <a:xfrm flipH="1">
            <a:off x="14209040" y="6039275"/>
            <a:ext cx="4078960" cy="4033072"/>
          </a:xfrm>
          <a:custGeom>
            <a:avLst/>
            <a:gdLst/>
            <a:ahLst/>
            <a:cxnLst/>
            <a:rect l="l" t="t" r="r" b="b"/>
            <a:pathLst>
              <a:path w="4078960" h="4033072">
                <a:moveTo>
                  <a:pt x="4078960" y="0"/>
                </a:moveTo>
                <a:lnTo>
                  <a:pt x="0" y="0"/>
                </a:lnTo>
                <a:lnTo>
                  <a:pt x="0" y="4033072"/>
                </a:lnTo>
                <a:lnTo>
                  <a:pt x="4078960" y="4033072"/>
                </a:lnTo>
                <a:lnTo>
                  <a:pt x="407896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0" name="TextBox 10"/>
          <p:cNvSpPr txBox="1"/>
          <p:nvPr/>
        </p:nvSpPr>
        <p:spPr>
          <a:xfrm>
            <a:off x="3299527" y="2637029"/>
            <a:ext cx="10342024" cy="1065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12"/>
              </a:lnSpc>
            </a:pPr>
            <a:r>
              <a:rPr lang="en-US" sz="6400">
                <a:solidFill>
                  <a:srgbClr val="291A2B"/>
                </a:solidFill>
                <a:latin typeface="Sweet Apricot"/>
                <a:ea typeface="Sweet Apricot"/>
                <a:cs typeface="Sweet Apricot"/>
                <a:sym typeface="Sweet Apricot"/>
              </a:rPr>
              <a:t>DEFINICIÓN NEUROAPRENDIZAJE</a:t>
            </a:r>
          </a:p>
        </p:txBody>
      </p:sp>
      <p:sp>
        <p:nvSpPr>
          <p:cNvPr id="11" name="Freeform 11"/>
          <p:cNvSpPr/>
          <p:nvPr/>
        </p:nvSpPr>
        <p:spPr>
          <a:xfrm rot="-1753012">
            <a:off x="-250735" y="83868"/>
            <a:ext cx="3409962" cy="3788847"/>
          </a:xfrm>
          <a:custGeom>
            <a:avLst/>
            <a:gdLst/>
            <a:ahLst/>
            <a:cxnLst/>
            <a:rect l="l" t="t" r="r" b="b"/>
            <a:pathLst>
              <a:path w="3409962" h="3788847">
                <a:moveTo>
                  <a:pt x="0" y="0"/>
                </a:moveTo>
                <a:lnTo>
                  <a:pt x="3409962" y="0"/>
                </a:lnTo>
                <a:lnTo>
                  <a:pt x="3409962" y="3788847"/>
                </a:lnTo>
                <a:lnTo>
                  <a:pt x="0" y="37888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2" name="Freeform 12"/>
          <p:cNvSpPr/>
          <p:nvPr/>
        </p:nvSpPr>
        <p:spPr>
          <a:xfrm flipH="1">
            <a:off x="8233529" y="15128654"/>
            <a:ext cx="1039856" cy="1339393"/>
          </a:xfrm>
          <a:custGeom>
            <a:avLst/>
            <a:gdLst/>
            <a:ahLst/>
            <a:cxnLst/>
            <a:rect l="l" t="t" r="r" b="b"/>
            <a:pathLst>
              <a:path w="1039856" h="1339393">
                <a:moveTo>
                  <a:pt x="1039856" y="0"/>
                </a:moveTo>
                <a:lnTo>
                  <a:pt x="0" y="0"/>
                </a:lnTo>
                <a:lnTo>
                  <a:pt x="0" y="1339394"/>
                </a:lnTo>
                <a:lnTo>
                  <a:pt x="1039856" y="1339394"/>
                </a:lnTo>
                <a:lnTo>
                  <a:pt x="1039856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3" name="TextBox 13"/>
          <p:cNvSpPr txBox="1"/>
          <p:nvPr/>
        </p:nvSpPr>
        <p:spPr>
          <a:xfrm>
            <a:off x="2732037" y="4216319"/>
            <a:ext cx="11477002" cy="316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291A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 refiere al proceso por el cual el cerebro procesa y almacena información y cómo esta información se utiliza para aprender y recordar.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ocórtex: Anatomía y función del isocórtex">
            <a:extLst>
              <a:ext uri="{FF2B5EF4-FFF2-40B4-BE49-F238E27FC236}">
                <a16:creationId xmlns:a16="http://schemas.microsoft.com/office/drawing/2014/main" id="{30F5F399-70F9-12B7-0BB7-6BD9B95B2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15690056" cy="922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96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C473E12-3F9E-F319-115B-9DD2FA856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41170"/>
            <a:ext cx="14782800" cy="98046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F686A22-4EF3-37AE-A58A-327837B41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342900"/>
            <a:ext cx="13639800" cy="921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1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3F4301C-CB2E-0E53-9B00-C2FB81EFF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580531"/>
            <a:ext cx="13106400" cy="912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59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2650A6A-3A6E-E8D6-3F49-00EA7C9E1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86145"/>
            <a:ext cx="14935200" cy="93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90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283</Words>
  <Application>Microsoft Office PowerPoint</Application>
  <PresentationFormat>Personalizado</PresentationFormat>
  <Paragraphs>45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Open Sans Bold</vt:lpstr>
      <vt:lpstr>Dreaming Outloud Script</vt:lpstr>
      <vt:lpstr>TT Norms</vt:lpstr>
      <vt:lpstr>Helvetica World</vt:lpstr>
      <vt:lpstr>Arial</vt:lpstr>
      <vt:lpstr>Calibri</vt:lpstr>
      <vt:lpstr>Sweet Apricot</vt:lpstr>
      <vt:lpstr>Google Sans</vt:lpstr>
      <vt:lpstr>League Spartan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Problemas a largo plazo</vt:lpstr>
      <vt:lpstr>Lo que necesita el cerebro de un niño/a</vt:lpstr>
      <vt:lpstr>Presentación de PowerPoint</vt:lpstr>
      <vt:lpstr>Presentación de PowerPoint</vt:lpstr>
      <vt:lpstr>Hormonas/neurotransmisores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NEUROAPRENDIZAJE</dc:title>
  <cp:lastModifiedBy>Christian Pavéz Mercado</cp:lastModifiedBy>
  <cp:revision>4</cp:revision>
  <dcterms:created xsi:type="dcterms:W3CDTF">2006-08-16T00:00:00Z</dcterms:created>
  <dcterms:modified xsi:type="dcterms:W3CDTF">2024-08-06T01:41:36Z</dcterms:modified>
  <dc:identifier>DAGMYyyEm4k</dc:identifier>
</cp:coreProperties>
</file>