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256" r:id="rId2"/>
    <p:sldId id="257" r:id="rId3"/>
    <p:sldId id="258" r:id="rId4"/>
    <p:sldId id="272" r:id="rId5"/>
    <p:sldId id="259" r:id="rId6"/>
    <p:sldId id="260" r:id="rId7"/>
    <p:sldId id="261" r:id="rId8"/>
    <p:sldId id="273" r:id="rId9"/>
    <p:sldId id="262" r:id="rId10"/>
    <p:sldId id="263" r:id="rId11"/>
    <p:sldId id="264" r:id="rId12"/>
    <p:sldId id="265" r:id="rId13"/>
    <p:sldId id="266" r:id="rId14"/>
    <p:sldId id="267" r:id="rId15"/>
    <p:sldId id="268" r:id="rId16"/>
    <p:sldId id="269" r:id="rId17"/>
    <p:sldId id="270" r:id="rId18"/>
    <p:sldId id="271"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07779555-CE43-481A-BD6C-D667DB59E233}" type="datetimeFigureOut">
              <a:rPr lang="es-CL" smtClean="0"/>
              <a:t>12-04-2024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D95A54C-4562-46A8-A968-A91404CF8F42}" type="slidenum">
              <a:rPr lang="es-CL" smtClean="0"/>
              <a:t>‹Nº›</a:t>
            </a:fld>
            <a:endParaRPr lang="es-CL"/>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4544865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07779555-CE43-481A-BD6C-D667DB59E233}" type="datetimeFigureOut">
              <a:rPr lang="es-CL" smtClean="0"/>
              <a:t>12-04-2024</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BD95A54C-4562-46A8-A968-A91404CF8F42}" type="slidenum">
              <a:rPr lang="es-CL" smtClean="0"/>
              <a:t>‹Nº›</a:t>
            </a:fld>
            <a:endParaRPr lang="es-CL"/>
          </a:p>
        </p:txBody>
      </p:sp>
    </p:spTree>
    <p:extLst>
      <p:ext uri="{BB962C8B-B14F-4D97-AF65-F5344CB8AC3E}">
        <p14:creationId xmlns:p14="http://schemas.microsoft.com/office/powerpoint/2010/main" val="72619966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7779555-CE43-481A-BD6C-D667DB59E233}" type="datetimeFigureOut">
              <a:rPr lang="es-CL" smtClean="0"/>
              <a:t>12-04-2024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D95A54C-4562-46A8-A968-A91404CF8F42}" type="slidenum">
              <a:rPr lang="es-CL" smtClean="0"/>
              <a:t>‹Nº›</a:t>
            </a:fld>
            <a:endParaRPr lang="es-CL"/>
          </a:p>
        </p:txBody>
      </p:sp>
    </p:spTree>
    <p:extLst>
      <p:ext uri="{BB962C8B-B14F-4D97-AF65-F5344CB8AC3E}">
        <p14:creationId xmlns:p14="http://schemas.microsoft.com/office/powerpoint/2010/main" val="209961168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7779555-CE43-481A-BD6C-D667DB59E233}" type="datetimeFigureOut">
              <a:rPr lang="es-CL" smtClean="0"/>
              <a:t>12-04-2024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D95A54C-4562-46A8-A968-A91404CF8F42}" type="slidenum">
              <a:rPr lang="es-CL" smtClean="0"/>
              <a:t>‹Nº›</a:t>
            </a:fld>
            <a:endParaRPr lang="es-CL"/>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2152070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7779555-CE43-481A-BD6C-D667DB59E233}" type="datetimeFigureOut">
              <a:rPr lang="es-CL" smtClean="0"/>
              <a:t>12-04-2024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D95A54C-4562-46A8-A968-A91404CF8F42}" type="slidenum">
              <a:rPr lang="es-CL" smtClean="0"/>
              <a:t>‹Nº›</a:t>
            </a:fld>
            <a:endParaRPr lang="es-CL"/>
          </a:p>
        </p:txBody>
      </p:sp>
    </p:spTree>
    <p:extLst>
      <p:ext uri="{BB962C8B-B14F-4D97-AF65-F5344CB8AC3E}">
        <p14:creationId xmlns:p14="http://schemas.microsoft.com/office/powerpoint/2010/main" val="50544883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7779555-CE43-481A-BD6C-D667DB59E233}" type="datetimeFigureOut">
              <a:rPr lang="es-CL" smtClean="0"/>
              <a:t>12-04-2024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D95A54C-4562-46A8-A968-A91404CF8F42}" type="slidenum">
              <a:rPr lang="es-CL" smtClean="0"/>
              <a:t>‹Nº›</a:t>
            </a:fld>
            <a:endParaRPr lang="es-CL"/>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29953815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7779555-CE43-481A-BD6C-D667DB59E233}" type="datetimeFigureOut">
              <a:rPr lang="es-CL" smtClean="0"/>
              <a:t>12-04-2024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D95A54C-4562-46A8-A968-A91404CF8F42}" type="slidenum">
              <a:rPr lang="es-CL" smtClean="0"/>
              <a:t>‹Nº›</a:t>
            </a:fld>
            <a:endParaRPr lang="es-CL"/>
          </a:p>
        </p:txBody>
      </p:sp>
    </p:spTree>
    <p:extLst>
      <p:ext uri="{BB962C8B-B14F-4D97-AF65-F5344CB8AC3E}">
        <p14:creationId xmlns:p14="http://schemas.microsoft.com/office/powerpoint/2010/main" val="314363248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7779555-CE43-481A-BD6C-D667DB59E233}" type="datetimeFigureOut">
              <a:rPr lang="es-CL" smtClean="0"/>
              <a:t>12-04-2024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D95A54C-4562-46A8-A968-A91404CF8F42}" type="slidenum">
              <a:rPr lang="es-CL" smtClean="0"/>
              <a:t>‹Nº›</a:t>
            </a:fld>
            <a:endParaRPr lang="es-CL"/>
          </a:p>
        </p:txBody>
      </p:sp>
    </p:spTree>
    <p:extLst>
      <p:ext uri="{BB962C8B-B14F-4D97-AF65-F5344CB8AC3E}">
        <p14:creationId xmlns:p14="http://schemas.microsoft.com/office/powerpoint/2010/main" val="337656244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7779555-CE43-481A-BD6C-D667DB59E233}" type="datetimeFigureOut">
              <a:rPr lang="es-CL" smtClean="0"/>
              <a:t>12-04-2024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D95A54C-4562-46A8-A968-A91404CF8F42}" type="slidenum">
              <a:rPr lang="es-CL" smtClean="0"/>
              <a:t>‹Nº›</a:t>
            </a:fld>
            <a:endParaRPr lang="es-CL"/>
          </a:p>
        </p:txBody>
      </p:sp>
    </p:spTree>
    <p:extLst>
      <p:ext uri="{BB962C8B-B14F-4D97-AF65-F5344CB8AC3E}">
        <p14:creationId xmlns:p14="http://schemas.microsoft.com/office/powerpoint/2010/main" val="218268487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7779555-CE43-481A-BD6C-D667DB59E233}" type="datetimeFigureOut">
              <a:rPr lang="es-CL" smtClean="0"/>
              <a:t>12-04-2024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D95A54C-4562-46A8-A968-A91404CF8F42}" type="slidenum">
              <a:rPr lang="es-CL" smtClean="0"/>
              <a:t>‹Nº›</a:t>
            </a:fld>
            <a:endParaRPr lang="es-CL"/>
          </a:p>
        </p:txBody>
      </p:sp>
    </p:spTree>
    <p:extLst>
      <p:ext uri="{BB962C8B-B14F-4D97-AF65-F5344CB8AC3E}">
        <p14:creationId xmlns:p14="http://schemas.microsoft.com/office/powerpoint/2010/main" val="331663415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07779555-CE43-481A-BD6C-D667DB59E233}" type="datetimeFigureOut">
              <a:rPr lang="es-CL" smtClean="0"/>
              <a:t>12-04-2024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D95A54C-4562-46A8-A968-A91404CF8F42}" type="slidenum">
              <a:rPr lang="es-CL" smtClean="0"/>
              <a:t>‹Nº›</a:t>
            </a:fld>
            <a:endParaRPr lang="es-CL"/>
          </a:p>
        </p:txBody>
      </p:sp>
    </p:spTree>
    <p:extLst>
      <p:ext uri="{BB962C8B-B14F-4D97-AF65-F5344CB8AC3E}">
        <p14:creationId xmlns:p14="http://schemas.microsoft.com/office/powerpoint/2010/main" val="312606150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07779555-CE43-481A-BD6C-D667DB59E233}" type="datetimeFigureOut">
              <a:rPr lang="es-CL" smtClean="0"/>
              <a:t>12-04-2024</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D95A54C-4562-46A8-A968-A91404CF8F42}" type="slidenum">
              <a:rPr lang="es-CL" smtClean="0"/>
              <a:t>‹Nº›</a:t>
            </a:fld>
            <a:endParaRPr lang="es-CL"/>
          </a:p>
        </p:txBody>
      </p:sp>
    </p:spTree>
    <p:extLst>
      <p:ext uri="{BB962C8B-B14F-4D97-AF65-F5344CB8AC3E}">
        <p14:creationId xmlns:p14="http://schemas.microsoft.com/office/powerpoint/2010/main" val="166682492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7779555-CE43-481A-BD6C-D667DB59E233}" type="datetimeFigureOut">
              <a:rPr lang="es-CL" smtClean="0"/>
              <a:t>12-04-2024</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BD95A54C-4562-46A8-A968-A91404CF8F42}" type="slidenum">
              <a:rPr lang="es-CL" smtClean="0"/>
              <a:t>‹Nº›</a:t>
            </a:fld>
            <a:endParaRPr lang="es-CL"/>
          </a:p>
        </p:txBody>
      </p:sp>
    </p:spTree>
    <p:extLst>
      <p:ext uri="{BB962C8B-B14F-4D97-AF65-F5344CB8AC3E}">
        <p14:creationId xmlns:p14="http://schemas.microsoft.com/office/powerpoint/2010/main" val="339370138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07779555-CE43-481A-BD6C-D667DB59E233}" type="datetimeFigureOut">
              <a:rPr lang="es-CL" smtClean="0"/>
              <a:t>12-04-2024</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BD95A54C-4562-46A8-A968-A91404CF8F42}" type="slidenum">
              <a:rPr lang="es-CL" smtClean="0"/>
              <a:t>‹Nº›</a:t>
            </a:fld>
            <a:endParaRPr lang="es-CL"/>
          </a:p>
        </p:txBody>
      </p:sp>
    </p:spTree>
    <p:extLst>
      <p:ext uri="{BB962C8B-B14F-4D97-AF65-F5344CB8AC3E}">
        <p14:creationId xmlns:p14="http://schemas.microsoft.com/office/powerpoint/2010/main" val="84195303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779555-CE43-481A-BD6C-D667DB59E233}" type="datetimeFigureOut">
              <a:rPr lang="es-CL" smtClean="0"/>
              <a:t>12-04-2024</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BD95A54C-4562-46A8-A968-A91404CF8F42}" type="slidenum">
              <a:rPr lang="es-CL" smtClean="0"/>
              <a:t>‹Nº›</a:t>
            </a:fld>
            <a:endParaRPr lang="es-CL"/>
          </a:p>
        </p:txBody>
      </p:sp>
    </p:spTree>
    <p:extLst>
      <p:ext uri="{BB962C8B-B14F-4D97-AF65-F5344CB8AC3E}">
        <p14:creationId xmlns:p14="http://schemas.microsoft.com/office/powerpoint/2010/main" val="266665242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7779555-CE43-481A-BD6C-D667DB59E233}" type="datetimeFigureOut">
              <a:rPr lang="es-CL" smtClean="0"/>
              <a:t>12-04-2024</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D95A54C-4562-46A8-A968-A91404CF8F42}" type="slidenum">
              <a:rPr lang="es-CL" smtClean="0"/>
              <a:t>‹Nº›</a:t>
            </a:fld>
            <a:endParaRPr lang="es-CL"/>
          </a:p>
        </p:txBody>
      </p:sp>
    </p:spTree>
    <p:extLst>
      <p:ext uri="{BB962C8B-B14F-4D97-AF65-F5344CB8AC3E}">
        <p14:creationId xmlns:p14="http://schemas.microsoft.com/office/powerpoint/2010/main" val="196865083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s-ES"/>
              <a:t>Haga clic para modificar el estilo de título del patrón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7779555-CE43-481A-BD6C-D667DB59E233}" type="datetimeFigureOut">
              <a:rPr lang="es-CL" smtClean="0"/>
              <a:t>12-04-2024</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D95A54C-4562-46A8-A968-A91404CF8F42}" type="slidenum">
              <a:rPr lang="es-CL" smtClean="0"/>
              <a:t>‹Nº›</a:t>
            </a:fld>
            <a:endParaRPr lang="es-CL"/>
          </a:p>
        </p:txBody>
      </p:sp>
    </p:spTree>
    <p:extLst>
      <p:ext uri="{BB962C8B-B14F-4D97-AF65-F5344CB8AC3E}">
        <p14:creationId xmlns:p14="http://schemas.microsoft.com/office/powerpoint/2010/main" val="53582764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accent3">
                <a:lumMod val="40000"/>
                <a:lumOff val="60000"/>
              </a:schemeClr>
            </a:gs>
            <a:gs pos="100000">
              <a:schemeClr val="bg2">
                <a:shade val="96000"/>
                <a:hueMod val="88000"/>
                <a:satMod val="220000"/>
                <a:lumMod val="82000"/>
              </a:schemeClr>
            </a:gs>
          </a:gsLst>
          <a:lin ang="612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07779555-CE43-481A-BD6C-D667DB59E233}" type="datetimeFigureOut">
              <a:rPr lang="es-CL" smtClean="0"/>
              <a:t>12-04-2024</a:t>
            </a:fld>
            <a:endParaRPr lang="es-CL"/>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s-CL"/>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BD95A54C-4562-46A8-A968-A91404CF8F42}" type="slidenum">
              <a:rPr lang="es-CL" smtClean="0"/>
              <a:t>‹Nº›</a:t>
            </a:fld>
            <a:endParaRPr lang="es-CL"/>
          </a:p>
        </p:txBody>
      </p:sp>
    </p:spTree>
    <p:extLst>
      <p:ext uri="{BB962C8B-B14F-4D97-AF65-F5344CB8AC3E}">
        <p14:creationId xmlns:p14="http://schemas.microsoft.com/office/powerpoint/2010/main" val="2410622975"/>
      </p:ext>
    </p:extLst>
  </p:cSld>
  <p:clrMap bg1="dk1" tx1="lt1" bg2="dk2" tx2="lt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WegQQHAJ0O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7587D9-DDB6-0C86-E147-0707C14E2578}"/>
              </a:ext>
            </a:extLst>
          </p:cNvPr>
          <p:cNvSpPr>
            <a:spLocks noGrp="1"/>
          </p:cNvSpPr>
          <p:nvPr>
            <p:ph type="ctrTitle"/>
          </p:nvPr>
        </p:nvSpPr>
        <p:spPr/>
        <p:txBody>
          <a:bodyPr>
            <a:normAutofit/>
          </a:bodyPr>
          <a:lstStyle/>
          <a:p>
            <a:r>
              <a:rPr lang="es-MX" sz="8800" dirty="0">
                <a:solidFill>
                  <a:schemeClr val="bg1"/>
                </a:solidFill>
              </a:rPr>
              <a:t>TIPOS DE FAMILIA</a:t>
            </a:r>
            <a:endParaRPr lang="es-CL" sz="8800" dirty="0">
              <a:solidFill>
                <a:schemeClr val="bg1"/>
              </a:solidFill>
            </a:endParaRPr>
          </a:p>
        </p:txBody>
      </p:sp>
    </p:spTree>
    <p:extLst>
      <p:ext uri="{BB962C8B-B14F-4D97-AF65-F5344CB8AC3E}">
        <p14:creationId xmlns:p14="http://schemas.microsoft.com/office/powerpoint/2010/main" val="128646260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F8C71A-75EA-743F-41D3-B8325C3A4447}"/>
              </a:ext>
            </a:extLst>
          </p:cNvPr>
          <p:cNvSpPr>
            <a:spLocks noGrp="1"/>
          </p:cNvSpPr>
          <p:nvPr>
            <p:ph type="title"/>
          </p:nvPr>
        </p:nvSpPr>
        <p:spPr>
          <a:xfrm>
            <a:off x="1102666" y="116810"/>
            <a:ext cx="8534400" cy="1507067"/>
          </a:xfrm>
        </p:spPr>
        <p:txBody>
          <a:bodyPr>
            <a:normAutofit/>
          </a:bodyPr>
          <a:lstStyle/>
          <a:p>
            <a:r>
              <a:rPr lang="es-CL"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Familia reconstituida</a:t>
            </a:r>
            <a:br>
              <a:rPr lang="es-CL" b="1" i="0" dirty="0">
                <a:solidFill>
                  <a:srgbClr val="333333"/>
                </a:solidFill>
                <a:effectLst/>
                <a:latin typeface="Catamaran"/>
              </a:rPr>
            </a:br>
            <a:endParaRPr lang="es-CL" dirty="0"/>
          </a:p>
        </p:txBody>
      </p:sp>
      <p:sp>
        <p:nvSpPr>
          <p:cNvPr id="3" name="Marcador de contenido 2">
            <a:extLst>
              <a:ext uri="{FF2B5EF4-FFF2-40B4-BE49-F238E27FC236}">
                <a16:creationId xmlns:a16="http://schemas.microsoft.com/office/drawing/2014/main" id="{24084C98-2487-336A-94E3-0DCB373E6AEF}"/>
              </a:ext>
            </a:extLst>
          </p:cNvPr>
          <p:cNvSpPr>
            <a:spLocks noGrp="1"/>
          </p:cNvSpPr>
          <p:nvPr>
            <p:ph idx="1"/>
          </p:nvPr>
        </p:nvSpPr>
        <p:spPr>
          <a:xfrm>
            <a:off x="112065" y="1164977"/>
            <a:ext cx="11490321" cy="5295784"/>
          </a:xfrm>
        </p:spPr>
        <p:txBody>
          <a:bodyPr>
            <a:normAutofit/>
          </a:bodyPr>
          <a:lstStyle/>
          <a:p>
            <a:pPr algn="l"/>
            <a:r>
              <a:rPr lang="es-CL" sz="24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Otro de los tipos de familias que existen en la sociedad actual es la familia reconstituida. La familia reconstituida se caracteriza por la </a:t>
            </a:r>
            <a:r>
              <a:rPr lang="es-CL" sz="2400"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introducción de una nueva relación conyugal</a:t>
            </a:r>
            <a:r>
              <a:rPr lang="es-CL" sz="24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 en la familia, con la existencia o no de hijos de anteriores parejas o relaciones conyugales. Así pues, se trata de familias formadas o reconstituidas por miembros ajenos a la familia, que normalmente vienen de otros núcleos familiares.</a:t>
            </a:r>
          </a:p>
          <a:p>
            <a:pPr algn="l"/>
            <a:r>
              <a:rPr lang="es-CL" sz="24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Por ejemplo, en una familia de </a:t>
            </a:r>
            <a:r>
              <a:rPr lang="es-CL" sz="2400" i="0" u="none" strike="noStrike" dirty="0">
                <a:effectLst/>
                <a:latin typeface="Calibri" panose="020F0502020204030204" pitchFamily="34" charset="0"/>
                <a:ea typeface="Calibri" panose="020F0502020204030204" pitchFamily="34" charset="0"/>
                <a:cs typeface="Calibri" panose="020F0502020204030204" pitchFamily="34" charset="0"/>
              </a:rPr>
              <a:t>padres divorciados</a:t>
            </a:r>
            <a:r>
              <a:rPr lang="es-CL" sz="2400" i="0" dirty="0">
                <a:effectLst/>
                <a:latin typeface="Calibri" panose="020F0502020204030204" pitchFamily="34" charset="0"/>
                <a:ea typeface="Calibri" panose="020F0502020204030204" pitchFamily="34" charset="0"/>
                <a:cs typeface="Calibri" panose="020F0502020204030204" pitchFamily="34" charset="0"/>
              </a:rPr>
              <a:t>, uno </a:t>
            </a:r>
            <a:r>
              <a:rPr lang="es-CL" sz="24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de los progenitores empieza una nueva relación conyugal con otra persona. Esta situación implica que los hijos deban adaptarse a la llegada de la nueva pareja de su progenitor, sobre todo, si esta nueva pareja se instala en el hogar.</a:t>
            </a:r>
          </a:p>
          <a:p>
            <a:pPr marL="0" indent="0">
              <a:buNone/>
            </a:pPr>
            <a:endParaRPr lang="es-CL" dirty="0"/>
          </a:p>
        </p:txBody>
      </p:sp>
    </p:spTree>
    <p:extLst>
      <p:ext uri="{BB962C8B-B14F-4D97-AF65-F5344CB8AC3E}">
        <p14:creationId xmlns:p14="http://schemas.microsoft.com/office/powerpoint/2010/main" val="272892509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C22FA7-669B-F5AE-B7D5-02C8E6966B0F}"/>
              </a:ext>
            </a:extLst>
          </p:cNvPr>
          <p:cNvSpPr>
            <a:spLocks noGrp="1"/>
          </p:cNvSpPr>
          <p:nvPr>
            <p:ph type="title"/>
          </p:nvPr>
        </p:nvSpPr>
        <p:spPr>
          <a:xfrm>
            <a:off x="1056171" y="209799"/>
            <a:ext cx="8534400" cy="1507067"/>
          </a:xfrm>
        </p:spPr>
        <p:txBody>
          <a:bodyPr>
            <a:normAutofit/>
          </a:bodyPr>
          <a:lstStyle/>
          <a:p>
            <a:r>
              <a:rPr lang="es-CL"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Familia monoparental</a:t>
            </a:r>
            <a:br>
              <a:rPr lang="es-CL" b="1" i="0" dirty="0">
                <a:solidFill>
                  <a:srgbClr val="333333"/>
                </a:solidFill>
                <a:effectLst/>
                <a:latin typeface="Catamaran"/>
              </a:rPr>
            </a:br>
            <a:endParaRPr lang="es-CL" dirty="0"/>
          </a:p>
        </p:txBody>
      </p:sp>
      <p:sp>
        <p:nvSpPr>
          <p:cNvPr id="3" name="Marcador de contenido 2">
            <a:extLst>
              <a:ext uri="{FF2B5EF4-FFF2-40B4-BE49-F238E27FC236}">
                <a16:creationId xmlns:a16="http://schemas.microsoft.com/office/drawing/2014/main" id="{32EC8DFD-DB68-7AA9-2CAB-45688D479674}"/>
              </a:ext>
            </a:extLst>
          </p:cNvPr>
          <p:cNvSpPr>
            <a:spLocks noGrp="1"/>
          </p:cNvSpPr>
          <p:nvPr>
            <p:ph idx="1"/>
          </p:nvPr>
        </p:nvSpPr>
        <p:spPr>
          <a:xfrm>
            <a:off x="65571" y="1507655"/>
            <a:ext cx="11761668" cy="4917789"/>
          </a:xfrm>
        </p:spPr>
        <p:txBody>
          <a:bodyPr>
            <a:normAutofit/>
          </a:bodyPr>
          <a:lstStyle/>
          <a:p>
            <a:pPr algn="l"/>
            <a:r>
              <a:rPr lang="es-CL" sz="32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Otro de los tipos de familia que existen es la familia monoparental. Las familias monoparentales son aquellas que están formadas por uno de los progenitores y sus hijos. Estas situaciones pueden ser causadas por distintos aspectos, entre ellos la separación o el divorcio de los padres, donde </a:t>
            </a:r>
            <a:r>
              <a:rPr lang="es-CL" sz="3200"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solo uno de los progenitores se hace cargo de los hijos</a:t>
            </a:r>
            <a:r>
              <a:rPr lang="es-CL" sz="32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 ser madre soltera sin conocer al padre (inseminación artificial, adopción, embarazo no deseado…), fallecimiento de uno de los progenitores o el abandono de uno de los progenitores.</a:t>
            </a:r>
          </a:p>
          <a:p>
            <a:pPr marL="0" indent="0">
              <a:buNone/>
            </a:pPr>
            <a:endParaRPr lang="es-CL" dirty="0"/>
          </a:p>
        </p:txBody>
      </p:sp>
    </p:spTree>
    <p:extLst>
      <p:ext uri="{BB962C8B-B14F-4D97-AF65-F5344CB8AC3E}">
        <p14:creationId xmlns:p14="http://schemas.microsoft.com/office/powerpoint/2010/main" val="268773401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5A384F-0A1D-A124-AD5F-B5E87CA9B860}"/>
              </a:ext>
            </a:extLst>
          </p:cNvPr>
          <p:cNvSpPr>
            <a:spLocks noGrp="1"/>
          </p:cNvSpPr>
          <p:nvPr>
            <p:ph type="title"/>
          </p:nvPr>
        </p:nvSpPr>
        <p:spPr>
          <a:xfrm>
            <a:off x="838200" y="681038"/>
            <a:ext cx="10515600" cy="1009650"/>
          </a:xfrm>
        </p:spPr>
        <p:txBody>
          <a:bodyPr>
            <a:normAutofit fontScale="90000"/>
          </a:bodyPr>
          <a:lstStyle/>
          <a:p>
            <a:r>
              <a:rPr lang="es-CL"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Familia numerosa</a:t>
            </a:r>
            <a:br>
              <a:rPr lang="es-CL" b="1" i="0" dirty="0">
                <a:solidFill>
                  <a:srgbClr val="333333"/>
                </a:solidFill>
                <a:effectLst/>
                <a:latin typeface="Catamaran"/>
              </a:rPr>
            </a:br>
            <a:endParaRPr lang="es-CL" dirty="0"/>
          </a:p>
        </p:txBody>
      </p:sp>
      <p:sp>
        <p:nvSpPr>
          <p:cNvPr id="3" name="Marcador de contenido 2">
            <a:extLst>
              <a:ext uri="{FF2B5EF4-FFF2-40B4-BE49-F238E27FC236}">
                <a16:creationId xmlns:a16="http://schemas.microsoft.com/office/drawing/2014/main" id="{5379A6DF-2736-421A-B627-2EC61C8DDCEC}"/>
              </a:ext>
            </a:extLst>
          </p:cNvPr>
          <p:cNvSpPr>
            <a:spLocks noGrp="1"/>
          </p:cNvSpPr>
          <p:nvPr>
            <p:ph idx="1"/>
          </p:nvPr>
        </p:nvSpPr>
        <p:spPr>
          <a:xfrm>
            <a:off x="613348" y="2013484"/>
            <a:ext cx="10515600" cy="3448752"/>
          </a:xfrm>
        </p:spPr>
        <p:txBody>
          <a:bodyPr>
            <a:normAutofit/>
          </a:bodyPr>
          <a:lstStyle/>
          <a:p>
            <a:pPr algn="l"/>
            <a:r>
              <a:rPr lang="es-CL" sz="36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Las familias numerosas son aquellas en las que los progenitores tienen</a:t>
            </a:r>
            <a:r>
              <a:rPr lang="es-CL" sz="3600"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 tres o más hijos</a:t>
            </a:r>
            <a:r>
              <a:rPr lang="es-CL" sz="36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 siendo el número que lo limita determinado por cada país. </a:t>
            </a:r>
            <a:endParaRPr lang="es-CL" sz="3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3213350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99A031-D5C0-5F1A-380F-27619764CE19}"/>
              </a:ext>
            </a:extLst>
          </p:cNvPr>
          <p:cNvSpPr>
            <a:spLocks noGrp="1"/>
          </p:cNvSpPr>
          <p:nvPr>
            <p:ph type="title"/>
          </p:nvPr>
        </p:nvSpPr>
        <p:spPr>
          <a:xfrm>
            <a:off x="2203046" y="116810"/>
            <a:ext cx="8534400" cy="1507067"/>
          </a:xfrm>
        </p:spPr>
        <p:txBody>
          <a:bodyPr>
            <a:normAutofit/>
          </a:bodyPr>
          <a:lstStyle/>
          <a:p>
            <a:r>
              <a:rPr lang="es-CL"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Familia homoparental</a:t>
            </a:r>
            <a:br>
              <a:rPr lang="es-CL" b="1" i="0" dirty="0">
                <a:solidFill>
                  <a:srgbClr val="333333"/>
                </a:solidFill>
                <a:effectLst/>
                <a:latin typeface="Catamaran"/>
              </a:rPr>
            </a:br>
            <a:endParaRPr lang="es-CL" dirty="0"/>
          </a:p>
        </p:txBody>
      </p:sp>
      <p:sp>
        <p:nvSpPr>
          <p:cNvPr id="3" name="Marcador de contenido 2">
            <a:extLst>
              <a:ext uri="{FF2B5EF4-FFF2-40B4-BE49-F238E27FC236}">
                <a16:creationId xmlns:a16="http://schemas.microsoft.com/office/drawing/2014/main" id="{F1F6FF00-6F6D-F7BC-6FA7-A1FCA0144FC9}"/>
              </a:ext>
            </a:extLst>
          </p:cNvPr>
          <p:cNvSpPr>
            <a:spLocks noGrp="1"/>
          </p:cNvSpPr>
          <p:nvPr>
            <p:ph idx="1"/>
          </p:nvPr>
        </p:nvSpPr>
        <p:spPr>
          <a:xfrm>
            <a:off x="342275" y="1258347"/>
            <a:ext cx="11439993" cy="4752897"/>
          </a:xfrm>
        </p:spPr>
        <p:txBody>
          <a:bodyPr>
            <a:normAutofit/>
          </a:bodyPr>
          <a:lstStyle/>
          <a:p>
            <a:pPr algn="l"/>
            <a:r>
              <a:rPr lang="es-CL" sz="36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La familia homoparental es otro de los tipos de familias que existen en la sociedad actual. Como bien indica su nombre, este tipo de familia hace referencia a aquellas familias en las cuales los progenitores son homosexuales, es decir, </a:t>
            </a:r>
            <a:r>
              <a:rPr lang="es-CL" sz="3600"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los progenitores comparten el mismo género</a:t>
            </a:r>
            <a:r>
              <a:rPr lang="es-CL" sz="36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 podemos tener dos hombres o dos mujeres. Cuando estas parejas optan por tener hijos, habitualmente recurren a la adopción o a la inseminación artificial.</a:t>
            </a:r>
          </a:p>
          <a:p>
            <a:pPr marL="0" indent="0">
              <a:buNone/>
            </a:pPr>
            <a:endParaRPr lang="es-CL" dirty="0"/>
          </a:p>
        </p:txBody>
      </p:sp>
    </p:spTree>
    <p:extLst>
      <p:ext uri="{BB962C8B-B14F-4D97-AF65-F5344CB8AC3E}">
        <p14:creationId xmlns:p14="http://schemas.microsoft.com/office/powerpoint/2010/main" val="256939954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46F446-1625-01AF-83DE-9267D796F570}"/>
              </a:ext>
            </a:extLst>
          </p:cNvPr>
          <p:cNvSpPr>
            <a:spLocks noGrp="1"/>
          </p:cNvSpPr>
          <p:nvPr>
            <p:ph type="title"/>
          </p:nvPr>
        </p:nvSpPr>
        <p:spPr>
          <a:xfrm>
            <a:off x="436239" y="126401"/>
            <a:ext cx="8534400" cy="1507067"/>
          </a:xfrm>
        </p:spPr>
        <p:txBody>
          <a:bodyPr>
            <a:normAutofit/>
          </a:bodyPr>
          <a:lstStyle/>
          <a:p>
            <a:r>
              <a:rPr lang="es-CL"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Familia adoptiva</a:t>
            </a:r>
            <a:br>
              <a:rPr lang="es-CL"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br>
            <a:endParaRPr lang="es-CL" dirty="0">
              <a:latin typeface="Calibri" panose="020F0502020204030204" pitchFamily="34" charset="0"/>
              <a:ea typeface="Calibri" panose="020F0502020204030204" pitchFamily="34" charset="0"/>
              <a:cs typeface="Calibri" panose="020F0502020204030204" pitchFamily="34" charset="0"/>
            </a:endParaRPr>
          </a:p>
        </p:txBody>
      </p:sp>
      <p:sp>
        <p:nvSpPr>
          <p:cNvPr id="3" name="Marcador de contenido 2">
            <a:extLst>
              <a:ext uri="{FF2B5EF4-FFF2-40B4-BE49-F238E27FC236}">
                <a16:creationId xmlns:a16="http://schemas.microsoft.com/office/drawing/2014/main" id="{5B684567-F093-B563-E63C-85AABAEA18D1}"/>
              </a:ext>
            </a:extLst>
          </p:cNvPr>
          <p:cNvSpPr>
            <a:spLocks noGrp="1"/>
          </p:cNvSpPr>
          <p:nvPr>
            <p:ph idx="1"/>
          </p:nvPr>
        </p:nvSpPr>
        <p:spPr>
          <a:xfrm>
            <a:off x="436239" y="1633468"/>
            <a:ext cx="10515600" cy="4767888"/>
          </a:xfrm>
        </p:spPr>
        <p:txBody>
          <a:bodyPr>
            <a:normAutofit/>
          </a:bodyPr>
          <a:lstStyle/>
          <a:p>
            <a:pPr algn="l"/>
            <a:r>
              <a:rPr lang="es-CL" sz="36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Otra de las tipologías de familia es la adoptiva. La familia adoptiva hace referencia a aquellos padres que </a:t>
            </a:r>
            <a:r>
              <a:rPr lang="es-CL" sz="3600"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deciden adoptar a un niño</a:t>
            </a:r>
            <a:r>
              <a:rPr lang="es-CL" sz="36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 De modo que serán ellos quienes educarán a sus hijos adoptivos y realizarán todas aquellas tareas que realizan habitualmente todos los padres biológicos.</a:t>
            </a:r>
          </a:p>
          <a:p>
            <a:pPr marL="0" indent="0" algn="l">
              <a:buNone/>
            </a:pPr>
            <a:endParaRPr lang="es-CL" b="0" i="0" dirty="0">
              <a:solidFill>
                <a:srgbClr val="333333"/>
              </a:solidFill>
              <a:effectLst/>
              <a:latin typeface="Catamaran"/>
            </a:endParaRPr>
          </a:p>
          <a:p>
            <a:endParaRPr lang="es-CL" dirty="0"/>
          </a:p>
        </p:txBody>
      </p:sp>
    </p:spTree>
    <p:extLst>
      <p:ext uri="{BB962C8B-B14F-4D97-AF65-F5344CB8AC3E}">
        <p14:creationId xmlns:p14="http://schemas.microsoft.com/office/powerpoint/2010/main" val="45115061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289FBC-1353-CBD8-FB08-CB94951E3617}"/>
              </a:ext>
            </a:extLst>
          </p:cNvPr>
          <p:cNvSpPr>
            <a:spLocks noGrp="1"/>
          </p:cNvSpPr>
          <p:nvPr>
            <p:ph type="title"/>
          </p:nvPr>
        </p:nvSpPr>
        <p:spPr>
          <a:xfrm>
            <a:off x="761704" y="457773"/>
            <a:ext cx="8534400" cy="1069636"/>
          </a:xfrm>
        </p:spPr>
        <p:txBody>
          <a:bodyPr>
            <a:normAutofit fontScale="90000"/>
          </a:bodyPr>
          <a:lstStyle/>
          <a:p>
            <a:r>
              <a:rPr lang="es-CL"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Familia de acogida</a:t>
            </a:r>
            <a:br>
              <a:rPr lang="es-CL" b="1" i="0" dirty="0">
                <a:solidFill>
                  <a:srgbClr val="333333"/>
                </a:solidFill>
                <a:effectLst/>
                <a:latin typeface="Catamaran"/>
              </a:rPr>
            </a:br>
            <a:endParaRPr lang="es-CL" dirty="0"/>
          </a:p>
        </p:txBody>
      </p:sp>
      <p:sp>
        <p:nvSpPr>
          <p:cNvPr id="3" name="Marcador de contenido 2">
            <a:extLst>
              <a:ext uri="{FF2B5EF4-FFF2-40B4-BE49-F238E27FC236}">
                <a16:creationId xmlns:a16="http://schemas.microsoft.com/office/drawing/2014/main" id="{C8516155-29E2-46DB-5880-CEC42A84295C}"/>
              </a:ext>
            </a:extLst>
          </p:cNvPr>
          <p:cNvSpPr>
            <a:spLocks noGrp="1"/>
          </p:cNvSpPr>
          <p:nvPr>
            <p:ph idx="1"/>
          </p:nvPr>
        </p:nvSpPr>
        <p:spPr>
          <a:xfrm>
            <a:off x="282018" y="1109272"/>
            <a:ext cx="11440290" cy="5410877"/>
          </a:xfrm>
        </p:spPr>
        <p:txBody>
          <a:bodyPr>
            <a:normAutofit/>
          </a:bodyPr>
          <a:lstStyle/>
          <a:p>
            <a:pPr algn="l"/>
            <a:r>
              <a:rPr lang="es-CL" sz="24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En muchas ocasiones se confunden las familias de acogida con las familias adoptivas. Si bien es cierto, en ambos tipos de familia las personas adultas que se hacen cargo de los niños no son sus padres biológicos, sin embargo, lo que les diferencia es la cantidad de tiempo que el niño pasará con esos padres no biológicos.</a:t>
            </a:r>
          </a:p>
          <a:p>
            <a:pPr algn="l"/>
            <a:r>
              <a:rPr lang="es-CL" sz="24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En el caso de la </a:t>
            </a:r>
            <a:r>
              <a:rPr lang="es-CL" sz="2400"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adopción</a:t>
            </a:r>
            <a:r>
              <a:rPr lang="es-CL" sz="24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 se trata de una </a:t>
            </a:r>
            <a:r>
              <a:rPr lang="es-CL" sz="2400"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situación permanente</a:t>
            </a:r>
            <a:r>
              <a:rPr lang="es-CL" sz="24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 del niño en la familia adoptiva, es decir, el niño se convierte de inmediato en el hijo de sus padres adoptivos. En cambio, en el caso de la acogida, se trata de una </a:t>
            </a:r>
            <a:r>
              <a:rPr lang="es-CL" sz="2400"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acogida temporal</a:t>
            </a:r>
            <a:r>
              <a:rPr lang="es-CL" sz="24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 de los niños en una familia ajena a la suya, debido a la necesidad de separación de sus padres biológicos según estiman los servicios sociales, y así poder ofrecerles un entorno donde los niños tengan la posibilidad de crecer al margen de los problemas familiares de sus progenitores, hasta que estos hayan solucionado sus problemas.</a:t>
            </a:r>
          </a:p>
          <a:p>
            <a:endParaRPr lang="es-CL" dirty="0"/>
          </a:p>
        </p:txBody>
      </p:sp>
    </p:spTree>
    <p:extLst>
      <p:ext uri="{BB962C8B-B14F-4D97-AF65-F5344CB8AC3E}">
        <p14:creationId xmlns:p14="http://schemas.microsoft.com/office/powerpoint/2010/main" val="336302355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70687B-20A7-5B7C-B32F-3E859A6264DF}"/>
              </a:ext>
            </a:extLst>
          </p:cNvPr>
          <p:cNvSpPr>
            <a:spLocks noGrp="1"/>
          </p:cNvSpPr>
          <p:nvPr>
            <p:ph type="title"/>
          </p:nvPr>
        </p:nvSpPr>
        <p:spPr>
          <a:xfrm>
            <a:off x="932185" y="194301"/>
            <a:ext cx="8534400" cy="1507067"/>
          </a:xfrm>
        </p:spPr>
        <p:txBody>
          <a:bodyPr>
            <a:normAutofit/>
          </a:bodyPr>
          <a:lstStyle/>
          <a:p>
            <a:r>
              <a:rPr lang="es-CL"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Familia sin hijos/as</a:t>
            </a:r>
            <a:br>
              <a:rPr lang="es-CL" b="1" i="0" dirty="0">
                <a:solidFill>
                  <a:srgbClr val="333333"/>
                </a:solidFill>
                <a:effectLst/>
                <a:latin typeface="Catamaran"/>
              </a:rPr>
            </a:br>
            <a:endParaRPr lang="es-CL" dirty="0"/>
          </a:p>
        </p:txBody>
      </p:sp>
      <p:sp>
        <p:nvSpPr>
          <p:cNvPr id="3" name="Marcador de contenido 2">
            <a:extLst>
              <a:ext uri="{FF2B5EF4-FFF2-40B4-BE49-F238E27FC236}">
                <a16:creationId xmlns:a16="http://schemas.microsoft.com/office/drawing/2014/main" id="{355C6DD7-9CAE-554E-D931-6EF49E17E40D}"/>
              </a:ext>
            </a:extLst>
          </p:cNvPr>
          <p:cNvSpPr>
            <a:spLocks noGrp="1"/>
          </p:cNvSpPr>
          <p:nvPr>
            <p:ph idx="1"/>
          </p:nvPr>
        </p:nvSpPr>
        <p:spPr>
          <a:xfrm>
            <a:off x="838200" y="1534268"/>
            <a:ext cx="10515600" cy="4662956"/>
          </a:xfrm>
        </p:spPr>
        <p:txBody>
          <a:bodyPr>
            <a:normAutofit/>
          </a:bodyPr>
          <a:lstStyle/>
          <a:p>
            <a:r>
              <a:rPr lang="es-CL" sz="36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Una pareja que convive, que tiene un </a:t>
            </a:r>
            <a:r>
              <a:rPr lang="es-CL" sz="3600"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proyecto de vida común</a:t>
            </a:r>
            <a:r>
              <a:rPr lang="es-CL" sz="36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 y que se quiere y se apoya, puede ser otro de los tipos de familia actuales. También sin hijos/hijas, una pareja de adultos puede formar una familia, en este caso independientemente de su orientación sexual.</a:t>
            </a:r>
            <a:endParaRPr lang="es-CL" sz="36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2353292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2AA515-D547-FE66-4CE0-FFE9E0E75F0A}"/>
              </a:ext>
            </a:extLst>
          </p:cNvPr>
          <p:cNvSpPr>
            <a:spLocks noGrp="1"/>
          </p:cNvSpPr>
          <p:nvPr>
            <p:ph type="title"/>
          </p:nvPr>
        </p:nvSpPr>
        <p:spPr>
          <a:xfrm>
            <a:off x="324448" y="0"/>
            <a:ext cx="8534400" cy="1507067"/>
          </a:xfrm>
        </p:spPr>
        <p:txBody>
          <a:bodyPr/>
          <a:lstStyle/>
          <a:p>
            <a:r>
              <a:rPr lang="es-CL" b="1" i="0" strike="noStrike" dirty="0">
                <a:solidFill>
                  <a:schemeClr val="bg1"/>
                </a:solidFill>
                <a:effectLst/>
                <a:latin typeface="Calibri" panose="020F0502020204030204" pitchFamily="34" charset="0"/>
                <a:ea typeface="Calibri" panose="020F0502020204030204" pitchFamily="34" charset="0"/>
                <a:cs typeface="Calibri" panose="020F0502020204030204" pitchFamily="34" charset="0"/>
              </a:rPr>
              <a:t>Familias ensambladas</a:t>
            </a:r>
            <a:endParaRPr lang="es-CL"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Marcador de contenido 2">
            <a:extLst>
              <a:ext uri="{FF2B5EF4-FFF2-40B4-BE49-F238E27FC236}">
                <a16:creationId xmlns:a16="http://schemas.microsoft.com/office/drawing/2014/main" id="{2C1890C6-623D-F2E8-86C0-8BA744C2487A}"/>
              </a:ext>
            </a:extLst>
          </p:cNvPr>
          <p:cNvSpPr>
            <a:spLocks noGrp="1"/>
          </p:cNvSpPr>
          <p:nvPr>
            <p:ph idx="1"/>
          </p:nvPr>
        </p:nvSpPr>
        <p:spPr>
          <a:xfrm>
            <a:off x="324448" y="2124856"/>
            <a:ext cx="11232968" cy="3615267"/>
          </a:xfrm>
        </p:spPr>
        <p:txBody>
          <a:bodyPr>
            <a:normAutofit/>
          </a:bodyPr>
          <a:lstStyle/>
          <a:p>
            <a:r>
              <a:rPr lang="es-CL" sz="36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Conformadas por dos  personas que se unen y una de ellas (o ambas) ya tiene hijos o hijas. Las familias ensambladas son dos familias monoparentales que, por medio de una relación sentimental de la pareja, se unen dando lugar a la conformación de una nueva familia.</a:t>
            </a:r>
            <a:br>
              <a:rPr lang="es-CL" b="0" i="0" dirty="0">
                <a:solidFill>
                  <a:srgbClr val="000000"/>
                </a:solidFill>
                <a:effectLst/>
                <a:latin typeface="Montserrat" panose="00000500000000000000" pitchFamily="2" charset="0"/>
              </a:rPr>
            </a:br>
            <a:br>
              <a:rPr lang="es-CL" b="0" i="0" dirty="0">
                <a:solidFill>
                  <a:srgbClr val="000000"/>
                </a:solidFill>
                <a:effectLst/>
                <a:latin typeface="Montserrat" panose="00000500000000000000" pitchFamily="2" charset="0"/>
              </a:rPr>
            </a:br>
            <a:endParaRPr lang="es-CL" dirty="0"/>
          </a:p>
        </p:txBody>
      </p:sp>
    </p:spTree>
    <p:extLst>
      <p:ext uri="{BB962C8B-B14F-4D97-AF65-F5344CB8AC3E}">
        <p14:creationId xmlns:p14="http://schemas.microsoft.com/office/powerpoint/2010/main" val="230137930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7D2763-E8B3-1D33-7ED0-E8A671CE07CF}"/>
              </a:ext>
            </a:extLst>
          </p:cNvPr>
          <p:cNvSpPr>
            <a:spLocks noGrp="1"/>
          </p:cNvSpPr>
          <p:nvPr>
            <p:ph type="title"/>
          </p:nvPr>
        </p:nvSpPr>
        <p:spPr>
          <a:xfrm>
            <a:off x="444369" y="290086"/>
            <a:ext cx="8534400" cy="1507067"/>
          </a:xfrm>
        </p:spPr>
        <p:txBody>
          <a:bodyPr/>
          <a:lstStyle/>
          <a:p>
            <a:r>
              <a:rPr lang="es-CL" b="1"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Familias biparentales</a:t>
            </a:r>
            <a:endParaRPr lang="es-CL" dirty="0">
              <a:latin typeface="Calibri" panose="020F0502020204030204" pitchFamily="34" charset="0"/>
              <a:ea typeface="Calibri" panose="020F0502020204030204" pitchFamily="34" charset="0"/>
              <a:cs typeface="Calibri" panose="020F0502020204030204" pitchFamily="34" charset="0"/>
            </a:endParaRPr>
          </a:p>
        </p:txBody>
      </p:sp>
      <p:sp>
        <p:nvSpPr>
          <p:cNvPr id="3" name="Marcador de contenido 2">
            <a:extLst>
              <a:ext uri="{FF2B5EF4-FFF2-40B4-BE49-F238E27FC236}">
                <a16:creationId xmlns:a16="http://schemas.microsoft.com/office/drawing/2014/main" id="{7338272F-7507-CB28-A1D9-8DC9D2A8ED1D}"/>
              </a:ext>
            </a:extLst>
          </p:cNvPr>
          <p:cNvSpPr>
            <a:spLocks noGrp="1"/>
          </p:cNvSpPr>
          <p:nvPr>
            <p:ph idx="1"/>
          </p:nvPr>
        </p:nvSpPr>
        <p:spPr>
          <a:xfrm>
            <a:off x="234506" y="1959964"/>
            <a:ext cx="11277939" cy="3615267"/>
          </a:xfrm>
        </p:spPr>
        <p:txBody>
          <a:bodyPr>
            <a:normAutofit fontScale="92500" lnSpcReduction="10000"/>
          </a:bodyPr>
          <a:lstStyle/>
          <a:p>
            <a:r>
              <a:rPr lang="es-CL" sz="36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Conformadas por una pareja y su hijo o hijos. La unión de la pareja puede darse por vínculo sentimental sin necesidad de contraer matrimonio. Pueden ser </a:t>
            </a:r>
            <a:r>
              <a:rPr lang="es-CL" sz="3600" b="0" i="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heteroparentales</a:t>
            </a:r>
            <a:r>
              <a:rPr lang="es-CL" sz="36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(conformadas por parejas de distinto sexo y sus hijos) homoparentales (conformadas por parejas del mismo sexo y sus hijos).</a:t>
            </a:r>
            <a:br>
              <a:rPr lang="es-CL" b="0" i="0" dirty="0">
                <a:solidFill>
                  <a:srgbClr val="000000"/>
                </a:solidFill>
                <a:effectLst/>
                <a:latin typeface="Montserrat" panose="00000500000000000000" pitchFamily="2" charset="0"/>
              </a:rPr>
            </a:br>
            <a:br>
              <a:rPr lang="es-CL" b="0" i="0" dirty="0">
                <a:solidFill>
                  <a:srgbClr val="000000"/>
                </a:solidFill>
                <a:effectLst/>
                <a:latin typeface="Montserrat" panose="00000500000000000000" pitchFamily="2" charset="0"/>
              </a:rPr>
            </a:br>
            <a:endParaRPr lang="es-CL" dirty="0"/>
          </a:p>
        </p:txBody>
      </p:sp>
    </p:spTree>
    <p:extLst>
      <p:ext uri="{BB962C8B-B14F-4D97-AF65-F5344CB8AC3E}">
        <p14:creationId xmlns:p14="http://schemas.microsoft.com/office/powerpoint/2010/main" val="33399854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DF7111-84C5-7893-7837-3AF7F99E336E}"/>
              </a:ext>
            </a:extLst>
          </p:cNvPr>
          <p:cNvSpPr>
            <a:spLocks noGrp="1"/>
          </p:cNvSpPr>
          <p:nvPr>
            <p:ph type="title"/>
          </p:nvPr>
        </p:nvSpPr>
        <p:spPr>
          <a:xfrm>
            <a:off x="343249" y="442275"/>
            <a:ext cx="7646508" cy="1507067"/>
          </a:xfrm>
        </p:spPr>
        <p:txBody>
          <a:bodyPr>
            <a:normAutofit/>
          </a:bodyPr>
          <a:lstStyle/>
          <a:p>
            <a:r>
              <a:rPr lang="es-CL" b="1" i="0" dirty="0">
                <a:solidFill>
                  <a:srgbClr val="000000"/>
                </a:solidFill>
                <a:effectLst/>
                <a:latin typeface="Montserrat" panose="00000500000000000000" pitchFamily="2" charset="0"/>
              </a:rPr>
              <a:t>¿Qué es la familia?</a:t>
            </a:r>
            <a:br>
              <a:rPr lang="es-CL" b="1" i="0" dirty="0">
                <a:solidFill>
                  <a:srgbClr val="000000"/>
                </a:solidFill>
                <a:effectLst/>
                <a:latin typeface="Montserrat" panose="00000500000000000000" pitchFamily="2" charset="0"/>
              </a:rPr>
            </a:br>
            <a:endParaRPr lang="es-CL" dirty="0"/>
          </a:p>
        </p:txBody>
      </p:sp>
      <p:sp>
        <p:nvSpPr>
          <p:cNvPr id="3" name="Marcador de contenido 2">
            <a:extLst>
              <a:ext uri="{FF2B5EF4-FFF2-40B4-BE49-F238E27FC236}">
                <a16:creationId xmlns:a16="http://schemas.microsoft.com/office/drawing/2014/main" id="{BE379190-FCD7-3A65-CF6E-A2772C87D65E}"/>
              </a:ext>
            </a:extLst>
          </p:cNvPr>
          <p:cNvSpPr>
            <a:spLocks noGrp="1"/>
          </p:cNvSpPr>
          <p:nvPr>
            <p:ph idx="1"/>
          </p:nvPr>
        </p:nvSpPr>
        <p:spPr>
          <a:xfrm>
            <a:off x="343249" y="1379095"/>
            <a:ext cx="10515600" cy="5036630"/>
          </a:xfrm>
        </p:spPr>
        <p:txBody>
          <a:bodyPr>
            <a:normAutofit/>
          </a:bodyPr>
          <a:lstStyle/>
          <a:p>
            <a:r>
              <a:rPr lang="es-CL" sz="2400" dirty="0">
                <a:solidFill>
                  <a:schemeClr val="bg1"/>
                </a:solidFill>
                <a:latin typeface="Calibri" panose="020F0502020204030204" pitchFamily="34" charset="0"/>
                <a:ea typeface="Calibri" panose="020F0502020204030204" pitchFamily="34" charset="0"/>
                <a:cs typeface="Calibri" panose="020F0502020204030204" pitchFamily="34" charset="0"/>
              </a:rPr>
              <a:t>Familia: núcleo fundamental de la sociedad, compuesto por personas unidas por vínculos afectivos, de parentesco o de pareja, en que existen relaciones de apoyo mutuo, que generalmente comparten un mismo hogar y tienen lazos de protección, cuidado y sustento entre ellos.(ley 21150, artículo1)</a:t>
            </a:r>
          </a:p>
          <a:p>
            <a:r>
              <a:rPr lang="es-CL" sz="2400" dirty="0">
                <a:solidFill>
                  <a:schemeClr val="bg1"/>
                </a:solidFill>
                <a:latin typeface="Calibri" panose="020F0502020204030204" pitchFamily="34" charset="0"/>
                <a:ea typeface="Calibri" panose="020F0502020204030204" pitchFamily="34" charset="0"/>
                <a:cs typeface="Calibri" panose="020F0502020204030204" pitchFamily="34" charset="0"/>
              </a:rPr>
              <a:t>La familia es la organización social más importante para el hombre: el pertenecer a una agrupación de este tipo es vital en el desarrollo psicológico y social del individuo.</a:t>
            </a:r>
          </a:p>
          <a:p>
            <a:pPr algn="l"/>
            <a:r>
              <a:rPr lang="es-CL" sz="2400" dirty="0">
                <a:solidFill>
                  <a:schemeClr val="bg1"/>
                </a:solidFill>
                <a:latin typeface="Calibri" panose="020F0502020204030204" pitchFamily="34" charset="0"/>
                <a:ea typeface="Calibri" panose="020F0502020204030204" pitchFamily="34" charset="0"/>
                <a:cs typeface="Calibri" panose="020F0502020204030204" pitchFamily="34" charset="0"/>
              </a:rPr>
              <a:t>El concepto de familia ha ido sufriendo transformaciones conforme a los cambios en la sociedad según las costumbres, cultura, religión y el derecho de cada país. Durante mucho tiempo, se definió como familia al grupo de personas conformadas por una madre, un padre y los hijos e hijas que nacen a raíz de esta relación.</a:t>
            </a:r>
          </a:p>
        </p:txBody>
      </p:sp>
    </p:spTree>
    <p:extLst>
      <p:ext uri="{BB962C8B-B14F-4D97-AF65-F5344CB8AC3E}">
        <p14:creationId xmlns:p14="http://schemas.microsoft.com/office/powerpoint/2010/main" val="78362337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5607665-B356-EF08-54BD-A6A662F3460F}"/>
              </a:ext>
            </a:extLst>
          </p:cNvPr>
          <p:cNvSpPr>
            <a:spLocks noGrp="1"/>
          </p:cNvSpPr>
          <p:nvPr>
            <p:ph idx="1"/>
          </p:nvPr>
        </p:nvSpPr>
        <p:spPr>
          <a:xfrm>
            <a:off x="838200" y="569626"/>
            <a:ext cx="10515600" cy="5607337"/>
          </a:xfrm>
        </p:spPr>
        <p:txBody>
          <a:bodyPr/>
          <a:lstStyle/>
          <a:p>
            <a:pPr algn="l"/>
            <a:r>
              <a:rPr lang="es-CL" sz="300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Sin embargo, esta clasificación ha quedado desactualizada a los tiempos modernos, ya que actualmente existen varios modelos de familia. Hoy la familia se entiende ampliamente como el ámbito donde el individuo se siente cuidado, sin necesidad de tener vínculos o relación de parentesco directa.</a:t>
            </a:r>
          </a:p>
          <a:p>
            <a:pPr algn="l"/>
            <a:r>
              <a:rPr lang="es-CL" sz="300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La relación de parentesco se puede dar en diferentes niveles. Esto lleva a que no todas las personas que conforman una familia tengan la misma cercanía o tipo de relación. Por ejemplo: la familia nuclear es el grupo conformado por una pareja y sus hijos, mientras que la familia extensa incluye a los abuelos, los tíos, primos.</a:t>
            </a:r>
          </a:p>
          <a:p>
            <a:endParaRPr lang="es-CL" dirty="0"/>
          </a:p>
        </p:txBody>
      </p:sp>
    </p:spTree>
    <p:extLst>
      <p:ext uri="{BB962C8B-B14F-4D97-AF65-F5344CB8AC3E}">
        <p14:creationId xmlns:p14="http://schemas.microsoft.com/office/powerpoint/2010/main" val="280305874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6A06BA-B8F2-338E-460E-46988EDDA450}"/>
              </a:ext>
            </a:extLst>
          </p:cNvPr>
          <p:cNvSpPr>
            <a:spLocks noGrp="1"/>
          </p:cNvSpPr>
          <p:nvPr>
            <p:ph type="title"/>
          </p:nvPr>
        </p:nvSpPr>
        <p:spPr>
          <a:xfrm>
            <a:off x="838199" y="574612"/>
            <a:ext cx="10515600" cy="924404"/>
          </a:xfrm>
        </p:spPr>
        <p:txBody>
          <a:bodyPr>
            <a:normAutofit fontScale="90000"/>
          </a:bodyPr>
          <a:lstStyle/>
          <a:p>
            <a:r>
              <a:rPr lang="es-CL" b="1" i="0" dirty="0">
                <a:solidFill>
                  <a:srgbClr val="000000"/>
                </a:solidFill>
                <a:effectLst/>
                <a:latin typeface="Montserrat" panose="00000500000000000000" pitchFamily="2" charset="0"/>
              </a:rPr>
              <a:t>Características de la familia</a:t>
            </a:r>
            <a:br>
              <a:rPr lang="es-CL" b="1" i="0" dirty="0">
                <a:solidFill>
                  <a:srgbClr val="000000"/>
                </a:solidFill>
                <a:effectLst/>
                <a:latin typeface="Montserrat" panose="00000500000000000000" pitchFamily="2" charset="0"/>
              </a:rPr>
            </a:br>
            <a:endParaRPr lang="es-CL" dirty="0"/>
          </a:p>
        </p:txBody>
      </p:sp>
      <p:sp>
        <p:nvSpPr>
          <p:cNvPr id="4" name="Rectangle 1">
            <a:extLst>
              <a:ext uri="{FF2B5EF4-FFF2-40B4-BE49-F238E27FC236}">
                <a16:creationId xmlns:a16="http://schemas.microsoft.com/office/drawing/2014/main" id="{DFA637DE-CF02-8DCA-C8E2-AB10B0FCC643}"/>
              </a:ext>
            </a:extLst>
          </p:cNvPr>
          <p:cNvSpPr>
            <a:spLocks noGrp="1" noChangeArrowheads="1"/>
          </p:cNvSpPr>
          <p:nvPr>
            <p:ph idx="1"/>
          </p:nvPr>
        </p:nvSpPr>
        <p:spPr bwMode="auto">
          <a:xfrm>
            <a:off x="516619" y="943842"/>
            <a:ext cx="11158761" cy="5232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CL" altLang="es-CL" sz="26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L" altLang="es-CL" sz="28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Constituye</a:t>
            </a:r>
            <a:r>
              <a:rPr kumimoji="0" lang="es-CL" altLang="es-CL" sz="2800" b="1"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 la base de toda sociedad</a:t>
            </a:r>
            <a:r>
              <a:rPr kumimoji="0" lang="es-CL" altLang="es-CL" sz="28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L" altLang="es-CL" sz="28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Es una estructura social universal que </a:t>
            </a:r>
            <a:r>
              <a:rPr kumimoji="0" lang="es-CL" altLang="es-CL" sz="2800" b="1"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se encuentra en todos los tipos de culturas y sociedades</a:t>
            </a:r>
            <a:r>
              <a:rPr kumimoji="0" lang="es-CL" altLang="es-CL" sz="28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a:t>
            </a:r>
            <a:endParaRPr lang="es-CL" altLang="es-CL" sz="28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L" altLang="es-CL" sz="28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En cada una de ellas varía su forma o estructura, pero se mantienen las características importantes.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L" altLang="es-CL" sz="28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Generalmente surge por </a:t>
            </a:r>
            <a:r>
              <a:rPr kumimoji="0" lang="es-CL" altLang="es-CL" sz="2800" b="1"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lazos sanguíneos, legales o emocionales</a:t>
            </a:r>
            <a:r>
              <a:rPr kumimoji="0" lang="es-CL" altLang="es-CL" sz="28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L" altLang="es-CL" sz="28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Puede surgir </a:t>
            </a:r>
            <a:r>
              <a:rPr kumimoji="0" lang="es-CL" altLang="es-CL" sz="2800" b="1"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a partir del matrimonio o la unión conyugal</a:t>
            </a:r>
            <a:r>
              <a:rPr kumimoji="0" lang="es-CL" altLang="es-CL" sz="28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L" altLang="es-CL" sz="28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Posee bases de </a:t>
            </a:r>
            <a:r>
              <a:rPr kumimoji="0" lang="es-CL" altLang="es-CL" sz="2800" b="1"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organización económica</a:t>
            </a:r>
            <a:r>
              <a:rPr kumimoji="0" lang="es-CL" altLang="es-CL" sz="28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CL" altLang="es-CL" sz="2800" b="1"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Constituye la base de trasmisión de educación y valores</a:t>
            </a:r>
            <a:r>
              <a:rPr kumimoji="0" lang="es-CL" altLang="es-CL" sz="2800"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 los miembros comparten</a:t>
            </a:r>
            <a:r>
              <a:rPr lang="es-CL" altLang="es-CL" sz="28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kumimoji="0" lang="es-CL" altLang="es-CL" sz="280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Calibri" panose="020F0502020204030204" pitchFamily="34" charset="0"/>
              </a:rPr>
              <a:t>costumbres y tradiciones que suelen ser transmitidas de generación en generación.  </a:t>
            </a:r>
            <a:endParaRPr kumimoji="0" lang="es-CL" altLang="es-CL" sz="2800" b="0" i="0" u="none" strike="noStrike" cap="none" normalizeH="0" baseline="0" dirty="0">
              <a:ln>
                <a:noFill/>
              </a:ln>
              <a:solidFill>
                <a:schemeClr val="bg1"/>
              </a:solidFill>
              <a:effectLst/>
            </a:endParaRPr>
          </a:p>
        </p:txBody>
      </p:sp>
    </p:spTree>
    <p:extLst>
      <p:ext uri="{BB962C8B-B14F-4D97-AF65-F5344CB8AC3E}">
        <p14:creationId xmlns:p14="http://schemas.microsoft.com/office/powerpoint/2010/main" val="194312733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fade">
                                      <p:cBhvr>
                                        <p:cTn id="21" dur="1000"/>
                                        <p:tgtEl>
                                          <p:spTgt spid="4">
                                            <p:txEl>
                                              <p:pRg st="3" end="3"/>
                                            </p:txEl>
                                          </p:spTgt>
                                        </p:tgtEl>
                                      </p:cBhvr>
                                    </p:animEffect>
                                    <p:anim calcmode="lin" valueType="num">
                                      <p:cBhvr>
                                        <p:cTn id="22"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Effect transition="in" filter="fade">
                                      <p:cBhvr>
                                        <p:cTn id="28" dur="1000"/>
                                        <p:tgtEl>
                                          <p:spTgt spid="4">
                                            <p:txEl>
                                              <p:pRg st="4" end="4"/>
                                            </p:txEl>
                                          </p:spTgt>
                                        </p:tgtEl>
                                      </p:cBhvr>
                                    </p:animEffect>
                                    <p:anim calcmode="lin" valueType="num">
                                      <p:cBhvr>
                                        <p:cTn id="29"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Effect transition="in" filter="fade">
                                      <p:cBhvr>
                                        <p:cTn id="35" dur="1000"/>
                                        <p:tgtEl>
                                          <p:spTgt spid="4">
                                            <p:txEl>
                                              <p:pRg st="5" end="5"/>
                                            </p:txEl>
                                          </p:spTgt>
                                        </p:tgtEl>
                                      </p:cBhvr>
                                    </p:animEffect>
                                    <p:anim calcmode="lin" valueType="num">
                                      <p:cBhvr>
                                        <p:cTn id="36"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fade">
                                      <p:cBhvr>
                                        <p:cTn id="42" dur="1000"/>
                                        <p:tgtEl>
                                          <p:spTgt spid="4">
                                            <p:txEl>
                                              <p:pRg st="6" end="6"/>
                                            </p:txEl>
                                          </p:spTgt>
                                        </p:tgtEl>
                                      </p:cBhvr>
                                    </p:animEffect>
                                    <p:anim calcmode="lin" valueType="num">
                                      <p:cBhvr>
                                        <p:cTn id="43"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Effect transition="in" filter="fade">
                                      <p:cBhvr>
                                        <p:cTn id="49" dur="1000"/>
                                        <p:tgtEl>
                                          <p:spTgt spid="4">
                                            <p:txEl>
                                              <p:pRg st="7" end="7"/>
                                            </p:txEl>
                                          </p:spTgt>
                                        </p:tgtEl>
                                      </p:cBhvr>
                                    </p:animEffect>
                                    <p:anim calcmode="lin" valueType="num">
                                      <p:cBhvr>
                                        <p:cTn id="50"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7D3FCF-F9C1-8296-7513-39194B1C4648}"/>
              </a:ext>
            </a:extLst>
          </p:cNvPr>
          <p:cNvSpPr>
            <a:spLocks noGrp="1"/>
          </p:cNvSpPr>
          <p:nvPr>
            <p:ph type="title"/>
          </p:nvPr>
        </p:nvSpPr>
        <p:spPr>
          <a:xfrm>
            <a:off x="450453" y="140184"/>
            <a:ext cx="8534400" cy="1507067"/>
          </a:xfrm>
        </p:spPr>
        <p:txBody>
          <a:bodyPr/>
          <a:lstStyle/>
          <a:p>
            <a:r>
              <a:rPr lang="es-MX" dirty="0">
                <a:solidFill>
                  <a:schemeClr val="bg1"/>
                </a:solidFill>
              </a:rPr>
              <a:t>Tipos de familia</a:t>
            </a:r>
            <a:endParaRPr lang="es-CL" dirty="0">
              <a:solidFill>
                <a:schemeClr val="bg1"/>
              </a:solidFill>
            </a:endParaRPr>
          </a:p>
        </p:txBody>
      </p:sp>
      <p:sp>
        <p:nvSpPr>
          <p:cNvPr id="4" name="Marcador de contenido 3">
            <a:extLst>
              <a:ext uri="{FF2B5EF4-FFF2-40B4-BE49-F238E27FC236}">
                <a16:creationId xmlns:a16="http://schemas.microsoft.com/office/drawing/2014/main" id="{D522D593-7E14-95EB-57F9-4BFDECC9B6B1}"/>
              </a:ext>
            </a:extLst>
          </p:cNvPr>
          <p:cNvSpPr>
            <a:spLocks noGrp="1"/>
          </p:cNvSpPr>
          <p:nvPr>
            <p:ph sz="half" idx="1"/>
          </p:nvPr>
        </p:nvSpPr>
        <p:spPr>
          <a:xfrm>
            <a:off x="870478" y="3242733"/>
            <a:ext cx="4937655" cy="3615267"/>
          </a:xfrm>
        </p:spPr>
        <p:txBody>
          <a:bodyPr>
            <a:normAutofit/>
          </a:bodyPr>
          <a:lstStyle/>
          <a:p>
            <a:r>
              <a:rPr lang="es-CL" sz="2500" b="1" i="0" dirty="0">
                <a:effectLst/>
                <a:latin typeface="Calibri" panose="020F0502020204030204" pitchFamily="34" charset="0"/>
                <a:ea typeface="Calibri" panose="020F0502020204030204" pitchFamily="34" charset="0"/>
                <a:cs typeface="Calibri" panose="020F0502020204030204" pitchFamily="34" charset="0"/>
              </a:rPr>
              <a:t>Familia de origen</a:t>
            </a:r>
          </a:p>
          <a:p>
            <a:r>
              <a:rPr lang="es-CL" sz="2500" b="1" i="0" dirty="0">
                <a:effectLst/>
                <a:latin typeface="Calibri" panose="020F0502020204030204" pitchFamily="34" charset="0"/>
                <a:ea typeface="Calibri" panose="020F0502020204030204" pitchFamily="34" charset="0"/>
                <a:cs typeface="Calibri" panose="020F0502020204030204" pitchFamily="34" charset="0"/>
              </a:rPr>
              <a:t>Familia extensa</a:t>
            </a:r>
          </a:p>
          <a:p>
            <a:r>
              <a:rPr lang="es-CL" sz="2500" b="1" i="0" dirty="0">
                <a:effectLst/>
                <a:latin typeface="Calibri" panose="020F0502020204030204" pitchFamily="34" charset="0"/>
                <a:ea typeface="Calibri" panose="020F0502020204030204" pitchFamily="34" charset="0"/>
                <a:cs typeface="Calibri" panose="020F0502020204030204" pitchFamily="34" charset="0"/>
              </a:rPr>
              <a:t>Familia nuclear</a:t>
            </a:r>
          </a:p>
          <a:p>
            <a:r>
              <a:rPr lang="es-CL" sz="2500" b="1" i="0" dirty="0">
                <a:effectLst/>
                <a:latin typeface="Calibri" panose="020F0502020204030204" pitchFamily="34" charset="0"/>
                <a:ea typeface="Calibri" panose="020F0502020204030204" pitchFamily="34" charset="0"/>
                <a:cs typeface="Calibri" panose="020F0502020204030204" pitchFamily="34" charset="0"/>
              </a:rPr>
              <a:t>Familia reconstituida</a:t>
            </a:r>
          </a:p>
          <a:p>
            <a:r>
              <a:rPr lang="es-CL" sz="2500" b="1" i="0" dirty="0">
                <a:effectLst/>
                <a:latin typeface="Calibri" panose="020F0502020204030204" pitchFamily="34" charset="0"/>
                <a:ea typeface="Calibri" panose="020F0502020204030204" pitchFamily="34" charset="0"/>
                <a:cs typeface="Calibri" panose="020F0502020204030204" pitchFamily="34" charset="0"/>
              </a:rPr>
              <a:t>Familia monoparental</a:t>
            </a:r>
          </a:p>
          <a:p>
            <a:r>
              <a:rPr lang="es-CL" sz="2500" b="1" i="0" dirty="0">
                <a:effectLst/>
                <a:latin typeface="Calibri" panose="020F0502020204030204" pitchFamily="34" charset="0"/>
                <a:ea typeface="Calibri" panose="020F0502020204030204" pitchFamily="34" charset="0"/>
                <a:cs typeface="Calibri" panose="020F0502020204030204" pitchFamily="34" charset="0"/>
              </a:rPr>
              <a:t>Familia numerosa</a:t>
            </a:r>
          </a:p>
          <a:p>
            <a:endParaRPr lang="es-CL" b="1" i="0" dirty="0">
              <a:solidFill>
                <a:srgbClr val="333333"/>
              </a:solidFill>
              <a:effectLst/>
              <a:latin typeface="Catamaran"/>
            </a:endParaRPr>
          </a:p>
          <a:p>
            <a:endParaRPr lang="es-CL" b="1" i="0" dirty="0">
              <a:solidFill>
                <a:srgbClr val="333333"/>
              </a:solidFill>
              <a:effectLst/>
              <a:latin typeface="Catamaran"/>
            </a:endParaRPr>
          </a:p>
          <a:p>
            <a:endParaRPr lang="es-CL" b="1" i="0" dirty="0">
              <a:solidFill>
                <a:srgbClr val="333333"/>
              </a:solidFill>
              <a:effectLst/>
              <a:latin typeface="Catamaran"/>
            </a:endParaRPr>
          </a:p>
          <a:p>
            <a:endParaRPr lang="es-CL" b="1" i="0" dirty="0">
              <a:solidFill>
                <a:srgbClr val="333333"/>
              </a:solidFill>
              <a:effectLst/>
              <a:latin typeface="Catamaran"/>
            </a:endParaRPr>
          </a:p>
          <a:p>
            <a:endParaRPr lang="es-CL" b="1" i="0" dirty="0">
              <a:solidFill>
                <a:srgbClr val="333333"/>
              </a:solidFill>
              <a:effectLst/>
              <a:latin typeface="Catamaran"/>
            </a:endParaRPr>
          </a:p>
          <a:p>
            <a:endParaRPr lang="es-CL" b="1" i="0" dirty="0">
              <a:solidFill>
                <a:srgbClr val="333333"/>
              </a:solidFill>
              <a:effectLst/>
              <a:latin typeface="Catamaran"/>
            </a:endParaRPr>
          </a:p>
          <a:p>
            <a:endParaRPr lang="es-CL" b="1" i="0" dirty="0">
              <a:solidFill>
                <a:srgbClr val="333333"/>
              </a:solidFill>
              <a:effectLst/>
              <a:latin typeface="Catamaran"/>
            </a:endParaRPr>
          </a:p>
          <a:p>
            <a:endParaRPr lang="es-CL" dirty="0"/>
          </a:p>
        </p:txBody>
      </p:sp>
      <p:sp>
        <p:nvSpPr>
          <p:cNvPr id="5" name="Marcador de contenido 4">
            <a:extLst>
              <a:ext uri="{FF2B5EF4-FFF2-40B4-BE49-F238E27FC236}">
                <a16:creationId xmlns:a16="http://schemas.microsoft.com/office/drawing/2014/main" id="{168CB7E0-3CF7-AAC0-90AD-42937BF8B92C}"/>
              </a:ext>
            </a:extLst>
          </p:cNvPr>
          <p:cNvSpPr>
            <a:spLocks noGrp="1"/>
          </p:cNvSpPr>
          <p:nvPr>
            <p:ph sz="half" idx="2"/>
          </p:nvPr>
        </p:nvSpPr>
        <p:spPr>
          <a:xfrm>
            <a:off x="5448369" y="1647251"/>
            <a:ext cx="4934479" cy="3615266"/>
          </a:xfrm>
        </p:spPr>
        <p:txBody>
          <a:bodyPr>
            <a:normAutofit/>
          </a:bodyPr>
          <a:lstStyle/>
          <a:p>
            <a:r>
              <a:rPr lang="es-CL" sz="2500" b="1" i="0" dirty="0">
                <a:effectLst/>
                <a:latin typeface="Calibri" panose="020F0502020204030204" pitchFamily="34" charset="0"/>
                <a:ea typeface="Calibri" panose="020F0502020204030204" pitchFamily="34" charset="0"/>
                <a:cs typeface="Calibri" panose="020F0502020204030204" pitchFamily="34" charset="0"/>
              </a:rPr>
              <a:t>Familia homoparental</a:t>
            </a:r>
          </a:p>
          <a:p>
            <a:r>
              <a:rPr lang="es-CL" sz="2500" b="1" i="0" dirty="0">
                <a:effectLst/>
                <a:latin typeface="Calibri" panose="020F0502020204030204" pitchFamily="34" charset="0"/>
                <a:ea typeface="Calibri" panose="020F0502020204030204" pitchFamily="34" charset="0"/>
                <a:cs typeface="Calibri" panose="020F0502020204030204" pitchFamily="34" charset="0"/>
              </a:rPr>
              <a:t>Familia adoptiva</a:t>
            </a:r>
          </a:p>
          <a:p>
            <a:r>
              <a:rPr lang="es-CL" sz="2500" b="1" i="0" dirty="0">
                <a:effectLst/>
                <a:latin typeface="Calibri" panose="020F0502020204030204" pitchFamily="34" charset="0"/>
                <a:ea typeface="Calibri" panose="020F0502020204030204" pitchFamily="34" charset="0"/>
                <a:cs typeface="Calibri" panose="020F0502020204030204" pitchFamily="34" charset="0"/>
              </a:rPr>
              <a:t>Familia de acogida</a:t>
            </a:r>
          </a:p>
          <a:p>
            <a:r>
              <a:rPr lang="es-CL" sz="2500" b="1" i="0" dirty="0">
                <a:effectLst/>
                <a:latin typeface="Calibri" panose="020F0502020204030204" pitchFamily="34" charset="0"/>
                <a:ea typeface="Calibri" panose="020F0502020204030204" pitchFamily="34" charset="0"/>
                <a:cs typeface="Calibri" panose="020F0502020204030204" pitchFamily="34" charset="0"/>
              </a:rPr>
              <a:t>Familia sin hijos/as</a:t>
            </a:r>
          </a:p>
          <a:p>
            <a:r>
              <a:rPr lang="es-CL" sz="2500" b="1" i="0" u="none" strike="noStrike" dirty="0">
                <a:effectLst/>
                <a:latin typeface="Calibri" panose="020F0502020204030204" pitchFamily="34" charset="0"/>
                <a:ea typeface="Calibri" panose="020F0502020204030204" pitchFamily="34" charset="0"/>
                <a:cs typeface="Calibri" panose="020F0502020204030204" pitchFamily="34" charset="0"/>
              </a:rPr>
              <a:t>Familias ensambladas</a:t>
            </a:r>
            <a:endParaRPr lang="es-CL" sz="2500" b="1" u="none" strike="noStrike" dirty="0">
              <a:latin typeface="Calibri" panose="020F0502020204030204" pitchFamily="34" charset="0"/>
              <a:ea typeface="Calibri" panose="020F0502020204030204" pitchFamily="34" charset="0"/>
              <a:cs typeface="Calibri" panose="020F0502020204030204" pitchFamily="34" charset="0"/>
            </a:endParaRPr>
          </a:p>
          <a:p>
            <a:r>
              <a:rPr lang="es-CL" sz="2500" b="1" i="0" dirty="0">
                <a:effectLst/>
                <a:latin typeface="Calibri" panose="020F0502020204030204" pitchFamily="34" charset="0"/>
                <a:ea typeface="Calibri" panose="020F0502020204030204" pitchFamily="34" charset="0"/>
                <a:cs typeface="Calibri" panose="020F0502020204030204" pitchFamily="34" charset="0"/>
              </a:rPr>
              <a:t>Familias biparentales</a:t>
            </a:r>
          </a:p>
          <a:p>
            <a:pPr marL="0" indent="0">
              <a:buNone/>
            </a:pPr>
            <a:endParaRPr lang="es-CL" dirty="0"/>
          </a:p>
        </p:txBody>
      </p:sp>
    </p:spTree>
    <p:extLst>
      <p:ext uri="{BB962C8B-B14F-4D97-AF65-F5344CB8AC3E}">
        <p14:creationId xmlns:p14="http://schemas.microsoft.com/office/powerpoint/2010/main" val="119003576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barn(inVertical)">
                                      <p:cBhvr>
                                        <p:cTn id="14" dur="500"/>
                                        <p:tgtEl>
                                          <p:spTgt spid="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wipe(down)">
                                      <p:cBhvr>
                                        <p:cTn id="19" dur="500"/>
                                        <p:tgtEl>
                                          <p:spTgt spid="4">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animEffect transition="in" filter="fade">
                                      <p:cBhvr>
                                        <p:cTn id="24" dur="500"/>
                                        <p:tgtEl>
                                          <p:spTgt spid="4">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Effect transition="in" filter="fade">
                                      <p:cBhvr>
                                        <p:cTn id="29" dur="1000"/>
                                        <p:tgtEl>
                                          <p:spTgt spid="4">
                                            <p:txEl>
                                              <p:pRg st="4" end="4"/>
                                            </p:txEl>
                                          </p:spTgt>
                                        </p:tgtEl>
                                      </p:cBhvr>
                                    </p:animEffect>
                                    <p:anim calcmode="lin" valueType="num">
                                      <p:cBhvr>
                                        <p:cTn id="30"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6" presetClass="entr" presetSubtype="0" fill="hold" nodeType="clickEffect">
                                  <p:stCondLst>
                                    <p:cond delay="0"/>
                                  </p:stCondLst>
                                  <p:childTnLst>
                                    <p:set>
                                      <p:cBhvr>
                                        <p:cTn id="35" dur="1" fill="hold">
                                          <p:stCondLst>
                                            <p:cond delay="0"/>
                                          </p:stCondLst>
                                        </p:cTn>
                                        <p:tgtEl>
                                          <p:spTgt spid="4">
                                            <p:txEl>
                                              <p:pRg st="5" end="5"/>
                                            </p:txEl>
                                          </p:spTgt>
                                        </p:tgtEl>
                                        <p:attrNameLst>
                                          <p:attrName>style.visibility</p:attrName>
                                        </p:attrNameLst>
                                      </p:cBhvr>
                                      <p:to>
                                        <p:strVal val="visible"/>
                                      </p:to>
                                    </p:set>
                                    <p:animEffect transition="in" filter="wipe(down)">
                                      <p:cBhvr>
                                        <p:cTn id="36" dur="580">
                                          <p:stCondLst>
                                            <p:cond delay="0"/>
                                          </p:stCondLst>
                                        </p:cTn>
                                        <p:tgtEl>
                                          <p:spTgt spid="4">
                                            <p:txEl>
                                              <p:pRg st="5" end="5"/>
                                            </p:txEl>
                                          </p:spTgt>
                                        </p:tgtEl>
                                      </p:cBhvr>
                                    </p:animEffect>
                                    <p:anim calcmode="lin" valueType="num">
                                      <p:cBhvr>
                                        <p:cTn id="37" dur="1822" tmFilter="0,0; 0.14,0.36; 0.43,0.73; 0.71,0.91; 1.0,1.0">
                                          <p:stCondLst>
                                            <p:cond delay="0"/>
                                          </p:stCondLst>
                                        </p:cTn>
                                        <p:tgtEl>
                                          <p:spTgt spid="4">
                                            <p:txEl>
                                              <p:pRg st="5" end="5"/>
                                            </p:txEl>
                                          </p:spTgt>
                                        </p:tgtEl>
                                        <p:attrNameLst>
                                          <p:attrName>ppt_x</p:attrName>
                                        </p:attrNameLst>
                                      </p:cBhvr>
                                      <p:tavLst>
                                        <p:tav tm="0">
                                          <p:val>
                                            <p:strVal val="#ppt_x-0.25"/>
                                          </p:val>
                                        </p:tav>
                                        <p:tav tm="100000">
                                          <p:val>
                                            <p:strVal val="#ppt_x"/>
                                          </p:val>
                                        </p:tav>
                                      </p:tavLst>
                                    </p:anim>
                                    <p:anim calcmode="lin" valueType="num">
                                      <p:cBhvr>
                                        <p:cTn id="38" dur="664" tmFilter="0.0,0.0; 0.25,0.07; 0.50,0.2; 0.75,0.467; 1.0,1.0">
                                          <p:stCondLst>
                                            <p:cond delay="0"/>
                                          </p:stCondLst>
                                        </p:cTn>
                                        <p:tgtEl>
                                          <p:spTgt spid="4">
                                            <p:txEl>
                                              <p:pRg st="5" end="5"/>
                                            </p:txEl>
                                          </p:spTgt>
                                        </p:tgtEl>
                                        <p:attrNameLst>
                                          <p:attrName>ppt_y</p:attrName>
                                        </p:attrNameLst>
                                      </p:cBhvr>
                                      <p:tavLst>
                                        <p:tav tm="0" fmla="#ppt_y-sin(pi*$)/3">
                                          <p:val>
                                            <p:fltVal val="0.5"/>
                                          </p:val>
                                        </p:tav>
                                        <p:tav tm="100000">
                                          <p:val>
                                            <p:fltVal val="1"/>
                                          </p:val>
                                        </p:tav>
                                      </p:tavLst>
                                    </p:anim>
                                    <p:anim calcmode="lin" valueType="num">
                                      <p:cBhvr>
                                        <p:cTn id="39" dur="664" tmFilter="0, 0; 0.125,0.2665; 0.25,0.4; 0.375,0.465; 0.5,0.5;  0.625,0.535; 0.75,0.6; 0.875,0.7335; 1,1">
                                          <p:stCondLst>
                                            <p:cond delay="664"/>
                                          </p:stCondLst>
                                        </p:cTn>
                                        <p:tgtEl>
                                          <p:spTgt spid="4">
                                            <p:txEl>
                                              <p:pRg st="5" end="5"/>
                                            </p:txEl>
                                          </p:spTgt>
                                        </p:tgtEl>
                                        <p:attrNameLst>
                                          <p:attrName>ppt_y</p:attrName>
                                        </p:attrNameLst>
                                      </p:cBhvr>
                                      <p:tavLst>
                                        <p:tav tm="0" fmla="#ppt_y-sin(pi*$)/9">
                                          <p:val>
                                            <p:fltVal val="0"/>
                                          </p:val>
                                        </p:tav>
                                        <p:tav tm="100000">
                                          <p:val>
                                            <p:fltVal val="1"/>
                                          </p:val>
                                        </p:tav>
                                      </p:tavLst>
                                    </p:anim>
                                    <p:anim calcmode="lin" valueType="num">
                                      <p:cBhvr>
                                        <p:cTn id="40" dur="332" tmFilter="0, 0; 0.125,0.2665; 0.25,0.4; 0.375,0.465; 0.5,0.5;  0.625,0.535; 0.75,0.6; 0.875,0.7335; 1,1">
                                          <p:stCondLst>
                                            <p:cond delay="1324"/>
                                          </p:stCondLst>
                                        </p:cTn>
                                        <p:tgtEl>
                                          <p:spTgt spid="4">
                                            <p:txEl>
                                              <p:pRg st="5" end="5"/>
                                            </p:txEl>
                                          </p:spTgt>
                                        </p:tgtEl>
                                        <p:attrNameLst>
                                          <p:attrName>ppt_y</p:attrName>
                                        </p:attrNameLst>
                                      </p:cBhvr>
                                      <p:tavLst>
                                        <p:tav tm="0" fmla="#ppt_y-sin(pi*$)/27">
                                          <p:val>
                                            <p:fltVal val="0"/>
                                          </p:val>
                                        </p:tav>
                                        <p:tav tm="100000">
                                          <p:val>
                                            <p:fltVal val="1"/>
                                          </p:val>
                                        </p:tav>
                                      </p:tavLst>
                                    </p:anim>
                                    <p:anim calcmode="lin" valueType="num">
                                      <p:cBhvr>
                                        <p:cTn id="41" dur="164" tmFilter="0, 0; 0.125,0.2665; 0.25,0.4; 0.375,0.465; 0.5,0.5;  0.625,0.535; 0.75,0.6; 0.875,0.7335; 1,1">
                                          <p:stCondLst>
                                            <p:cond delay="1656"/>
                                          </p:stCondLst>
                                        </p:cTn>
                                        <p:tgtEl>
                                          <p:spTgt spid="4">
                                            <p:txEl>
                                              <p:pRg st="5" end="5"/>
                                            </p:txEl>
                                          </p:spTgt>
                                        </p:tgtEl>
                                        <p:attrNameLst>
                                          <p:attrName>ppt_y</p:attrName>
                                        </p:attrNameLst>
                                      </p:cBhvr>
                                      <p:tavLst>
                                        <p:tav tm="0" fmla="#ppt_y-sin(pi*$)/81">
                                          <p:val>
                                            <p:fltVal val="0"/>
                                          </p:val>
                                        </p:tav>
                                        <p:tav tm="100000">
                                          <p:val>
                                            <p:fltVal val="1"/>
                                          </p:val>
                                        </p:tav>
                                      </p:tavLst>
                                    </p:anim>
                                    <p:animScale>
                                      <p:cBhvr>
                                        <p:cTn id="42" dur="26">
                                          <p:stCondLst>
                                            <p:cond delay="650"/>
                                          </p:stCondLst>
                                        </p:cTn>
                                        <p:tgtEl>
                                          <p:spTgt spid="4">
                                            <p:txEl>
                                              <p:pRg st="5" end="5"/>
                                            </p:txEl>
                                          </p:spTgt>
                                        </p:tgtEl>
                                      </p:cBhvr>
                                      <p:to x="100000" y="60000"/>
                                    </p:animScale>
                                    <p:animScale>
                                      <p:cBhvr>
                                        <p:cTn id="43" dur="166" decel="50000">
                                          <p:stCondLst>
                                            <p:cond delay="676"/>
                                          </p:stCondLst>
                                        </p:cTn>
                                        <p:tgtEl>
                                          <p:spTgt spid="4">
                                            <p:txEl>
                                              <p:pRg st="5" end="5"/>
                                            </p:txEl>
                                          </p:spTgt>
                                        </p:tgtEl>
                                      </p:cBhvr>
                                      <p:to x="100000" y="100000"/>
                                    </p:animScale>
                                    <p:animScale>
                                      <p:cBhvr>
                                        <p:cTn id="44" dur="26">
                                          <p:stCondLst>
                                            <p:cond delay="1312"/>
                                          </p:stCondLst>
                                        </p:cTn>
                                        <p:tgtEl>
                                          <p:spTgt spid="4">
                                            <p:txEl>
                                              <p:pRg st="5" end="5"/>
                                            </p:txEl>
                                          </p:spTgt>
                                        </p:tgtEl>
                                      </p:cBhvr>
                                      <p:to x="100000" y="80000"/>
                                    </p:animScale>
                                    <p:animScale>
                                      <p:cBhvr>
                                        <p:cTn id="45" dur="166" decel="50000">
                                          <p:stCondLst>
                                            <p:cond delay="1338"/>
                                          </p:stCondLst>
                                        </p:cTn>
                                        <p:tgtEl>
                                          <p:spTgt spid="4">
                                            <p:txEl>
                                              <p:pRg st="5" end="5"/>
                                            </p:txEl>
                                          </p:spTgt>
                                        </p:tgtEl>
                                      </p:cBhvr>
                                      <p:to x="100000" y="100000"/>
                                    </p:animScale>
                                    <p:animScale>
                                      <p:cBhvr>
                                        <p:cTn id="46" dur="26">
                                          <p:stCondLst>
                                            <p:cond delay="1642"/>
                                          </p:stCondLst>
                                        </p:cTn>
                                        <p:tgtEl>
                                          <p:spTgt spid="4">
                                            <p:txEl>
                                              <p:pRg st="5" end="5"/>
                                            </p:txEl>
                                          </p:spTgt>
                                        </p:tgtEl>
                                      </p:cBhvr>
                                      <p:to x="100000" y="90000"/>
                                    </p:animScale>
                                    <p:animScale>
                                      <p:cBhvr>
                                        <p:cTn id="47" dur="166" decel="50000">
                                          <p:stCondLst>
                                            <p:cond delay="1668"/>
                                          </p:stCondLst>
                                        </p:cTn>
                                        <p:tgtEl>
                                          <p:spTgt spid="4">
                                            <p:txEl>
                                              <p:pRg st="5" end="5"/>
                                            </p:txEl>
                                          </p:spTgt>
                                        </p:tgtEl>
                                      </p:cBhvr>
                                      <p:to x="100000" y="100000"/>
                                    </p:animScale>
                                    <p:animScale>
                                      <p:cBhvr>
                                        <p:cTn id="48" dur="26">
                                          <p:stCondLst>
                                            <p:cond delay="1808"/>
                                          </p:stCondLst>
                                        </p:cTn>
                                        <p:tgtEl>
                                          <p:spTgt spid="4">
                                            <p:txEl>
                                              <p:pRg st="5" end="5"/>
                                            </p:txEl>
                                          </p:spTgt>
                                        </p:tgtEl>
                                      </p:cBhvr>
                                      <p:to x="100000" y="95000"/>
                                    </p:animScale>
                                    <p:animScale>
                                      <p:cBhvr>
                                        <p:cTn id="49" dur="166" decel="50000">
                                          <p:stCondLst>
                                            <p:cond delay="1834"/>
                                          </p:stCondLst>
                                        </p:cTn>
                                        <p:tgtEl>
                                          <p:spTgt spid="4">
                                            <p:txEl>
                                              <p:pRg st="5" end="5"/>
                                            </p:txEl>
                                          </p:spTgt>
                                        </p:tgtEl>
                                      </p:cBhvr>
                                      <p:to x="100000" y="100000"/>
                                    </p:animScale>
                                  </p:childTnLst>
                                </p:cTn>
                              </p:par>
                            </p:childTnLst>
                          </p:cTn>
                        </p:par>
                      </p:childTnLst>
                    </p:cTn>
                  </p:par>
                  <p:par>
                    <p:cTn id="50" fill="hold">
                      <p:stCondLst>
                        <p:cond delay="indefinite"/>
                      </p:stCondLst>
                      <p:childTnLst>
                        <p:par>
                          <p:cTn id="51" fill="hold">
                            <p:stCondLst>
                              <p:cond delay="0"/>
                            </p:stCondLst>
                            <p:childTnLst>
                              <p:par>
                                <p:cTn id="52" presetID="31" presetClass="entr" presetSubtype="0" fill="hold" nodeType="clickEffect">
                                  <p:stCondLst>
                                    <p:cond delay="0"/>
                                  </p:stCondLst>
                                  <p:childTnLst>
                                    <p:set>
                                      <p:cBhvr>
                                        <p:cTn id="53" dur="1" fill="hold">
                                          <p:stCondLst>
                                            <p:cond delay="0"/>
                                          </p:stCondLst>
                                        </p:cTn>
                                        <p:tgtEl>
                                          <p:spTgt spid="5">
                                            <p:txEl>
                                              <p:pRg st="0" end="0"/>
                                            </p:txEl>
                                          </p:spTgt>
                                        </p:tgtEl>
                                        <p:attrNameLst>
                                          <p:attrName>style.visibility</p:attrName>
                                        </p:attrNameLst>
                                      </p:cBhvr>
                                      <p:to>
                                        <p:strVal val="visible"/>
                                      </p:to>
                                    </p:set>
                                    <p:anim calcmode="lin" valueType="num">
                                      <p:cBhvr>
                                        <p:cTn id="54"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55"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56"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57" dur="1000"/>
                                        <p:tgtEl>
                                          <p:spTgt spid="5">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4" presetClass="entr" presetSubtype="10" fill="hold" nodeType="clickEffect">
                                  <p:stCondLst>
                                    <p:cond delay="0"/>
                                  </p:stCondLst>
                                  <p:childTnLst>
                                    <p:set>
                                      <p:cBhvr>
                                        <p:cTn id="61" dur="1" fill="hold">
                                          <p:stCondLst>
                                            <p:cond delay="0"/>
                                          </p:stCondLst>
                                        </p:cTn>
                                        <p:tgtEl>
                                          <p:spTgt spid="5">
                                            <p:txEl>
                                              <p:pRg st="1" end="1"/>
                                            </p:txEl>
                                          </p:spTgt>
                                        </p:tgtEl>
                                        <p:attrNameLst>
                                          <p:attrName>style.visibility</p:attrName>
                                        </p:attrNameLst>
                                      </p:cBhvr>
                                      <p:to>
                                        <p:strVal val="visible"/>
                                      </p:to>
                                    </p:set>
                                    <p:animEffect transition="in" filter="randombar(horizontal)">
                                      <p:cBhvr>
                                        <p:cTn id="62" dur="500"/>
                                        <p:tgtEl>
                                          <p:spTgt spid="5">
                                            <p:txEl>
                                              <p:pRg st="1" end="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nodeType="clickEffect">
                                  <p:stCondLst>
                                    <p:cond delay="0"/>
                                  </p:stCondLst>
                                  <p:childTnLst>
                                    <p:set>
                                      <p:cBhvr>
                                        <p:cTn id="66" dur="1" fill="hold">
                                          <p:stCondLst>
                                            <p:cond delay="0"/>
                                          </p:stCondLst>
                                        </p:cTn>
                                        <p:tgtEl>
                                          <p:spTgt spid="5">
                                            <p:txEl>
                                              <p:pRg st="2" end="2"/>
                                            </p:txEl>
                                          </p:spTgt>
                                        </p:tgtEl>
                                        <p:attrNameLst>
                                          <p:attrName>style.visibility</p:attrName>
                                        </p:attrNameLst>
                                      </p:cBhvr>
                                      <p:to>
                                        <p:strVal val="visible"/>
                                      </p:to>
                                    </p:set>
                                    <p:animEffect transition="in" filter="circle(in)">
                                      <p:cBhvr>
                                        <p:cTn id="67" dur="2000"/>
                                        <p:tgtEl>
                                          <p:spTgt spid="5">
                                            <p:txEl>
                                              <p:pRg st="2" end="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5">
                                            <p:txEl>
                                              <p:pRg st="3" end="3"/>
                                            </p:txEl>
                                          </p:spTgt>
                                        </p:tgtEl>
                                        <p:attrNameLst>
                                          <p:attrName>style.visibility</p:attrName>
                                        </p:attrNameLst>
                                      </p:cBhvr>
                                      <p:to>
                                        <p:strVal val="visible"/>
                                      </p:to>
                                    </p:set>
                                    <p:animEffect transition="in" filter="barn(inVertical)">
                                      <p:cBhvr>
                                        <p:cTn id="72" dur="500"/>
                                        <p:tgtEl>
                                          <p:spTgt spid="5">
                                            <p:txEl>
                                              <p:pRg st="3" end="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1" presetClass="entr" presetSubtype="1" fill="hold" nodeType="clickEffect">
                                  <p:stCondLst>
                                    <p:cond delay="0"/>
                                  </p:stCondLst>
                                  <p:childTnLst>
                                    <p:set>
                                      <p:cBhvr>
                                        <p:cTn id="76" dur="1" fill="hold">
                                          <p:stCondLst>
                                            <p:cond delay="0"/>
                                          </p:stCondLst>
                                        </p:cTn>
                                        <p:tgtEl>
                                          <p:spTgt spid="5">
                                            <p:txEl>
                                              <p:pRg st="4" end="4"/>
                                            </p:txEl>
                                          </p:spTgt>
                                        </p:tgtEl>
                                        <p:attrNameLst>
                                          <p:attrName>style.visibility</p:attrName>
                                        </p:attrNameLst>
                                      </p:cBhvr>
                                      <p:to>
                                        <p:strVal val="visible"/>
                                      </p:to>
                                    </p:set>
                                    <p:animEffect transition="in" filter="wheel(1)">
                                      <p:cBhvr>
                                        <p:cTn id="77" dur="2000"/>
                                        <p:tgtEl>
                                          <p:spTgt spid="5">
                                            <p:txEl>
                                              <p:pRg st="4" end="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45" presetClass="entr" presetSubtype="0" fill="hold" nodeType="clickEffect">
                                  <p:stCondLst>
                                    <p:cond delay="0"/>
                                  </p:stCondLst>
                                  <p:childTnLst>
                                    <p:set>
                                      <p:cBhvr>
                                        <p:cTn id="81" dur="1" fill="hold">
                                          <p:stCondLst>
                                            <p:cond delay="0"/>
                                          </p:stCondLst>
                                        </p:cTn>
                                        <p:tgtEl>
                                          <p:spTgt spid="5">
                                            <p:txEl>
                                              <p:pRg st="5" end="5"/>
                                            </p:txEl>
                                          </p:spTgt>
                                        </p:tgtEl>
                                        <p:attrNameLst>
                                          <p:attrName>style.visibility</p:attrName>
                                        </p:attrNameLst>
                                      </p:cBhvr>
                                      <p:to>
                                        <p:strVal val="visible"/>
                                      </p:to>
                                    </p:set>
                                    <p:animEffect transition="in" filter="fade">
                                      <p:cBhvr>
                                        <p:cTn id="82" dur="2000"/>
                                        <p:tgtEl>
                                          <p:spTgt spid="5">
                                            <p:txEl>
                                              <p:pRg st="5" end="5"/>
                                            </p:txEl>
                                          </p:spTgt>
                                        </p:tgtEl>
                                      </p:cBhvr>
                                    </p:animEffect>
                                    <p:anim calcmode="lin" valueType="num">
                                      <p:cBhvr>
                                        <p:cTn id="83" dur="2000" fill="hold"/>
                                        <p:tgtEl>
                                          <p:spTgt spid="5">
                                            <p:txEl>
                                              <p:pRg st="5" end="5"/>
                                            </p:txEl>
                                          </p:spTgt>
                                        </p:tgtEl>
                                        <p:attrNameLst>
                                          <p:attrName>ppt_w</p:attrName>
                                        </p:attrNameLst>
                                      </p:cBhvr>
                                      <p:tavLst>
                                        <p:tav tm="0" fmla="#ppt_w*sin(2.5*pi*$)">
                                          <p:val>
                                            <p:fltVal val="0"/>
                                          </p:val>
                                        </p:tav>
                                        <p:tav tm="100000">
                                          <p:val>
                                            <p:fltVal val="1"/>
                                          </p:val>
                                        </p:tav>
                                      </p:tavLst>
                                    </p:anim>
                                    <p:anim calcmode="lin" valueType="num">
                                      <p:cBhvr>
                                        <p:cTn id="84" dur="2000" fill="hold"/>
                                        <p:tgtEl>
                                          <p:spTgt spid="5">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35857D4B-7ADC-F3D8-D038-3CE05D4A4F57}"/>
              </a:ext>
            </a:extLst>
          </p:cNvPr>
          <p:cNvSpPr>
            <a:spLocks noGrp="1"/>
          </p:cNvSpPr>
          <p:nvPr>
            <p:ph type="title"/>
          </p:nvPr>
        </p:nvSpPr>
        <p:spPr>
          <a:xfrm>
            <a:off x="838200" y="419725"/>
            <a:ext cx="10515600" cy="1364105"/>
          </a:xfrm>
        </p:spPr>
        <p:txBody>
          <a:bodyPr>
            <a:normAutofit fontScale="90000"/>
          </a:bodyPr>
          <a:lstStyle/>
          <a:p>
            <a:r>
              <a:rPr lang="es-CL" sz="4900"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Familia de origen</a:t>
            </a:r>
            <a:br>
              <a:rPr lang="es-CL" b="1" i="0" dirty="0">
                <a:solidFill>
                  <a:srgbClr val="333333"/>
                </a:solidFill>
                <a:effectLst/>
                <a:latin typeface="Catamaran"/>
              </a:rPr>
            </a:br>
            <a:endParaRPr lang="es-CL" dirty="0"/>
          </a:p>
        </p:txBody>
      </p:sp>
      <p:sp>
        <p:nvSpPr>
          <p:cNvPr id="6" name="Marcador de contenido 5">
            <a:extLst>
              <a:ext uri="{FF2B5EF4-FFF2-40B4-BE49-F238E27FC236}">
                <a16:creationId xmlns:a16="http://schemas.microsoft.com/office/drawing/2014/main" id="{CF21D5C9-27AB-03F4-3B75-9EB7E6309449}"/>
              </a:ext>
            </a:extLst>
          </p:cNvPr>
          <p:cNvSpPr>
            <a:spLocks noGrp="1"/>
          </p:cNvSpPr>
          <p:nvPr>
            <p:ph idx="1"/>
          </p:nvPr>
        </p:nvSpPr>
        <p:spPr>
          <a:xfrm>
            <a:off x="673308" y="1469036"/>
            <a:ext cx="10680491" cy="4796853"/>
          </a:xfrm>
        </p:spPr>
        <p:txBody>
          <a:bodyPr>
            <a:normAutofit/>
          </a:bodyPr>
          <a:lstStyle/>
          <a:p>
            <a:pPr algn="l"/>
            <a:r>
              <a:rPr lang="es-CL" sz="36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La familia de origen hace referencia a la típica familia donde hay una única unión entre dos adultos y una única línea de descendencia, es decir, la familia más cercana: </a:t>
            </a:r>
            <a:r>
              <a:rPr lang="es-CL" sz="3600"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los padres (progenitores) y sus hijos</a:t>
            </a:r>
            <a:r>
              <a:rPr lang="es-CL" sz="36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 </a:t>
            </a:r>
          </a:p>
          <a:p>
            <a:pPr marL="0" indent="0">
              <a:buNone/>
            </a:pPr>
            <a:endParaRPr lang="es-CL" dirty="0"/>
          </a:p>
        </p:txBody>
      </p:sp>
    </p:spTree>
    <p:extLst>
      <p:ext uri="{BB962C8B-B14F-4D97-AF65-F5344CB8AC3E}">
        <p14:creationId xmlns:p14="http://schemas.microsoft.com/office/powerpoint/2010/main" val="243058408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652E4F-AB82-037F-F736-CC00F3015BF3}"/>
              </a:ext>
            </a:extLst>
          </p:cNvPr>
          <p:cNvSpPr>
            <a:spLocks noGrp="1"/>
          </p:cNvSpPr>
          <p:nvPr>
            <p:ph type="title"/>
          </p:nvPr>
        </p:nvSpPr>
        <p:spPr>
          <a:xfrm>
            <a:off x="1955073" y="411278"/>
            <a:ext cx="8534400" cy="1507067"/>
          </a:xfrm>
        </p:spPr>
        <p:txBody>
          <a:bodyPr>
            <a:normAutofit/>
          </a:bodyPr>
          <a:lstStyle/>
          <a:p>
            <a:r>
              <a:rPr lang="es-CL"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Familia extensa</a:t>
            </a:r>
            <a:br>
              <a:rPr lang="es-CL" b="1" i="0" dirty="0">
                <a:solidFill>
                  <a:srgbClr val="333333"/>
                </a:solidFill>
                <a:effectLst/>
                <a:latin typeface="Catamaran"/>
              </a:rPr>
            </a:br>
            <a:endParaRPr lang="es-CL" dirty="0"/>
          </a:p>
        </p:txBody>
      </p:sp>
      <p:sp>
        <p:nvSpPr>
          <p:cNvPr id="3" name="Marcador de contenido 2">
            <a:extLst>
              <a:ext uri="{FF2B5EF4-FFF2-40B4-BE49-F238E27FC236}">
                <a16:creationId xmlns:a16="http://schemas.microsoft.com/office/drawing/2014/main" id="{0CA90B82-FE1B-B858-F210-F213C63DDD63}"/>
              </a:ext>
            </a:extLst>
          </p:cNvPr>
          <p:cNvSpPr>
            <a:spLocks noGrp="1"/>
          </p:cNvSpPr>
          <p:nvPr>
            <p:ph idx="1"/>
          </p:nvPr>
        </p:nvSpPr>
        <p:spPr>
          <a:xfrm>
            <a:off x="353434" y="1660096"/>
            <a:ext cx="10515600" cy="4782878"/>
          </a:xfrm>
        </p:spPr>
        <p:txBody>
          <a:bodyPr/>
          <a:lstStyle/>
          <a:p>
            <a:pPr algn="l"/>
            <a:r>
              <a:rPr lang="es-CL" sz="32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Cuando hablamos de la familia extensa nos referimos a aquella familia formada por todos sus </a:t>
            </a:r>
            <a:r>
              <a:rPr lang="es-CL" sz="3200"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miembros de consanguinidad</a:t>
            </a:r>
            <a:r>
              <a:rPr lang="es-CL" sz="32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 que van más allá del núcleo que cohabita en un mismo hogar, es decir, cuyas relaciones no son única y exclusivamente entre padres e hijos, sino que incluyen otros familiares de consanguinidad o afines.</a:t>
            </a:r>
          </a:p>
          <a:p>
            <a:pPr algn="l"/>
            <a:r>
              <a:rPr lang="es-CL" sz="32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Por ejemplo, algunos de los miembros considerados como familia extendida son </a:t>
            </a:r>
            <a:r>
              <a:rPr lang="es-CL" sz="3200"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los primos, los tíos, los abuelos,</a:t>
            </a:r>
            <a:r>
              <a:rPr lang="es-CL" sz="32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 etcétera.</a:t>
            </a:r>
          </a:p>
          <a:p>
            <a:pPr marL="0" indent="0">
              <a:buNone/>
            </a:pPr>
            <a:endParaRPr lang="es-CL" dirty="0"/>
          </a:p>
        </p:txBody>
      </p:sp>
    </p:spTree>
    <p:extLst>
      <p:ext uri="{BB962C8B-B14F-4D97-AF65-F5344CB8AC3E}">
        <p14:creationId xmlns:p14="http://schemas.microsoft.com/office/powerpoint/2010/main" val="317373556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0FE816B1-6712-9DE2-FF26-168389C2C953}"/>
              </a:ext>
            </a:extLst>
          </p:cNvPr>
          <p:cNvSpPr>
            <a:spLocks noGrp="1"/>
          </p:cNvSpPr>
          <p:nvPr>
            <p:ph type="title"/>
          </p:nvPr>
        </p:nvSpPr>
        <p:spPr/>
        <p:txBody>
          <a:bodyPr/>
          <a:lstStyle/>
          <a:p>
            <a:r>
              <a:rPr lang="es-CL" dirty="0">
                <a:hlinkClick r:id="rId2"/>
              </a:rPr>
              <a:t>https://www.youtube.com/watch?v=WegQQHAJ0Og</a:t>
            </a:r>
            <a:endParaRPr lang="es-CL" dirty="0"/>
          </a:p>
        </p:txBody>
      </p:sp>
      <p:sp>
        <p:nvSpPr>
          <p:cNvPr id="5" name="Marcador de contenido 4">
            <a:extLst>
              <a:ext uri="{FF2B5EF4-FFF2-40B4-BE49-F238E27FC236}">
                <a16:creationId xmlns:a16="http://schemas.microsoft.com/office/drawing/2014/main" id="{B993D084-8D84-B464-6D84-58217E4F94FA}"/>
              </a:ext>
            </a:extLst>
          </p:cNvPr>
          <p:cNvSpPr>
            <a:spLocks noGrp="1"/>
          </p:cNvSpPr>
          <p:nvPr>
            <p:ph idx="1"/>
          </p:nvPr>
        </p:nvSpPr>
        <p:spPr/>
        <p:txBody>
          <a:bodyPr>
            <a:normAutofit/>
          </a:bodyPr>
          <a:lstStyle/>
          <a:p>
            <a:r>
              <a:rPr lang="es-MX" sz="6000" dirty="0">
                <a:solidFill>
                  <a:srgbClr val="FF0000"/>
                </a:solidFill>
              </a:rPr>
              <a:t>PAUSA ACTIVA</a:t>
            </a:r>
            <a:endParaRPr lang="es-CL" sz="6000" dirty="0">
              <a:solidFill>
                <a:srgbClr val="FF0000"/>
              </a:solidFill>
            </a:endParaRPr>
          </a:p>
        </p:txBody>
      </p:sp>
    </p:spTree>
    <p:extLst>
      <p:ext uri="{BB962C8B-B14F-4D97-AF65-F5344CB8AC3E}">
        <p14:creationId xmlns:p14="http://schemas.microsoft.com/office/powerpoint/2010/main" val="210896478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BD26E3-66A7-65E3-DADF-F39B6DE9A01C}"/>
              </a:ext>
            </a:extLst>
          </p:cNvPr>
          <p:cNvSpPr>
            <a:spLocks noGrp="1"/>
          </p:cNvSpPr>
          <p:nvPr>
            <p:ph type="title"/>
          </p:nvPr>
        </p:nvSpPr>
        <p:spPr>
          <a:xfrm>
            <a:off x="488579" y="134912"/>
            <a:ext cx="8534400" cy="1507067"/>
          </a:xfrm>
        </p:spPr>
        <p:txBody>
          <a:bodyPr>
            <a:normAutofit/>
          </a:bodyPr>
          <a:lstStyle/>
          <a:p>
            <a:r>
              <a:rPr lang="es-CL"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Familia nuclear</a:t>
            </a:r>
            <a:br>
              <a:rPr lang="es-CL" b="1" i="0" dirty="0">
                <a:solidFill>
                  <a:srgbClr val="333333"/>
                </a:solidFill>
                <a:effectLst/>
                <a:latin typeface="Catamaran"/>
              </a:rPr>
            </a:br>
            <a:endParaRPr lang="es-CL" dirty="0"/>
          </a:p>
        </p:txBody>
      </p:sp>
      <p:sp>
        <p:nvSpPr>
          <p:cNvPr id="3" name="Marcador de contenido 2">
            <a:extLst>
              <a:ext uri="{FF2B5EF4-FFF2-40B4-BE49-F238E27FC236}">
                <a16:creationId xmlns:a16="http://schemas.microsoft.com/office/drawing/2014/main" id="{8595F034-2681-4902-C805-528A89F496FB}"/>
              </a:ext>
            </a:extLst>
          </p:cNvPr>
          <p:cNvSpPr>
            <a:spLocks noGrp="1"/>
          </p:cNvSpPr>
          <p:nvPr>
            <p:ph idx="1"/>
          </p:nvPr>
        </p:nvSpPr>
        <p:spPr>
          <a:xfrm>
            <a:off x="185979" y="989351"/>
            <a:ext cx="11517441" cy="5733737"/>
          </a:xfrm>
        </p:spPr>
        <p:txBody>
          <a:bodyPr>
            <a:normAutofit/>
          </a:bodyPr>
          <a:lstStyle/>
          <a:p>
            <a:pPr algn="l"/>
            <a:r>
              <a:rPr lang="es-CL" sz="22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Este tipo de familia hace referencia a aquellos miembros de la familia que </a:t>
            </a:r>
            <a:r>
              <a:rPr lang="es-CL" sz="2200"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viven en un mismo núcleo familiar</a:t>
            </a:r>
            <a:r>
              <a:rPr lang="es-CL" sz="22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 es decir, en el mismo hogar. Normalmente, se trata de los mismos componentes que en la familia de origen (madre, padre e hijos), aunque en algunas ocasiones se pueden añadir otros miembros, como por ejemplo aquellas familias en que cohabitan con otros miembros de consanguinidad, como por ejemplo, los abuelos.</a:t>
            </a:r>
          </a:p>
          <a:p>
            <a:pPr algn="l"/>
            <a:r>
              <a:rPr lang="es-CL" sz="22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Por otro lado, existen </a:t>
            </a:r>
            <a:r>
              <a:rPr lang="es-CL" sz="2200"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diferentes tipos de familia nuclear</a:t>
            </a:r>
            <a:r>
              <a:rPr lang="es-CL" sz="22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 como familia nuclear simple, familia nuclear biparental, familia nuclear monoparental, familia nuclear ampliada, etc.</a:t>
            </a:r>
          </a:p>
          <a:p>
            <a:pPr algn="l"/>
            <a:r>
              <a:rPr lang="es-CL" sz="22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Para poder formarse una idea clara de cuál es la familia nuclear de una persona se puede realizar un genograma. El genograma es un esquema o representación gráfica donde se anota información sobre los miembros de la familia, al menos tres generaciones, y las relaciones que tienen entre ellos. Así pues, dentro del genograma, para poder saber cuál es la familia nuclear, con un lápiz se rodean, dejando dentro de un círculo, a </a:t>
            </a:r>
            <a:r>
              <a:rPr lang="es-CL" sz="2200" b="1"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los miembros de la familia que cohabitan dentro de un mismo hogar</a:t>
            </a:r>
            <a:endParaRPr lang="es-CL" sz="22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endParaRPr>
          </a:p>
          <a:p>
            <a:endParaRPr lang="es-CL" dirty="0"/>
          </a:p>
        </p:txBody>
      </p:sp>
    </p:spTree>
    <p:extLst>
      <p:ext uri="{BB962C8B-B14F-4D97-AF65-F5344CB8AC3E}">
        <p14:creationId xmlns:p14="http://schemas.microsoft.com/office/powerpoint/2010/main" val="188458421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Sector">
  <a:themeElements>
    <a:clrScheme name="Personalizado 1">
      <a:dk1>
        <a:sysClr val="windowText" lastClr="000000"/>
      </a:dk1>
      <a:lt1>
        <a:sysClr val="window" lastClr="FFFFFF"/>
      </a:lt1>
      <a:dk2>
        <a:srgbClr val="D06F1E"/>
      </a:dk2>
      <a:lt2>
        <a:srgbClr val="EAFF2E"/>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Sec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82EB108-EDE6-4B8E-957B-D4A69BF580EA}"/>
    </a:ext>
  </a:extLst>
</a:theme>
</file>

<file path=docProps/app.xml><?xml version="1.0" encoding="utf-8"?>
<Properties xmlns="http://schemas.openxmlformats.org/officeDocument/2006/extended-properties" xmlns:vt="http://schemas.openxmlformats.org/officeDocument/2006/docPropsVTypes">
  <Template>Slice</Template>
  <TotalTime>82</TotalTime>
  <Words>1488</Words>
  <Application>Microsoft Office PowerPoint</Application>
  <PresentationFormat>Panorámica</PresentationFormat>
  <Paragraphs>66</Paragraphs>
  <Slides>18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Calibri</vt:lpstr>
      <vt:lpstr>Catamaran</vt:lpstr>
      <vt:lpstr>Century Gothic</vt:lpstr>
      <vt:lpstr>Montserrat</vt:lpstr>
      <vt:lpstr>Wingdings 3</vt:lpstr>
      <vt:lpstr>Sector</vt:lpstr>
      <vt:lpstr>TIPOS DE FAMILIA</vt:lpstr>
      <vt:lpstr>¿Qué es la familia? </vt:lpstr>
      <vt:lpstr>Presentación de PowerPoint</vt:lpstr>
      <vt:lpstr>Características de la familia </vt:lpstr>
      <vt:lpstr>Tipos de familia</vt:lpstr>
      <vt:lpstr>Familia de origen </vt:lpstr>
      <vt:lpstr>Familia extensa </vt:lpstr>
      <vt:lpstr>https://www.youtube.com/watch?v=WegQQHAJ0Og</vt:lpstr>
      <vt:lpstr>Familia nuclear </vt:lpstr>
      <vt:lpstr>Familia reconstituida </vt:lpstr>
      <vt:lpstr>Familia monoparental </vt:lpstr>
      <vt:lpstr>Familia numerosa </vt:lpstr>
      <vt:lpstr>Familia homoparental </vt:lpstr>
      <vt:lpstr>Familia adoptiva </vt:lpstr>
      <vt:lpstr>Familia de acogida </vt:lpstr>
      <vt:lpstr>Familia sin hijos/as </vt:lpstr>
      <vt:lpstr>Familias ensambladas</vt:lpstr>
      <vt:lpstr>Familias biparentales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TIPOS DE FAMILIA</dc:title>
  <dc:creator>Christian Pavéz Mercado</dc:creator>
  <cp:lastModifiedBy>Christian Pavéz Mercado</cp:lastModifiedBy>
  <cp:revision>10</cp:revision>
  <dcterms:created xsi:type="dcterms:W3CDTF">2024-04-05T01:55:51Z</dcterms:created>
  <dcterms:modified xsi:type="dcterms:W3CDTF">2024-04-12T13:46:04Z</dcterms:modified>
</cp:coreProperties>
</file>