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2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73351-0364-2C8E-5C71-21B675DC10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BBA8351A-CB38-05AE-62BA-7434F3CCE8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EF3B233-2257-A989-E33D-050796EC945B}"/>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5" name="Marcador de pie de página 4">
            <a:extLst>
              <a:ext uri="{FF2B5EF4-FFF2-40B4-BE49-F238E27FC236}">
                <a16:creationId xmlns:a16="http://schemas.microsoft.com/office/drawing/2014/main" id="{E8BBEB9E-7B8A-E7C3-BCAC-72C54733ED8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3832DA3-4C8E-578D-9055-4455CB526B1A}"/>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111080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A44D5-7B65-F8EC-0178-1C9E4931A29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092F9BC-D573-3E47-35C4-41C86BB3070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3F99B48-8A9C-2709-3E13-EC9EAD2BEA78}"/>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5" name="Marcador de pie de página 4">
            <a:extLst>
              <a:ext uri="{FF2B5EF4-FFF2-40B4-BE49-F238E27FC236}">
                <a16:creationId xmlns:a16="http://schemas.microsoft.com/office/drawing/2014/main" id="{6AA480F4-889F-508F-B662-BAE8143154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A76D8B-CAAB-2294-8635-CD9E6EB1EF46}"/>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294260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142AD0B-9C6F-2DD6-3A7D-898F5A90D8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063DF24-2E8E-1CE2-BAA0-FFE800F8B1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465B0E0-4594-69C9-E3FE-FF06C2530D03}"/>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5" name="Marcador de pie de página 4">
            <a:extLst>
              <a:ext uri="{FF2B5EF4-FFF2-40B4-BE49-F238E27FC236}">
                <a16:creationId xmlns:a16="http://schemas.microsoft.com/office/drawing/2014/main" id="{117C6B29-7BF7-13F7-5D47-CCDF2F1E27D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E718207-E27C-D322-BAFD-F91D148F4D5B}"/>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337853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9717B-3684-623A-C979-52B117EB9E3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C5F598E-0890-3008-488E-4AEE94B1D3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0A3B062-B0E7-408A-9026-663B3BE4F232}"/>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5" name="Marcador de pie de página 4">
            <a:extLst>
              <a:ext uri="{FF2B5EF4-FFF2-40B4-BE49-F238E27FC236}">
                <a16:creationId xmlns:a16="http://schemas.microsoft.com/office/drawing/2014/main" id="{5F877F90-D2C2-13F5-F3ED-6F3171AE339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72E1960-3903-2EA6-4BD5-822C62F186AF}"/>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63003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806BF-B4A8-B1BA-CF3D-1606A1576C3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2316B40-1F95-C555-C925-3ECC118A68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281A21-099F-8529-E215-492FA00EDE3D}"/>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5" name="Marcador de pie de página 4">
            <a:extLst>
              <a:ext uri="{FF2B5EF4-FFF2-40B4-BE49-F238E27FC236}">
                <a16:creationId xmlns:a16="http://schemas.microsoft.com/office/drawing/2014/main" id="{458031AD-29A5-8FF6-4EFA-12A1D24CC07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47982E-541F-EA25-4736-F22210F7886B}"/>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347778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AEAF2-376B-B05A-A14F-53F5AC723E3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81A77B2-976A-F883-2AA3-9CB5264BF0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A60FFF7-EFC8-D660-87DD-955A0A7E1E4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2A1F24A1-A3F2-D394-665A-DFE5CFFA3920}"/>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6" name="Marcador de pie de página 5">
            <a:extLst>
              <a:ext uri="{FF2B5EF4-FFF2-40B4-BE49-F238E27FC236}">
                <a16:creationId xmlns:a16="http://schemas.microsoft.com/office/drawing/2014/main" id="{823B0C19-4A58-22D7-2C2B-4F69D707491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20A564A-6417-73D1-E589-6B89AC056EDC}"/>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375011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5ECE6-E3D5-4D6E-818A-33F76A7D89B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E7ED148-722E-E53D-3239-999029513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9A763F4-28EE-57D8-10E7-73E34B55C2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6015507-70EF-E70C-689B-FD63E6E059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2FF9FC7-FAE5-7DF9-D57B-ED9091C40E6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ACE3008-21A8-4AD6-A92F-93BDBE7AD043}"/>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8" name="Marcador de pie de página 7">
            <a:extLst>
              <a:ext uri="{FF2B5EF4-FFF2-40B4-BE49-F238E27FC236}">
                <a16:creationId xmlns:a16="http://schemas.microsoft.com/office/drawing/2014/main" id="{927419E4-A92A-C631-B74A-F5C7D042014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0410B26-7ACC-DF16-92F8-6F3CB037A639}"/>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201429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A6CC6-A67C-90EC-0FB5-4E4B1B40A89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2FB05CD-610B-F1AC-94CA-2007D8F43152}"/>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4" name="Marcador de pie de página 3">
            <a:extLst>
              <a:ext uri="{FF2B5EF4-FFF2-40B4-BE49-F238E27FC236}">
                <a16:creationId xmlns:a16="http://schemas.microsoft.com/office/drawing/2014/main" id="{4D68B1DA-5C36-464D-1CB2-45806CA90AA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A0B5BD5-AAD5-16FD-BF4B-A8A6E7E2BFC4}"/>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275975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0C447A-6060-7A25-995A-9D2906171CC3}"/>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3" name="Marcador de pie de página 2">
            <a:extLst>
              <a:ext uri="{FF2B5EF4-FFF2-40B4-BE49-F238E27FC236}">
                <a16:creationId xmlns:a16="http://schemas.microsoft.com/office/drawing/2014/main" id="{34ABF333-B1EA-CB8D-B4DD-31E362B4986B}"/>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592C9F4B-2C80-A442-398B-E8E56CCADE1A}"/>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358447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B038C-0892-EF1F-548E-18D75AEF58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8206E02-3256-DCEB-8F01-A5421678C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E6A39A0-D4D6-08FE-9A42-F0D6C416C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430A2B-DAAA-67B0-EFB5-633E288149BB}"/>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6" name="Marcador de pie de página 5">
            <a:extLst>
              <a:ext uri="{FF2B5EF4-FFF2-40B4-BE49-F238E27FC236}">
                <a16:creationId xmlns:a16="http://schemas.microsoft.com/office/drawing/2014/main" id="{5907DDCC-1529-E493-3D2E-F0AD891EBFD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A4A6CEE-9458-3182-1DF3-E4C494848CB2}"/>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90022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D01D6-6A88-5860-4DF4-8901D798A7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3C0E9A21-5CCB-4593-094F-E6D825BDA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81840092-0824-3BFA-21D1-BA9DC0325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2BB0F3-6F18-33BC-D769-F484AD5B760D}"/>
              </a:ext>
            </a:extLst>
          </p:cNvPr>
          <p:cNvSpPr>
            <a:spLocks noGrp="1"/>
          </p:cNvSpPr>
          <p:nvPr>
            <p:ph type="dt" sz="half" idx="10"/>
          </p:nvPr>
        </p:nvSpPr>
        <p:spPr/>
        <p:txBody>
          <a:bodyPr/>
          <a:lstStyle/>
          <a:p>
            <a:fld id="{D7758E3F-32A3-460C-BEE3-10484D19CBA8}" type="datetimeFigureOut">
              <a:rPr lang="es-CL" smtClean="0"/>
              <a:t>13-07-2024</a:t>
            </a:fld>
            <a:endParaRPr lang="es-CL"/>
          </a:p>
        </p:txBody>
      </p:sp>
      <p:sp>
        <p:nvSpPr>
          <p:cNvPr id="6" name="Marcador de pie de página 5">
            <a:extLst>
              <a:ext uri="{FF2B5EF4-FFF2-40B4-BE49-F238E27FC236}">
                <a16:creationId xmlns:a16="http://schemas.microsoft.com/office/drawing/2014/main" id="{C638D0BB-2A8F-8C45-F2C9-56A329E2DED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8893F30-503C-6911-ECF9-49791806AB3A}"/>
              </a:ext>
            </a:extLst>
          </p:cNvPr>
          <p:cNvSpPr>
            <a:spLocks noGrp="1"/>
          </p:cNvSpPr>
          <p:nvPr>
            <p:ph type="sldNum" sz="quarter" idx="12"/>
          </p:nvPr>
        </p:nvSpPr>
        <p:spPr/>
        <p:txBody>
          <a:bodyPr/>
          <a:lstStyle/>
          <a:p>
            <a:fld id="{7EFF83E2-E694-43C3-A59F-2144B7171D7E}" type="slidenum">
              <a:rPr lang="es-CL" smtClean="0"/>
              <a:t>‹Nº›</a:t>
            </a:fld>
            <a:endParaRPr lang="es-CL"/>
          </a:p>
        </p:txBody>
      </p:sp>
    </p:spTree>
    <p:extLst>
      <p:ext uri="{BB962C8B-B14F-4D97-AF65-F5344CB8AC3E}">
        <p14:creationId xmlns:p14="http://schemas.microsoft.com/office/powerpoint/2010/main" val="31017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155FB7-244E-A1FF-CDE0-020D0ACDA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4701D1-F7C5-4728-E6B6-FCD625894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D614E15-561F-D0CF-7F37-483451A35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758E3F-32A3-460C-BEE3-10484D19CBA8}" type="datetimeFigureOut">
              <a:rPr lang="es-CL" smtClean="0"/>
              <a:t>13-07-2024</a:t>
            </a:fld>
            <a:endParaRPr lang="es-CL"/>
          </a:p>
        </p:txBody>
      </p:sp>
      <p:sp>
        <p:nvSpPr>
          <p:cNvPr id="5" name="Marcador de pie de página 4">
            <a:extLst>
              <a:ext uri="{FF2B5EF4-FFF2-40B4-BE49-F238E27FC236}">
                <a16:creationId xmlns:a16="http://schemas.microsoft.com/office/drawing/2014/main" id="{7202FB92-77D4-3405-3ED7-B493B69E0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D210619C-3677-DE0E-6095-607FE1FB3C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FF83E2-E694-43C3-A59F-2144B7171D7E}" type="slidenum">
              <a:rPr lang="es-CL" smtClean="0"/>
              <a:t>‹Nº›</a:t>
            </a:fld>
            <a:endParaRPr lang="es-CL"/>
          </a:p>
        </p:txBody>
      </p:sp>
    </p:spTree>
    <p:extLst>
      <p:ext uri="{BB962C8B-B14F-4D97-AF65-F5344CB8AC3E}">
        <p14:creationId xmlns:p14="http://schemas.microsoft.com/office/powerpoint/2010/main" val="120276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entaservice.cl/producto-detalle/agendas-y-libretas-de-comunicaciones/2444/libreta-de-comunicaciones-corriente-halley"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EE9F2C-3F9B-4567-BB9E-C4144FAF52FC}"/>
              </a:ext>
            </a:extLst>
          </p:cNvPr>
          <p:cNvSpPr>
            <a:spLocks noGrp="1"/>
          </p:cNvSpPr>
          <p:nvPr>
            <p:ph type="ctrTitle"/>
          </p:nvPr>
        </p:nvSpPr>
        <p:spPr>
          <a:xfrm>
            <a:off x="965201" y="1036674"/>
            <a:ext cx="3689096" cy="3514364"/>
          </a:xfrm>
        </p:spPr>
        <p:txBody>
          <a:bodyPr anchor="b">
            <a:normAutofit/>
          </a:bodyPr>
          <a:lstStyle/>
          <a:p>
            <a:pPr algn="r"/>
            <a:r>
              <a:rPr lang="es-MX" sz="4500"/>
              <a:t>Comunicación con las familias</a:t>
            </a:r>
            <a:endParaRPr lang="es-CL" sz="4500"/>
          </a:p>
        </p:txBody>
      </p:sp>
      <p:pic>
        <p:nvPicPr>
          <p:cNvPr id="5" name="Imagen 4" descr="Imagen que contiene texto&#10;&#10;Descripción generada automáticamente">
            <a:extLst>
              <a:ext uri="{FF2B5EF4-FFF2-40B4-BE49-F238E27FC236}">
                <a16:creationId xmlns:a16="http://schemas.microsoft.com/office/drawing/2014/main" id="{61116FAC-2E03-45A9-25AB-61D22ABC0B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79097" y="1424763"/>
            <a:ext cx="4739402" cy="3441535"/>
          </a:xfrm>
          <a:prstGeom prst="rect">
            <a:avLst/>
          </a:prstGeom>
        </p:spPr>
      </p:pic>
    </p:spTree>
    <p:extLst>
      <p:ext uri="{BB962C8B-B14F-4D97-AF65-F5344CB8AC3E}">
        <p14:creationId xmlns:p14="http://schemas.microsoft.com/office/powerpoint/2010/main" val="300039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C9442352-57C6-B4A9-9FF5-C22315993706}"/>
              </a:ext>
            </a:extLst>
          </p:cNvPr>
          <p:cNvPicPr>
            <a:picLocks noChangeAspect="1"/>
          </p:cNvPicPr>
          <p:nvPr/>
        </p:nvPicPr>
        <p:blipFill>
          <a:blip r:embed="rId2"/>
          <a:stretch>
            <a:fillRect/>
          </a:stretch>
        </p:blipFill>
        <p:spPr>
          <a:xfrm>
            <a:off x="643467" y="1728071"/>
            <a:ext cx="5294716" cy="3401855"/>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1A94C459-8590-6CD8-E546-8CE44777819B}"/>
              </a:ext>
            </a:extLst>
          </p:cNvPr>
          <p:cNvPicPr>
            <a:picLocks noChangeAspect="1"/>
          </p:cNvPicPr>
          <p:nvPr/>
        </p:nvPicPr>
        <p:blipFill>
          <a:blip r:embed="rId3"/>
          <a:stretch>
            <a:fillRect/>
          </a:stretch>
        </p:blipFill>
        <p:spPr>
          <a:xfrm>
            <a:off x="6253817" y="1291259"/>
            <a:ext cx="5294715" cy="4275481"/>
          </a:xfrm>
          <a:prstGeom prst="rect">
            <a:avLst/>
          </a:prstGeom>
        </p:spPr>
      </p:pic>
    </p:spTree>
    <p:extLst>
      <p:ext uri="{BB962C8B-B14F-4D97-AF65-F5344CB8AC3E}">
        <p14:creationId xmlns:p14="http://schemas.microsoft.com/office/powerpoint/2010/main" val="308997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FDE87F13-AE26-ACF9-725C-EF16E5FC8535}"/>
              </a:ext>
            </a:extLst>
          </p:cNvPr>
          <p:cNvPicPr>
            <a:picLocks noChangeAspect="1"/>
          </p:cNvPicPr>
          <p:nvPr/>
        </p:nvPicPr>
        <p:blipFill>
          <a:blip r:embed="rId2"/>
          <a:stretch>
            <a:fillRect/>
          </a:stretch>
        </p:blipFill>
        <p:spPr>
          <a:xfrm>
            <a:off x="643467" y="1509664"/>
            <a:ext cx="5294716" cy="3838669"/>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B4E72093-1713-97E3-5CE2-534FA7641871}"/>
              </a:ext>
            </a:extLst>
          </p:cNvPr>
          <p:cNvPicPr>
            <a:picLocks noChangeAspect="1"/>
          </p:cNvPicPr>
          <p:nvPr/>
        </p:nvPicPr>
        <p:blipFill>
          <a:blip r:embed="rId3"/>
          <a:stretch>
            <a:fillRect/>
          </a:stretch>
        </p:blipFill>
        <p:spPr>
          <a:xfrm>
            <a:off x="6253817" y="760852"/>
            <a:ext cx="5294715" cy="5336296"/>
          </a:xfrm>
          <a:prstGeom prst="rect">
            <a:avLst/>
          </a:prstGeom>
        </p:spPr>
      </p:pic>
    </p:spTree>
    <p:extLst>
      <p:ext uri="{BB962C8B-B14F-4D97-AF65-F5344CB8AC3E}">
        <p14:creationId xmlns:p14="http://schemas.microsoft.com/office/powerpoint/2010/main" val="346533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01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462119-D606-0967-9922-4AC3A15C2931}"/>
              </a:ext>
            </a:extLst>
          </p:cNvPr>
          <p:cNvSpPr>
            <a:spLocks noGrp="1"/>
          </p:cNvSpPr>
          <p:nvPr>
            <p:ph type="title"/>
          </p:nvPr>
        </p:nvSpPr>
        <p:spPr>
          <a:xfrm>
            <a:off x="1285240" y="1050595"/>
            <a:ext cx="8074815" cy="1618489"/>
          </a:xfrm>
        </p:spPr>
        <p:txBody>
          <a:bodyPr anchor="ctr">
            <a:normAutofit/>
          </a:bodyPr>
          <a:lstStyle/>
          <a:p>
            <a:r>
              <a:rPr lang="es-CL" sz="7200" b="1">
                <a:latin typeface="Calibri-Bold"/>
              </a:rPr>
              <a:t>Objetivo: </a:t>
            </a:r>
            <a:endParaRPr lang="es-CL" sz="7200"/>
          </a:p>
        </p:txBody>
      </p:sp>
      <p:sp>
        <p:nvSpPr>
          <p:cNvPr id="3" name="Marcador de contenido 2">
            <a:extLst>
              <a:ext uri="{FF2B5EF4-FFF2-40B4-BE49-F238E27FC236}">
                <a16:creationId xmlns:a16="http://schemas.microsoft.com/office/drawing/2014/main" id="{9F517C83-3F24-111A-ECCE-52779FF2E1C9}"/>
              </a:ext>
            </a:extLst>
          </p:cNvPr>
          <p:cNvSpPr>
            <a:spLocks noGrp="1"/>
          </p:cNvSpPr>
          <p:nvPr>
            <p:ph idx="1"/>
          </p:nvPr>
        </p:nvSpPr>
        <p:spPr>
          <a:xfrm>
            <a:off x="1285240" y="2969469"/>
            <a:ext cx="8074815" cy="2800395"/>
          </a:xfrm>
        </p:spPr>
        <p:txBody>
          <a:bodyPr anchor="t">
            <a:normAutofit/>
          </a:bodyPr>
          <a:lstStyle/>
          <a:p>
            <a:pPr marL="0" indent="0">
              <a:buNone/>
            </a:pPr>
            <a:r>
              <a:rPr lang="es-CL" sz="3200" dirty="0">
                <a:latin typeface="Calibri" panose="020F0502020204030204" pitchFamily="34" charset="0"/>
              </a:rPr>
              <a:t>P</a:t>
            </a:r>
            <a:r>
              <a:rPr lang="es-CL" sz="3200" b="0" i="0" u="none" strike="noStrike" baseline="0" dirty="0">
                <a:latin typeface="Calibri" panose="020F0502020204030204" pitchFamily="34" charset="0"/>
              </a:rPr>
              <a:t>romover la </a:t>
            </a:r>
            <a:r>
              <a:rPr lang="es-CL" sz="3200" dirty="0">
                <a:latin typeface="Calibri" panose="020F0502020204030204" pitchFamily="34" charset="0"/>
              </a:rPr>
              <a:t>comunicación y participación </a:t>
            </a:r>
            <a:r>
              <a:rPr lang="es-CL" sz="3200" b="0" i="0" u="none" strike="noStrike" baseline="0" dirty="0">
                <a:latin typeface="Calibri" panose="020F0502020204030204" pitchFamily="34" charset="0"/>
              </a:rPr>
              <a:t>de las familias en las actividades de la institución.</a:t>
            </a:r>
          </a:p>
        </p:txBody>
      </p:sp>
    </p:spTree>
    <p:extLst>
      <p:ext uri="{BB962C8B-B14F-4D97-AF65-F5344CB8AC3E}">
        <p14:creationId xmlns:p14="http://schemas.microsoft.com/office/powerpoint/2010/main" val="415952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0074015-9F2F-0C6A-57F4-052272E5329A}"/>
              </a:ext>
            </a:extLst>
          </p:cNvPr>
          <p:cNvSpPr>
            <a:spLocks noGrp="1"/>
          </p:cNvSpPr>
          <p:nvPr>
            <p:ph type="title"/>
          </p:nvPr>
        </p:nvSpPr>
        <p:spPr>
          <a:xfrm>
            <a:off x="1006900" y="1188637"/>
            <a:ext cx="3141430" cy="4480726"/>
          </a:xfrm>
        </p:spPr>
        <p:txBody>
          <a:bodyPr>
            <a:normAutofit fontScale="90000"/>
          </a:bodyPr>
          <a:lstStyle/>
          <a:p>
            <a:pPr algn="ctr"/>
            <a:r>
              <a:rPr lang="es-CL" sz="3600" b="0" i="0" u="none" strike="noStrike" baseline="0" dirty="0">
                <a:latin typeface="Calibri" panose="020F0502020204030204" pitchFamily="34" charset="0"/>
              </a:rPr>
              <a:t>¿Cuáles son las mejores maneras de mantener involucrados a los padres en las actividades de los</a:t>
            </a:r>
            <a:br>
              <a:rPr lang="es-CL" sz="3600" b="0" i="0" u="none" strike="noStrike" baseline="0" dirty="0">
                <a:latin typeface="Calibri" panose="020F0502020204030204" pitchFamily="34" charset="0"/>
              </a:rPr>
            </a:br>
            <a:r>
              <a:rPr lang="es-CL" sz="3600" b="0" i="0" u="none" strike="noStrike" baseline="0" dirty="0">
                <a:latin typeface="Calibri" panose="020F0502020204030204" pitchFamily="34" charset="0"/>
              </a:rPr>
              <a:t>niños?</a:t>
            </a:r>
            <a:endParaRPr lang="es-CL" sz="3600" dirty="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F5789329-49ED-FAE3-5108-CFEE5038270C}"/>
              </a:ext>
            </a:extLst>
          </p:cNvPr>
          <p:cNvSpPr>
            <a:spLocks noGrp="1"/>
          </p:cNvSpPr>
          <p:nvPr>
            <p:ph idx="1"/>
          </p:nvPr>
        </p:nvSpPr>
        <p:spPr>
          <a:xfrm>
            <a:off x="4654296" y="734518"/>
            <a:ext cx="5419094" cy="5496639"/>
          </a:xfrm>
        </p:spPr>
        <p:txBody>
          <a:bodyPr anchor="ctr">
            <a:noAutofit/>
          </a:bodyPr>
          <a:lstStyle/>
          <a:p>
            <a:r>
              <a:rPr lang="es-CL" sz="2000" b="1" i="0" u="none" strike="noStrike" baseline="0" dirty="0">
                <a:latin typeface="Calibri-Bold"/>
              </a:rPr>
              <a:t>Que asistan a las reuniones de Apoderados: </a:t>
            </a:r>
            <a:r>
              <a:rPr lang="es-CL" sz="2000" b="0" i="0" u="none" strike="noStrike" baseline="0" dirty="0">
                <a:latin typeface="Calibri" panose="020F0502020204030204" pitchFamily="34" charset="0"/>
              </a:rPr>
              <a:t>Para conocer a las Educadoras, técnico en párvulos y todo el personal del Jardín Infantil de esta manera escuchará los planes, se informará de los logros de su hijo y los objetivos que se quieren lograr.</a:t>
            </a:r>
          </a:p>
          <a:p>
            <a:r>
              <a:rPr lang="es-CL" sz="2000" b="1" i="0" u="none" strike="noStrike" baseline="0" dirty="0">
                <a:latin typeface="Calibri-Bold"/>
              </a:rPr>
              <a:t>Que asistan a los eventos del Jardín Infantil: </a:t>
            </a:r>
            <a:r>
              <a:rPr lang="es-CL" sz="2000" b="0" i="0" u="none" strike="noStrike" baseline="0" dirty="0">
                <a:latin typeface="Calibri" panose="020F0502020204030204" pitchFamily="34" charset="0"/>
              </a:rPr>
              <a:t>Es de suma importancia que los padres asistan a los distintos eventos que realizan los niños en el Jardín Infantil.</a:t>
            </a:r>
          </a:p>
          <a:p>
            <a:r>
              <a:rPr lang="es-CL" sz="2000" b="1" i="0" u="none" strike="noStrike" baseline="0" dirty="0">
                <a:latin typeface="Calibri-Bold"/>
              </a:rPr>
              <a:t>Que participen de las actividades que se organizan para los padres: </a:t>
            </a:r>
            <a:r>
              <a:rPr lang="es-CL" sz="2000" b="0" i="0" u="none" strike="noStrike" baseline="0" dirty="0">
                <a:latin typeface="Calibri" panose="020F0502020204030204" pitchFamily="34" charset="0"/>
              </a:rPr>
              <a:t>En muchos de los jardines infantiles se organizan reuniones o charlas de aprendizaje para los padres, donde les enseñamos distintas actividades que pueden realizar con los niños en sus casas y de esa manera fortalecer los aprendizajes. Ejemplo de talleres son como cepillar los dientes, fortalecer la lectura, comida sana, etc.</a:t>
            </a:r>
            <a:endParaRPr lang="es-CL" sz="2000" dirty="0"/>
          </a:p>
        </p:txBody>
      </p:sp>
    </p:spTree>
    <p:extLst>
      <p:ext uri="{BB962C8B-B14F-4D97-AF65-F5344CB8AC3E}">
        <p14:creationId xmlns:p14="http://schemas.microsoft.com/office/powerpoint/2010/main" val="208183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8A41C-4449-C77B-8E5E-C251A08DEDD4}"/>
              </a:ext>
            </a:extLst>
          </p:cNvPr>
          <p:cNvSpPr>
            <a:spLocks noGrp="1"/>
          </p:cNvSpPr>
          <p:nvPr>
            <p:ph type="title"/>
          </p:nvPr>
        </p:nvSpPr>
        <p:spPr>
          <a:xfrm>
            <a:off x="632252" y="406064"/>
            <a:ext cx="4969471" cy="941256"/>
          </a:xfrm>
        </p:spPr>
        <p:txBody>
          <a:bodyPr anchor="b">
            <a:normAutofit fontScale="90000"/>
          </a:bodyPr>
          <a:lstStyle/>
          <a:p>
            <a:r>
              <a:rPr lang="es-CL" sz="3200" b="1" i="0" u="none" strike="noStrike" baseline="0" dirty="0">
                <a:latin typeface="Calibri-Bold"/>
              </a:rPr>
              <a:t>Solicitar ayuda de los Padres en el Jardín Infantil:</a:t>
            </a:r>
            <a:endParaRPr lang="es-CL" sz="3200" dirty="0"/>
          </a:p>
        </p:txBody>
      </p:sp>
      <p:sp>
        <p:nvSpPr>
          <p:cNvPr id="3" name="Marcador de contenido 2">
            <a:extLst>
              <a:ext uri="{FF2B5EF4-FFF2-40B4-BE49-F238E27FC236}">
                <a16:creationId xmlns:a16="http://schemas.microsoft.com/office/drawing/2014/main" id="{C0027071-5868-FAFA-4CA7-9DFC16DEF705}"/>
              </a:ext>
            </a:extLst>
          </p:cNvPr>
          <p:cNvSpPr>
            <a:spLocks noGrp="1"/>
          </p:cNvSpPr>
          <p:nvPr>
            <p:ph idx="1"/>
          </p:nvPr>
        </p:nvSpPr>
        <p:spPr>
          <a:xfrm>
            <a:off x="149902" y="1588957"/>
            <a:ext cx="5801193" cy="4691922"/>
          </a:xfrm>
        </p:spPr>
        <p:txBody>
          <a:bodyPr anchor="t">
            <a:normAutofit/>
          </a:bodyPr>
          <a:lstStyle/>
          <a:p>
            <a:r>
              <a:rPr lang="es-CL" sz="2400" b="0" i="0" u="none" strike="noStrike" baseline="0" dirty="0">
                <a:latin typeface="Calibri" panose="020F0502020204030204" pitchFamily="34" charset="0"/>
              </a:rPr>
              <a:t>Acompañar a los niños en las salidas pedagógicas.</a:t>
            </a:r>
          </a:p>
          <a:p>
            <a:r>
              <a:rPr lang="es-CL" sz="2400" b="0" i="0" u="none" strike="noStrike" baseline="0" dirty="0">
                <a:latin typeface="Calibri" panose="020F0502020204030204" pitchFamily="34" charset="0"/>
              </a:rPr>
              <a:t>Ayudar en la confección de materiales pedagógicos para distintas actividades.</a:t>
            </a:r>
          </a:p>
          <a:p>
            <a:r>
              <a:rPr lang="es-CL" sz="2400" b="0" i="0" u="none" strike="noStrike" baseline="0" dirty="0">
                <a:latin typeface="Calibri" panose="020F0502020204030204" pitchFamily="34" charset="0"/>
              </a:rPr>
              <a:t>Ayudar en los proyectos del Jardín Infantil como la huerta escolar.</a:t>
            </a:r>
          </a:p>
          <a:p>
            <a:r>
              <a:rPr lang="es-CL" sz="2400" b="0" i="0" u="none" strike="noStrike" baseline="0" dirty="0">
                <a:latin typeface="Calibri" panose="020F0502020204030204" pitchFamily="34" charset="0"/>
              </a:rPr>
              <a:t>Colaborar en la clase de su hijo, leyendo un cuento, realizando una experiencia de aprendizaje, actuación de un cuento, bailes, etc.</a:t>
            </a:r>
          </a:p>
          <a:p>
            <a:r>
              <a:rPr lang="es-CL" sz="2400" b="0" i="0" u="none" strike="noStrike" baseline="0" dirty="0">
                <a:latin typeface="Calibri" panose="020F0502020204030204" pitchFamily="34" charset="0"/>
              </a:rPr>
              <a:t>Preparar comida para algún evento aniversario, cumpleaños, etc.</a:t>
            </a:r>
          </a:p>
        </p:txBody>
      </p:sp>
      <p:pic>
        <p:nvPicPr>
          <p:cNvPr id="5" name="Picture 4" descr="El aperitivo ideal para espectáculos">
            <a:extLst>
              <a:ext uri="{FF2B5EF4-FFF2-40B4-BE49-F238E27FC236}">
                <a16:creationId xmlns:a16="http://schemas.microsoft.com/office/drawing/2014/main" id="{FBFB65A6-0EEB-AE89-EE0F-A6E28212389C}"/>
              </a:ext>
            </a:extLst>
          </p:cNvPr>
          <p:cNvPicPr>
            <a:picLocks noChangeAspect="1"/>
          </p:cNvPicPr>
          <p:nvPr/>
        </p:nvPicPr>
        <p:blipFill rotWithShape="1">
          <a:blip r:embed="rId2"/>
          <a:srcRect l="25554" r="15112" b="-1"/>
          <a:stretch/>
        </p:blipFill>
        <p:spPr>
          <a:xfrm>
            <a:off x="6095998" y="10"/>
            <a:ext cx="6096001"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95446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F7029-BE2F-6E43-9230-633C5C49D553}"/>
              </a:ext>
            </a:extLst>
          </p:cNvPr>
          <p:cNvSpPr>
            <a:spLocks noGrp="1"/>
          </p:cNvSpPr>
          <p:nvPr>
            <p:ph type="title"/>
          </p:nvPr>
        </p:nvSpPr>
        <p:spPr>
          <a:xfrm>
            <a:off x="432021" y="344774"/>
            <a:ext cx="5231958" cy="648715"/>
          </a:xfrm>
        </p:spPr>
        <p:txBody>
          <a:bodyPr anchor="b">
            <a:normAutofit/>
          </a:bodyPr>
          <a:lstStyle/>
          <a:p>
            <a:r>
              <a:rPr lang="es-MX" sz="3200" dirty="0"/>
              <a:t>Libreta de comunicaciones</a:t>
            </a:r>
            <a:endParaRPr lang="es-CL" sz="3200" dirty="0"/>
          </a:p>
        </p:txBody>
      </p:sp>
      <p:sp>
        <p:nvSpPr>
          <p:cNvPr id="3" name="Marcador de contenido 2">
            <a:extLst>
              <a:ext uri="{FF2B5EF4-FFF2-40B4-BE49-F238E27FC236}">
                <a16:creationId xmlns:a16="http://schemas.microsoft.com/office/drawing/2014/main" id="{E99E8972-829F-D656-2CE3-1A4BB8A6E3E4}"/>
              </a:ext>
            </a:extLst>
          </p:cNvPr>
          <p:cNvSpPr>
            <a:spLocks noGrp="1"/>
          </p:cNvSpPr>
          <p:nvPr>
            <p:ph idx="1"/>
          </p:nvPr>
        </p:nvSpPr>
        <p:spPr>
          <a:xfrm>
            <a:off x="275289" y="1289154"/>
            <a:ext cx="5570875" cy="5224071"/>
          </a:xfrm>
        </p:spPr>
        <p:txBody>
          <a:bodyPr anchor="t">
            <a:normAutofit fontScale="92500" lnSpcReduction="10000"/>
          </a:bodyPr>
          <a:lstStyle/>
          <a:p>
            <a:r>
              <a:rPr lang="es-CL" sz="2200" b="0" i="0" u="none" strike="noStrike" baseline="0" dirty="0">
                <a:latin typeface="+mj-lt"/>
              </a:rPr>
              <a:t>Es un canal de comunicación entre las familias y el Jardín. Si bien lo manipulan los niños, comunica información o inquietudes a las familias y permite que éstas encuentren un espacio privilegiado para hacer llegar sus dudas, pedidos, sugerencias y también vivencias relevantes. </a:t>
            </a:r>
          </a:p>
          <a:p>
            <a:r>
              <a:rPr lang="es-CL" sz="2200" b="0" i="0" u="none" strike="noStrike" baseline="0" dirty="0">
                <a:latin typeface="+mj-lt"/>
              </a:rPr>
              <a:t> Es conveniente recordar que el interlocutor es la familia, que sus integrantes necesitan recibir y dar comunicaciones claras, amables. </a:t>
            </a:r>
          </a:p>
          <a:p>
            <a:r>
              <a:rPr lang="es-CL" sz="2200" b="0" i="0" u="none" strike="noStrike" baseline="0" dirty="0">
                <a:latin typeface="+mj-lt"/>
              </a:rPr>
              <a:t>Se sugiere pensar cuánto tiempo se destina a hacer “notitas” y cuánto se estimula a las familias a expresarse a través de este medio. </a:t>
            </a:r>
          </a:p>
          <a:p>
            <a:r>
              <a:rPr lang="es-CL" sz="2200" b="0" i="0" u="none" strike="noStrike" baseline="0" dirty="0">
                <a:solidFill>
                  <a:srgbClr val="000000"/>
                </a:solidFill>
                <a:latin typeface="+mj-lt"/>
              </a:rPr>
              <a:t>La idea es, que todas las semanas se escriba algo, por eso es fundamental la colaboración por ambas partes, escuela y familia. El objetivo es que sea un diario para transmitir información, expresarse y favorecer la comunicación en todo momento y en diferentes contextos. </a:t>
            </a:r>
            <a:endParaRPr lang="es-CL" sz="2200" dirty="0">
              <a:latin typeface="+mj-lt"/>
            </a:endParaRPr>
          </a:p>
          <a:p>
            <a:endParaRPr lang="es-CL" sz="2200" b="0" i="0" u="none" strike="noStrike" baseline="0" dirty="0">
              <a:latin typeface="+mj-lt"/>
            </a:endParaRPr>
          </a:p>
          <a:p>
            <a:endParaRPr lang="es-CL" sz="1100" dirty="0"/>
          </a:p>
        </p:txBody>
      </p:sp>
      <p:pic>
        <p:nvPicPr>
          <p:cNvPr id="5" name="Picture 4" descr="Burbujas de conversación vacías">
            <a:extLst>
              <a:ext uri="{FF2B5EF4-FFF2-40B4-BE49-F238E27FC236}">
                <a16:creationId xmlns:a16="http://schemas.microsoft.com/office/drawing/2014/main" id="{B92903EC-8D9A-8DCB-13EA-1143A1830316}"/>
              </a:ext>
            </a:extLst>
          </p:cNvPr>
          <p:cNvPicPr>
            <a:picLocks noChangeAspect="1"/>
          </p:cNvPicPr>
          <p:nvPr/>
        </p:nvPicPr>
        <p:blipFill rotWithShape="1">
          <a:blip r:embed="rId2"/>
          <a:srcRect l="24580" r="16085" b="-1"/>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36754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120AFF6-4492-2854-9746-F4B7076E4982}"/>
              </a:ext>
            </a:extLst>
          </p:cNvPr>
          <p:cNvSpPr>
            <a:spLocks noGrp="1"/>
          </p:cNvSpPr>
          <p:nvPr>
            <p:ph type="title"/>
          </p:nvPr>
        </p:nvSpPr>
        <p:spPr>
          <a:xfrm>
            <a:off x="641774" y="1188637"/>
            <a:ext cx="4012522" cy="4480726"/>
          </a:xfrm>
        </p:spPr>
        <p:txBody>
          <a:bodyPr>
            <a:normAutofit/>
          </a:bodyPr>
          <a:lstStyle/>
          <a:p>
            <a:pPr algn="ctr"/>
            <a:r>
              <a:rPr lang="es-CL" sz="3600" b="0" i="0" u="none" strike="noStrike" baseline="0" dirty="0">
                <a:latin typeface="Calibri" panose="020F0502020204030204" pitchFamily="34" charset="0"/>
              </a:rPr>
              <a:t>Teniendo en cuenta lo planteado anteriormente, es necesario reflexionar, institucionalmente acerca de: </a:t>
            </a:r>
            <a:endParaRPr lang="es-CL" sz="3600" dirty="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7D13B10-8291-45F2-9147-00CBF6CA0B53}"/>
              </a:ext>
            </a:extLst>
          </p:cNvPr>
          <p:cNvSpPr>
            <a:spLocks noGrp="1"/>
          </p:cNvSpPr>
          <p:nvPr>
            <p:ph idx="1"/>
          </p:nvPr>
        </p:nvSpPr>
        <p:spPr>
          <a:xfrm>
            <a:off x="4856813" y="739741"/>
            <a:ext cx="4937396" cy="5376245"/>
          </a:xfrm>
        </p:spPr>
        <p:txBody>
          <a:bodyPr anchor="ctr">
            <a:normAutofit/>
          </a:bodyPr>
          <a:lstStyle/>
          <a:p>
            <a:r>
              <a:rPr lang="es-CL" sz="2000" b="0" i="0" u="none" strike="noStrike" baseline="0" dirty="0">
                <a:latin typeface="Calibri" panose="020F0502020204030204" pitchFamily="34" charset="0"/>
              </a:rPr>
              <a:t>¿Qué queremos comunicar? </a:t>
            </a:r>
          </a:p>
          <a:p>
            <a:r>
              <a:rPr lang="es-CL" sz="2000" b="0" i="0" u="none" strike="noStrike" baseline="0" dirty="0">
                <a:latin typeface="Calibri" panose="020F0502020204030204" pitchFamily="34" charset="0"/>
              </a:rPr>
              <a:t>¿Cómo queremos comunicarlo? </a:t>
            </a:r>
          </a:p>
          <a:p>
            <a:r>
              <a:rPr lang="es-CL" sz="2000" b="0" i="0" u="none" strike="noStrike" baseline="0" dirty="0">
                <a:latin typeface="Calibri" panose="020F0502020204030204" pitchFamily="34" charset="0"/>
              </a:rPr>
              <a:t>¿Quién/es recibirán la información? </a:t>
            </a:r>
          </a:p>
          <a:p>
            <a:r>
              <a:rPr lang="es-CL" sz="2000" b="0" i="0" u="none" strike="noStrike" baseline="0" dirty="0">
                <a:latin typeface="Calibri" panose="020F0502020204030204" pitchFamily="34" charset="0"/>
              </a:rPr>
              <a:t>¿Qué criterios adoptamos para jerarquizar la información? </a:t>
            </a:r>
          </a:p>
          <a:p>
            <a:r>
              <a:rPr lang="es-CL" sz="2000" b="0" i="0" u="none" strike="noStrike" baseline="0" dirty="0">
                <a:latin typeface="Calibri" panose="020F0502020204030204" pitchFamily="34" charset="0"/>
              </a:rPr>
              <a:t>¿Qué dispositivo de circulación adoptaremos? </a:t>
            </a:r>
          </a:p>
          <a:p>
            <a:r>
              <a:rPr lang="es-CL" sz="2000" b="0" i="0" u="none" strike="noStrike" baseline="0" dirty="0">
                <a:latin typeface="Calibri" panose="020F0502020204030204" pitchFamily="34" charset="0"/>
              </a:rPr>
              <a:t>¿Cuáles son las posibilidades reales de las familias de utilizarlo para comunicarse con los docentes? (por ejemplo, en el caso de quede en la institución diariamente) </a:t>
            </a:r>
            <a:endParaRPr lang="es-CL" sz="2000" dirty="0"/>
          </a:p>
        </p:txBody>
      </p:sp>
    </p:spTree>
    <p:extLst>
      <p:ext uri="{BB962C8B-B14F-4D97-AF65-F5344CB8AC3E}">
        <p14:creationId xmlns:p14="http://schemas.microsoft.com/office/powerpoint/2010/main" val="183921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BB9C5253-6561-75C3-8F8C-A523081B6A68}"/>
              </a:ext>
            </a:extLst>
          </p:cNvPr>
          <p:cNvSpPr>
            <a:spLocks noGrp="1"/>
          </p:cNvSpPr>
          <p:nvPr>
            <p:ph type="title"/>
          </p:nvPr>
        </p:nvSpPr>
        <p:spPr>
          <a:xfrm>
            <a:off x="5569439" y="144081"/>
            <a:ext cx="4156512" cy="1708244"/>
          </a:xfrm>
        </p:spPr>
        <p:txBody>
          <a:bodyPr anchor="ctr">
            <a:normAutofit/>
          </a:bodyPr>
          <a:lstStyle/>
          <a:p>
            <a:pPr algn="ctr"/>
            <a:r>
              <a:rPr lang="es-MX" sz="4000" dirty="0"/>
              <a:t>Ojo</a:t>
            </a:r>
            <a:endParaRPr lang="es-CL" sz="4000" dirty="0"/>
          </a:p>
        </p:txBody>
      </p:sp>
      <p:pic>
        <p:nvPicPr>
          <p:cNvPr id="6" name="Picture 5" descr="Se escribe una cita en una agenda de papel">
            <a:extLst>
              <a:ext uri="{FF2B5EF4-FFF2-40B4-BE49-F238E27FC236}">
                <a16:creationId xmlns:a16="http://schemas.microsoft.com/office/drawing/2014/main" id="{1C0FF358-9113-C12E-8B37-5DD657525AEF}"/>
              </a:ext>
            </a:extLst>
          </p:cNvPr>
          <p:cNvPicPr>
            <a:picLocks noChangeAspect="1"/>
          </p:cNvPicPr>
          <p:nvPr/>
        </p:nvPicPr>
        <p:blipFill rotWithShape="1">
          <a:blip r:embed="rId2"/>
          <a:srcRect r="40666" b="-2"/>
          <a:stretch/>
        </p:blipFill>
        <p:spPr>
          <a:xfrm>
            <a:off x="0" y="-2"/>
            <a:ext cx="4871804" cy="6858002"/>
          </a:xfrm>
          <a:prstGeom prst="rect">
            <a:avLst/>
          </a:prstGeom>
        </p:spPr>
      </p:pic>
      <p:sp>
        <p:nvSpPr>
          <p:cNvPr id="3" name="Marcador de contenido 2">
            <a:extLst>
              <a:ext uri="{FF2B5EF4-FFF2-40B4-BE49-F238E27FC236}">
                <a16:creationId xmlns:a16="http://schemas.microsoft.com/office/drawing/2014/main" id="{1726B456-CF63-CB30-CCC4-8655749F1474}"/>
              </a:ext>
            </a:extLst>
          </p:cNvPr>
          <p:cNvSpPr>
            <a:spLocks noGrp="1"/>
          </p:cNvSpPr>
          <p:nvPr>
            <p:ph idx="1"/>
          </p:nvPr>
        </p:nvSpPr>
        <p:spPr>
          <a:xfrm>
            <a:off x="5241942" y="1544081"/>
            <a:ext cx="5895750" cy="5006621"/>
          </a:xfrm>
        </p:spPr>
        <p:txBody>
          <a:bodyPr anchor="ctr">
            <a:normAutofit/>
          </a:bodyPr>
          <a:lstStyle/>
          <a:p>
            <a:r>
              <a:rPr lang="es-CL" sz="2400" b="0" i="0" u="none" strike="noStrike" baseline="0" dirty="0">
                <a:latin typeface="Calibri" panose="020F0502020204030204" pitchFamily="34" charset="0"/>
              </a:rPr>
              <a:t>¿Qué tipo de notas se envían? ¿Qué tiempo de trabajo insume la comunicación? ¿Los materiales que se utilizan para las notas justifican lo que se informa? ¿Los padres pueden hacer una devolución o comentario? ¿Se incluyen notas positivas? ¿Firma siempre el docente, o el equipo directivo también participa de la comunicación con los padres a través del cuaderno? </a:t>
            </a:r>
          </a:p>
          <a:p>
            <a:r>
              <a:rPr lang="es-CL" sz="2400" b="0" i="0" u="none" strike="noStrike" baseline="0" dirty="0">
                <a:latin typeface="Calibri" panose="020F0502020204030204" pitchFamily="34" charset="0"/>
              </a:rPr>
              <a:t>Es de suma importancia que se le dedique tiempo a realizar este análisis crítico de la libreta/agenda como instrumento de comunicación. </a:t>
            </a:r>
            <a:endParaRPr lang="es-CL" sz="2400" dirty="0"/>
          </a:p>
        </p:txBody>
      </p:sp>
    </p:spTree>
    <p:extLst>
      <p:ext uri="{BB962C8B-B14F-4D97-AF65-F5344CB8AC3E}">
        <p14:creationId xmlns:p14="http://schemas.microsoft.com/office/powerpoint/2010/main" val="216629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51CB550-A396-8808-BCEB-638FB539FF9E}"/>
              </a:ext>
            </a:extLst>
          </p:cNvPr>
          <p:cNvSpPr>
            <a:spLocks noGrp="1"/>
          </p:cNvSpPr>
          <p:nvPr>
            <p:ph type="title"/>
          </p:nvPr>
        </p:nvSpPr>
        <p:spPr>
          <a:xfrm>
            <a:off x="4572001" y="601744"/>
            <a:ext cx="6781800" cy="1338696"/>
          </a:xfrm>
        </p:spPr>
        <p:txBody>
          <a:bodyPr>
            <a:normAutofit/>
          </a:bodyPr>
          <a:lstStyle/>
          <a:p>
            <a:r>
              <a:rPr lang="es-CL" b="1" i="0" u="none" strike="noStrike" baseline="0">
                <a:latin typeface="Calibri" panose="020F0502020204030204" pitchFamily="34" charset="0"/>
              </a:rPr>
              <a:t>Formas de comunicar los contenidos. </a:t>
            </a:r>
            <a:endParaRPr lang="es-CL" dirty="0"/>
          </a:p>
        </p:txBody>
      </p:sp>
      <p:pic>
        <p:nvPicPr>
          <p:cNvPr id="5" name="Picture 4" descr="Imágenes de papel artesanal de múltiples colores">
            <a:extLst>
              <a:ext uri="{FF2B5EF4-FFF2-40B4-BE49-F238E27FC236}">
                <a16:creationId xmlns:a16="http://schemas.microsoft.com/office/drawing/2014/main" id="{E68796CB-2B34-EB05-9454-A8B1265D27E8}"/>
              </a:ext>
            </a:extLst>
          </p:cNvPr>
          <p:cNvPicPr>
            <a:picLocks noChangeAspect="1"/>
          </p:cNvPicPr>
          <p:nvPr/>
        </p:nvPicPr>
        <p:blipFill rotWithShape="1">
          <a:blip r:embed="rId2"/>
          <a:srcRect l="32846" r="30608"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Marcador de contenido 2">
            <a:extLst>
              <a:ext uri="{FF2B5EF4-FFF2-40B4-BE49-F238E27FC236}">
                <a16:creationId xmlns:a16="http://schemas.microsoft.com/office/drawing/2014/main" id="{4BA7EB91-3ED9-CBC7-7772-6185903EB277}"/>
              </a:ext>
            </a:extLst>
          </p:cNvPr>
          <p:cNvSpPr>
            <a:spLocks noGrp="1"/>
          </p:cNvSpPr>
          <p:nvPr>
            <p:ph idx="1"/>
          </p:nvPr>
        </p:nvSpPr>
        <p:spPr>
          <a:xfrm>
            <a:off x="3972392" y="2201957"/>
            <a:ext cx="7959777" cy="4438685"/>
          </a:xfrm>
        </p:spPr>
        <p:txBody>
          <a:bodyPr anchor="t">
            <a:normAutofit/>
          </a:bodyPr>
          <a:lstStyle/>
          <a:p>
            <a:r>
              <a:rPr lang="es-CL" sz="2400" b="0" i="0" u="none" strike="noStrike" baseline="0" dirty="0">
                <a:latin typeface="Calibri" panose="020F0502020204030204" pitchFamily="34" charset="0"/>
              </a:rPr>
              <a:t>Es frecuente que en relación a las formas de comunicar, las notas estén impresas en pequeños recuadros o tiras de papel que deben plegarse. </a:t>
            </a:r>
          </a:p>
          <a:p>
            <a:r>
              <a:rPr lang="es-CL" sz="2400" b="0" i="0" u="none" strike="noStrike" baseline="0" dirty="0">
                <a:latin typeface="Calibri" panose="020F0502020204030204" pitchFamily="34" charset="0"/>
              </a:rPr>
              <a:t>El texto de las notas está acompañado por una imagen de referencia que alude a la información o pedido realizado. La referencia puede ser una imagen predeterminada (igual para todos los niños) o una expresión plástica realizadas por ellos. </a:t>
            </a:r>
          </a:p>
          <a:p>
            <a:r>
              <a:rPr lang="es-CL" sz="2400" b="0" i="0" u="none" strike="noStrike" baseline="0" dirty="0">
                <a:latin typeface="Calibri" panose="020F0502020204030204" pitchFamily="34" charset="0"/>
              </a:rPr>
              <a:t>Cuando se trata de invitaciones, suelen estar realizadas en cartulina u otro papel con formatos que suelen representar siluetas simplificadas que pueden constituirse en estereotipos (Ej.: casa, corazones, animalitos, palomas, etc.), o bien realizadas con producciones de los niños. </a:t>
            </a:r>
            <a:endParaRPr lang="es-CL" sz="2400" dirty="0"/>
          </a:p>
        </p:txBody>
      </p:sp>
    </p:spTree>
    <p:extLst>
      <p:ext uri="{BB962C8B-B14F-4D97-AF65-F5344CB8AC3E}">
        <p14:creationId xmlns:p14="http://schemas.microsoft.com/office/powerpoint/2010/main" val="241864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20B8F3-BDA0-F702-BD12-C34D65F60C76}"/>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b="1" i="0" u="none" strike="noStrike" baseline="0">
                <a:solidFill>
                  <a:srgbClr val="FFFFFF"/>
                </a:solidFill>
              </a:rPr>
              <a:t>Algunas notitas que puede enviar al hogar: </a:t>
            </a:r>
            <a:endParaRPr lang="en-US" sz="2800">
              <a:solidFill>
                <a:srgbClr val="FFFFFF"/>
              </a:solidFill>
            </a:endParaRPr>
          </a:p>
        </p:txBody>
      </p:sp>
      <p:pic>
        <p:nvPicPr>
          <p:cNvPr id="5" name="Marcador de contenido 4">
            <a:extLst>
              <a:ext uri="{FF2B5EF4-FFF2-40B4-BE49-F238E27FC236}">
                <a16:creationId xmlns:a16="http://schemas.microsoft.com/office/drawing/2014/main" id="{302276D2-DAED-DC26-8000-3A9B8B320E19}"/>
              </a:ext>
            </a:extLst>
          </p:cNvPr>
          <p:cNvPicPr>
            <a:picLocks noGrp="1" noChangeAspect="1"/>
          </p:cNvPicPr>
          <p:nvPr>
            <p:ph idx="1"/>
          </p:nvPr>
        </p:nvPicPr>
        <p:blipFill>
          <a:blip r:embed="rId2"/>
          <a:stretch>
            <a:fillRect/>
          </a:stretch>
        </p:blipFill>
        <p:spPr>
          <a:xfrm>
            <a:off x="820679" y="2480572"/>
            <a:ext cx="5131088" cy="3399345"/>
          </a:xfrm>
          <a:prstGeom prst="rect">
            <a:avLst/>
          </a:prstGeom>
        </p:spPr>
      </p:pic>
      <p:pic>
        <p:nvPicPr>
          <p:cNvPr id="6" name="Imagen 5">
            <a:extLst>
              <a:ext uri="{FF2B5EF4-FFF2-40B4-BE49-F238E27FC236}">
                <a16:creationId xmlns:a16="http://schemas.microsoft.com/office/drawing/2014/main" id="{658F8C97-9B2C-382B-482D-EAF4D84CBECC}"/>
              </a:ext>
            </a:extLst>
          </p:cNvPr>
          <p:cNvPicPr>
            <a:picLocks noChangeAspect="1"/>
          </p:cNvPicPr>
          <p:nvPr/>
        </p:nvPicPr>
        <p:blipFill>
          <a:blip r:embed="rId3"/>
          <a:stretch>
            <a:fillRect/>
          </a:stretch>
        </p:blipFill>
        <p:spPr>
          <a:xfrm>
            <a:off x="7152061" y="1882086"/>
            <a:ext cx="3445985" cy="4579383"/>
          </a:xfrm>
          <a:prstGeom prst="rect">
            <a:avLst/>
          </a:prstGeom>
        </p:spPr>
      </p:pic>
    </p:spTree>
    <p:extLst>
      <p:ext uri="{BB962C8B-B14F-4D97-AF65-F5344CB8AC3E}">
        <p14:creationId xmlns:p14="http://schemas.microsoft.com/office/powerpoint/2010/main" val="29264341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725</Words>
  <Application>Microsoft Office PowerPoint</Application>
  <PresentationFormat>Panorámica</PresentationFormat>
  <Paragraphs>33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Aptos Display</vt:lpstr>
      <vt:lpstr>Arial</vt:lpstr>
      <vt:lpstr>Calibri</vt:lpstr>
      <vt:lpstr>Calibri-Bold</vt:lpstr>
      <vt:lpstr>Tema de Office</vt:lpstr>
      <vt:lpstr>Comunicación con las familias</vt:lpstr>
      <vt:lpstr>Objetivo: </vt:lpstr>
      <vt:lpstr>¿Cuáles son las mejores maneras de mantener involucrados a los padres en las actividades de los niños?</vt:lpstr>
      <vt:lpstr>Solicitar ayuda de los Padres en el Jardín Infantil:</vt:lpstr>
      <vt:lpstr>Libreta de comunicaciones</vt:lpstr>
      <vt:lpstr>Teniendo en cuenta lo planteado anteriormente, es necesario reflexionar, institucionalmente acerca de: </vt:lpstr>
      <vt:lpstr>Ojo</vt:lpstr>
      <vt:lpstr>Formas de comunicar los contenidos. </vt:lpstr>
      <vt:lpstr>Algunas notitas que puede enviar al hogar: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Pavéz Mercado</dc:creator>
  <cp:lastModifiedBy>Christian Pavéz Mercado</cp:lastModifiedBy>
  <cp:revision>2</cp:revision>
  <dcterms:created xsi:type="dcterms:W3CDTF">2024-07-13T22:42:19Z</dcterms:created>
  <dcterms:modified xsi:type="dcterms:W3CDTF">2024-07-13T23:21:50Z</dcterms:modified>
</cp:coreProperties>
</file>