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59" r:id="rId5"/>
    <p:sldId id="260" r:id="rId6"/>
    <p:sldId id="261" r:id="rId7"/>
    <p:sldId id="262" r:id="rId8"/>
    <p:sldId id="263" r:id="rId9"/>
    <p:sldId id="271" r:id="rId10"/>
    <p:sldId id="264" r:id="rId11"/>
    <p:sldId id="265" r:id="rId12"/>
    <p:sldId id="268" r:id="rId13"/>
    <p:sldId id="266" r:id="rId14"/>
    <p:sldId id="269" r:id="rId15"/>
    <p:sldId id="267" r:id="rId1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94660"/>
  </p:normalViewPr>
  <p:slideViewPr>
    <p:cSldViewPr snapToGrid="0">
      <p:cViewPr varScale="1">
        <p:scale>
          <a:sx n="64" d="100"/>
          <a:sy n="64" d="100"/>
        </p:scale>
        <p:origin x="9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A7684-FF1E-4544-BF33-B9A565642B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ECCEB3-28F9-4EB9-87CB-7D72472584CE}">
      <dgm:prSet/>
      <dgm:spPr/>
      <dgm:t>
        <a:bodyPr/>
        <a:lstStyle/>
        <a:p>
          <a:r>
            <a:rPr lang="es-CL"/>
            <a:t>✓ Debe tener claridad en el mensaje. </a:t>
          </a:r>
          <a:endParaRPr lang="en-US"/>
        </a:p>
      </dgm:t>
    </dgm:pt>
    <dgm:pt modelId="{43C6D429-D65F-486A-9307-8BB80B42C5A9}" type="parTrans" cxnId="{93259342-FAAF-4893-8EC9-D890168F3CC5}">
      <dgm:prSet/>
      <dgm:spPr/>
      <dgm:t>
        <a:bodyPr/>
        <a:lstStyle/>
        <a:p>
          <a:endParaRPr lang="en-US"/>
        </a:p>
      </dgm:t>
    </dgm:pt>
    <dgm:pt modelId="{BB2FDFDD-F15D-4020-9989-6D23A341F7C3}" type="sibTrans" cxnId="{93259342-FAAF-4893-8EC9-D890168F3CC5}">
      <dgm:prSet/>
      <dgm:spPr/>
      <dgm:t>
        <a:bodyPr/>
        <a:lstStyle/>
        <a:p>
          <a:endParaRPr lang="en-US"/>
        </a:p>
      </dgm:t>
    </dgm:pt>
    <dgm:pt modelId="{BE8AAE31-EDF6-4C5E-899D-0DAF94C9110B}">
      <dgm:prSet/>
      <dgm:spPr/>
      <dgm:t>
        <a:bodyPr/>
        <a:lstStyle/>
        <a:p>
          <a:r>
            <a:rPr lang="es-CL" dirty="0"/>
            <a:t>✓ La información y el mensaje deben ser precisos y completos.</a:t>
          </a:r>
          <a:endParaRPr lang="en-US" dirty="0"/>
        </a:p>
      </dgm:t>
    </dgm:pt>
    <dgm:pt modelId="{00C5E648-90C0-4485-B276-895A53C94867}" type="parTrans" cxnId="{1BE7C46D-9E81-410C-BEDC-79A37D169B45}">
      <dgm:prSet/>
      <dgm:spPr/>
      <dgm:t>
        <a:bodyPr/>
        <a:lstStyle/>
        <a:p>
          <a:endParaRPr lang="en-US"/>
        </a:p>
      </dgm:t>
    </dgm:pt>
    <dgm:pt modelId="{4AECAE8F-1698-4DFE-B390-5B4E0B4B00A6}" type="sibTrans" cxnId="{1BE7C46D-9E81-410C-BEDC-79A37D169B45}">
      <dgm:prSet/>
      <dgm:spPr/>
      <dgm:t>
        <a:bodyPr/>
        <a:lstStyle/>
        <a:p>
          <a:endParaRPr lang="en-US"/>
        </a:p>
      </dgm:t>
    </dgm:pt>
    <dgm:pt modelId="{3C6087D1-EB9E-4AE6-92BE-0C480ABDD066}">
      <dgm:prSet/>
      <dgm:spPr/>
      <dgm:t>
        <a:bodyPr/>
        <a:lstStyle/>
        <a:p>
          <a:r>
            <a:rPr lang="es-CL"/>
            <a:t>✓ La información que se brinda es auténtica y verdadera. </a:t>
          </a:r>
          <a:endParaRPr lang="en-US"/>
        </a:p>
      </dgm:t>
    </dgm:pt>
    <dgm:pt modelId="{EEA3C2F7-919F-4FD0-9417-93D09AF7C7F4}" type="parTrans" cxnId="{ADEF7F16-80BE-4DA6-9A7E-A440E8C4A6FC}">
      <dgm:prSet/>
      <dgm:spPr/>
      <dgm:t>
        <a:bodyPr/>
        <a:lstStyle/>
        <a:p>
          <a:endParaRPr lang="en-US"/>
        </a:p>
      </dgm:t>
    </dgm:pt>
    <dgm:pt modelId="{E815A9D6-869C-4247-BB99-F837076118A5}" type="sibTrans" cxnId="{ADEF7F16-80BE-4DA6-9A7E-A440E8C4A6FC}">
      <dgm:prSet/>
      <dgm:spPr/>
      <dgm:t>
        <a:bodyPr/>
        <a:lstStyle/>
        <a:p>
          <a:endParaRPr lang="en-US"/>
        </a:p>
      </dgm:t>
    </dgm:pt>
    <dgm:pt modelId="{CDB8E674-3D5A-4150-97BB-062AEA91121C}">
      <dgm:prSet/>
      <dgm:spPr/>
      <dgm:t>
        <a:bodyPr/>
        <a:lstStyle/>
        <a:p>
          <a:r>
            <a:rPr lang="es-CL"/>
            <a:t>✓ Los mensajes son oportunos y adecuados. </a:t>
          </a:r>
          <a:endParaRPr lang="en-US"/>
        </a:p>
      </dgm:t>
    </dgm:pt>
    <dgm:pt modelId="{2C2BDAFF-6CBC-4960-A54D-CECCA1F45B87}" type="parTrans" cxnId="{1A8DAC7F-9135-495A-AAD7-83EF033B4011}">
      <dgm:prSet/>
      <dgm:spPr/>
      <dgm:t>
        <a:bodyPr/>
        <a:lstStyle/>
        <a:p>
          <a:endParaRPr lang="en-US"/>
        </a:p>
      </dgm:t>
    </dgm:pt>
    <dgm:pt modelId="{C9119651-F188-4F0F-84C2-059E1C4EFC81}" type="sibTrans" cxnId="{1A8DAC7F-9135-495A-AAD7-83EF033B4011}">
      <dgm:prSet/>
      <dgm:spPr/>
      <dgm:t>
        <a:bodyPr/>
        <a:lstStyle/>
        <a:p>
          <a:endParaRPr lang="en-US"/>
        </a:p>
      </dgm:t>
    </dgm:pt>
    <dgm:pt modelId="{407EE60E-56C4-4463-A1A0-70DE562E17C2}">
      <dgm:prSet/>
      <dgm:spPr/>
      <dgm:t>
        <a:bodyPr/>
        <a:lstStyle/>
        <a:p>
          <a:r>
            <a:rPr lang="es-CL"/>
            <a:t>✓ El mensaje es motivador e interesante para los que lo reciben.</a:t>
          </a:r>
          <a:endParaRPr lang="en-US"/>
        </a:p>
      </dgm:t>
    </dgm:pt>
    <dgm:pt modelId="{D0332342-3B02-463D-8756-91BE9E4CE996}" type="parTrans" cxnId="{87E2CDF6-563C-4191-AB51-AD1B1F0B83D5}">
      <dgm:prSet/>
      <dgm:spPr/>
      <dgm:t>
        <a:bodyPr/>
        <a:lstStyle/>
        <a:p>
          <a:endParaRPr lang="en-US"/>
        </a:p>
      </dgm:t>
    </dgm:pt>
    <dgm:pt modelId="{8C5802AE-B269-4628-A60C-B83FBCC93E58}" type="sibTrans" cxnId="{87E2CDF6-563C-4191-AB51-AD1B1F0B83D5}">
      <dgm:prSet/>
      <dgm:spPr/>
      <dgm:t>
        <a:bodyPr/>
        <a:lstStyle/>
        <a:p>
          <a:endParaRPr lang="en-US"/>
        </a:p>
      </dgm:t>
    </dgm:pt>
    <dgm:pt modelId="{6D28D941-5DEB-4651-A304-D991886C57D5}" type="pres">
      <dgm:prSet presAssocID="{13FA7684-FF1E-4544-BF33-B9A565642BBD}" presName="linear" presStyleCnt="0">
        <dgm:presLayoutVars>
          <dgm:animLvl val="lvl"/>
          <dgm:resizeHandles val="exact"/>
        </dgm:presLayoutVars>
      </dgm:prSet>
      <dgm:spPr/>
    </dgm:pt>
    <dgm:pt modelId="{0A07254D-2907-42D0-AEF5-7882A30F3C13}" type="pres">
      <dgm:prSet presAssocID="{6DECCEB3-28F9-4EB9-87CB-7D72472584CE}" presName="parentText" presStyleLbl="node1" presStyleIdx="0" presStyleCnt="5">
        <dgm:presLayoutVars>
          <dgm:chMax val="0"/>
          <dgm:bulletEnabled val="1"/>
        </dgm:presLayoutVars>
      </dgm:prSet>
      <dgm:spPr/>
    </dgm:pt>
    <dgm:pt modelId="{3CEB0F9E-6C90-457B-A2ED-0E1D52DC4D54}" type="pres">
      <dgm:prSet presAssocID="{BB2FDFDD-F15D-4020-9989-6D23A341F7C3}" presName="spacer" presStyleCnt="0"/>
      <dgm:spPr/>
    </dgm:pt>
    <dgm:pt modelId="{DCFBD3EF-5DA3-400D-AF39-A7EEC13BE2C1}" type="pres">
      <dgm:prSet presAssocID="{BE8AAE31-EDF6-4C5E-899D-0DAF94C9110B}" presName="parentText" presStyleLbl="node1" presStyleIdx="1" presStyleCnt="5">
        <dgm:presLayoutVars>
          <dgm:chMax val="0"/>
          <dgm:bulletEnabled val="1"/>
        </dgm:presLayoutVars>
      </dgm:prSet>
      <dgm:spPr/>
    </dgm:pt>
    <dgm:pt modelId="{B45DF1F9-B581-4BF5-9D12-7A967C228DEF}" type="pres">
      <dgm:prSet presAssocID="{4AECAE8F-1698-4DFE-B390-5B4E0B4B00A6}" presName="spacer" presStyleCnt="0"/>
      <dgm:spPr/>
    </dgm:pt>
    <dgm:pt modelId="{F2FE79ED-E899-445B-AA5E-96A0333EA718}" type="pres">
      <dgm:prSet presAssocID="{3C6087D1-EB9E-4AE6-92BE-0C480ABDD066}" presName="parentText" presStyleLbl="node1" presStyleIdx="2" presStyleCnt="5">
        <dgm:presLayoutVars>
          <dgm:chMax val="0"/>
          <dgm:bulletEnabled val="1"/>
        </dgm:presLayoutVars>
      </dgm:prSet>
      <dgm:spPr/>
    </dgm:pt>
    <dgm:pt modelId="{466345B1-1C4F-4BCF-9184-E9CF6F7FD594}" type="pres">
      <dgm:prSet presAssocID="{E815A9D6-869C-4247-BB99-F837076118A5}" presName="spacer" presStyleCnt="0"/>
      <dgm:spPr/>
    </dgm:pt>
    <dgm:pt modelId="{D3B80F8A-BA09-46BF-A781-96811B309E01}" type="pres">
      <dgm:prSet presAssocID="{CDB8E674-3D5A-4150-97BB-062AEA91121C}" presName="parentText" presStyleLbl="node1" presStyleIdx="3" presStyleCnt="5">
        <dgm:presLayoutVars>
          <dgm:chMax val="0"/>
          <dgm:bulletEnabled val="1"/>
        </dgm:presLayoutVars>
      </dgm:prSet>
      <dgm:spPr/>
    </dgm:pt>
    <dgm:pt modelId="{4224E25E-81BE-4694-B953-42CB00AAA773}" type="pres">
      <dgm:prSet presAssocID="{C9119651-F188-4F0F-84C2-059E1C4EFC81}" presName="spacer" presStyleCnt="0"/>
      <dgm:spPr/>
    </dgm:pt>
    <dgm:pt modelId="{F3ECBDD2-B4C5-4CB4-B676-5D59EE6D3B77}" type="pres">
      <dgm:prSet presAssocID="{407EE60E-56C4-4463-A1A0-70DE562E17C2}" presName="parentText" presStyleLbl="node1" presStyleIdx="4" presStyleCnt="5">
        <dgm:presLayoutVars>
          <dgm:chMax val="0"/>
          <dgm:bulletEnabled val="1"/>
        </dgm:presLayoutVars>
      </dgm:prSet>
      <dgm:spPr/>
    </dgm:pt>
  </dgm:ptLst>
  <dgm:cxnLst>
    <dgm:cxn modelId="{042C4303-9F23-4DE1-A8DC-8F4C74392341}" type="presOf" srcId="{13FA7684-FF1E-4544-BF33-B9A565642BBD}" destId="{6D28D941-5DEB-4651-A304-D991886C57D5}" srcOrd="0" destOrd="0" presId="urn:microsoft.com/office/officeart/2005/8/layout/vList2"/>
    <dgm:cxn modelId="{ADEF7F16-80BE-4DA6-9A7E-A440E8C4A6FC}" srcId="{13FA7684-FF1E-4544-BF33-B9A565642BBD}" destId="{3C6087D1-EB9E-4AE6-92BE-0C480ABDD066}" srcOrd="2" destOrd="0" parTransId="{EEA3C2F7-919F-4FD0-9417-93D09AF7C7F4}" sibTransId="{E815A9D6-869C-4247-BB99-F837076118A5}"/>
    <dgm:cxn modelId="{4E6D6926-CC0C-4C6E-A873-7885D30746B1}" type="presOf" srcId="{3C6087D1-EB9E-4AE6-92BE-0C480ABDD066}" destId="{F2FE79ED-E899-445B-AA5E-96A0333EA718}" srcOrd="0" destOrd="0" presId="urn:microsoft.com/office/officeart/2005/8/layout/vList2"/>
    <dgm:cxn modelId="{F484682C-D84C-4FF6-ABE5-95A56BA127EA}" type="presOf" srcId="{BE8AAE31-EDF6-4C5E-899D-0DAF94C9110B}" destId="{DCFBD3EF-5DA3-400D-AF39-A7EEC13BE2C1}" srcOrd="0" destOrd="0" presId="urn:microsoft.com/office/officeart/2005/8/layout/vList2"/>
    <dgm:cxn modelId="{01F29237-2D66-4725-9536-13162FC4D3D7}" type="presOf" srcId="{407EE60E-56C4-4463-A1A0-70DE562E17C2}" destId="{F3ECBDD2-B4C5-4CB4-B676-5D59EE6D3B77}" srcOrd="0" destOrd="0" presId="urn:microsoft.com/office/officeart/2005/8/layout/vList2"/>
    <dgm:cxn modelId="{93259342-FAAF-4893-8EC9-D890168F3CC5}" srcId="{13FA7684-FF1E-4544-BF33-B9A565642BBD}" destId="{6DECCEB3-28F9-4EB9-87CB-7D72472584CE}" srcOrd="0" destOrd="0" parTransId="{43C6D429-D65F-486A-9307-8BB80B42C5A9}" sibTransId="{BB2FDFDD-F15D-4020-9989-6D23A341F7C3}"/>
    <dgm:cxn modelId="{1BE7C46D-9E81-410C-BEDC-79A37D169B45}" srcId="{13FA7684-FF1E-4544-BF33-B9A565642BBD}" destId="{BE8AAE31-EDF6-4C5E-899D-0DAF94C9110B}" srcOrd="1" destOrd="0" parTransId="{00C5E648-90C0-4485-B276-895A53C94867}" sibTransId="{4AECAE8F-1698-4DFE-B390-5B4E0B4B00A6}"/>
    <dgm:cxn modelId="{1A8DAC7F-9135-495A-AAD7-83EF033B4011}" srcId="{13FA7684-FF1E-4544-BF33-B9A565642BBD}" destId="{CDB8E674-3D5A-4150-97BB-062AEA91121C}" srcOrd="3" destOrd="0" parTransId="{2C2BDAFF-6CBC-4960-A54D-CECCA1F45B87}" sibTransId="{C9119651-F188-4F0F-84C2-059E1C4EFC81}"/>
    <dgm:cxn modelId="{31B7069E-BD47-45B4-8AE7-97600683A2E3}" type="presOf" srcId="{CDB8E674-3D5A-4150-97BB-062AEA91121C}" destId="{D3B80F8A-BA09-46BF-A781-96811B309E01}" srcOrd="0" destOrd="0" presId="urn:microsoft.com/office/officeart/2005/8/layout/vList2"/>
    <dgm:cxn modelId="{87E2CDF6-563C-4191-AB51-AD1B1F0B83D5}" srcId="{13FA7684-FF1E-4544-BF33-B9A565642BBD}" destId="{407EE60E-56C4-4463-A1A0-70DE562E17C2}" srcOrd="4" destOrd="0" parTransId="{D0332342-3B02-463D-8756-91BE9E4CE996}" sibTransId="{8C5802AE-B269-4628-A60C-B83FBCC93E58}"/>
    <dgm:cxn modelId="{A512F0FC-50DF-4B0B-8CC1-EAC35F273305}" type="presOf" srcId="{6DECCEB3-28F9-4EB9-87CB-7D72472584CE}" destId="{0A07254D-2907-42D0-AEF5-7882A30F3C13}" srcOrd="0" destOrd="0" presId="urn:microsoft.com/office/officeart/2005/8/layout/vList2"/>
    <dgm:cxn modelId="{81DB07DD-3ABC-4BEB-8F0C-6DA36321364B}" type="presParOf" srcId="{6D28D941-5DEB-4651-A304-D991886C57D5}" destId="{0A07254D-2907-42D0-AEF5-7882A30F3C13}" srcOrd="0" destOrd="0" presId="urn:microsoft.com/office/officeart/2005/8/layout/vList2"/>
    <dgm:cxn modelId="{8A6794D3-226A-4008-8E00-58B0BEE52647}" type="presParOf" srcId="{6D28D941-5DEB-4651-A304-D991886C57D5}" destId="{3CEB0F9E-6C90-457B-A2ED-0E1D52DC4D54}" srcOrd="1" destOrd="0" presId="urn:microsoft.com/office/officeart/2005/8/layout/vList2"/>
    <dgm:cxn modelId="{974E5047-B11F-41DA-BB21-3D0F2A46DCDE}" type="presParOf" srcId="{6D28D941-5DEB-4651-A304-D991886C57D5}" destId="{DCFBD3EF-5DA3-400D-AF39-A7EEC13BE2C1}" srcOrd="2" destOrd="0" presId="urn:microsoft.com/office/officeart/2005/8/layout/vList2"/>
    <dgm:cxn modelId="{A22D2C9F-B2BF-451B-B19B-E99597687F72}" type="presParOf" srcId="{6D28D941-5DEB-4651-A304-D991886C57D5}" destId="{B45DF1F9-B581-4BF5-9D12-7A967C228DEF}" srcOrd="3" destOrd="0" presId="urn:microsoft.com/office/officeart/2005/8/layout/vList2"/>
    <dgm:cxn modelId="{37F8A242-E369-44B0-BE85-936D0CB4D50E}" type="presParOf" srcId="{6D28D941-5DEB-4651-A304-D991886C57D5}" destId="{F2FE79ED-E899-445B-AA5E-96A0333EA718}" srcOrd="4" destOrd="0" presId="urn:microsoft.com/office/officeart/2005/8/layout/vList2"/>
    <dgm:cxn modelId="{5043DD6A-A3EA-4C93-BF32-DB05EBE6D903}" type="presParOf" srcId="{6D28D941-5DEB-4651-A304-D991886C57D5}" destId="{466345B1-1C4F-4BCF-9184-E9CF6F7FD594}" srcOrd="5" destOrd="0" presId="urn:microsoft.com/office/officeart/2005/8/layout/vList2"/>
    <dgm:cxn modelId="{A1EBF69F-170E-4FFD-AC0C-F21740741441}" type="presParOf" srcId="{6D28D941-5DEB-4651-A304-D991886C57D5}" destId="{D3B80F8A-BA09-46BF-A781-96811B309E01}" srcOrd="6" destOrd="0" presId="urn:microsoft.com/office/officeart/2005/8/layout/vList2"/>
    <dgm:cxn modelId="{967E9815-9DC0-477A-A1C1-3865C0707073}" type="presParOf" srcId="{6D28D941-5DEB-4651-A304-D991886C57D5}" destId="{4224E25E-81BE-4694-B953-42CB00AAA773}" srcOrd="7" destOrd="0" presId="urn:microsoft.com/office/officeart/2005/8/layout/vList2"/>
    <dgm:cxn modelId="{1DD7F63D-1510-4F54-8441-C8D45B86EB66}" type="presParOf" srcId="{6D28D941-5DEB-4651-A304-D991886C57D5}" destId="{F3ECBDD2-B4C5-4CB4-B676-5D59EE6D3B7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9013E-E474-4843-A04D-2B657CF37E5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6EE8F3-8CDC-4BDA-AA6D-E363BCDBE363}">
      <dgm:prSet/>
      <dgm:spPr/>
      <dgm:t>
        <a:bodyPr/>
        <a:lstStyle/>
        <a:p>
          <a:r>
            <a:rPr lang="es-CL" b="0" i="0" dirty="0"/>
            <a:t>La comunicación afectiva, es una herramienta que permite transmitir afectividad al relacionarse con las demás personas generando empatía, emociones y vibraciones positivas en las relaciones interpersonales que se ven reflejadas en la sana convivencia.</a:t>
          </a:r>
          <a:endParaRPr lang="en-US" dirty="0"/>
        </a:p>
      </dgm:t>
    </dgm:pt>
    <dgm:pt modelId="{82A523CE-9544-4C64-A884-6471DFB29C34}" type="parTrans" cxnId="{342279AF-83AA-4F87-9219-93F2F2E4BC8C}">
      <dgm:prSet/>
      <dgm:spPr/>
      <dgm:t>
        <a:bodyPr/>
        <a:lstStyle/>
        <a:p>
          <a:endParaRPr lang="en-US"/>
        </a:p>
      </dgm:t>
    </dgm:pt>
    <dgm:pt modelId="{80B3FEE0-3470-4A82-BC27-93242A652978}" type="sibTrans" cxnId="{342279AF-83AA-4F87-9219-93F2F2E4BC8C}">
      <dgm:prSet/>
      <dgm:spPr/>
      <dgm:t>
        <a:bodyPr/>
        <a:lstStyle/>
        <a:p>
          <a:endParaRPr lang="en-US"/>
        </a:p>
      </dgm:t>
    </dgm:pt>
    <dgm:pt modelId="{79F82CF4-0098-4F7B-818F-37BBE36C7FC6}">
      <dgm:prSet/>
      <dgm:spPr/>
      <dgm:t>
        <a:bodyPr/>
        <a:lstStyle/>
        <a:p>
          <a:r>
            <a:rPr lang="es-CL" b="1" i="0" baseline="0" dirty="0"/>
            <a:t>Puede ocurrir que no se utilice la forma verbal para hacerlo</a:t>
          </a:r>
          <a:r>
            <a:rPr lang="es-CL" b="0" i="0" baseline="0" dirty="0"/>
            <a:t>, pero tan solo una actitud, un gesto, una postura corporal, una mirada puede estar respondiendo y demostrando lo que está sucediendo . Por eso se considera que no solamente en este caso es fundamental el código de la lengua, sino también el gestual, signos y hasta el silencio. </a:t>
          </a:r>
          <a:endParaRPr lang="en-US" dirty="0"/>
        </a:p>
      </dgm:t>
    </dgm:pt>
    <dgm:pt modelId="{D209253D-F38E-45D8-AD6A-AC6FF648A8B9}" type="parTrans" cxnId="{B63CD4CA-F66B-4E94-9F44-ED5DC5B49934}">
      <dgm:prSet/>
      <dgm:spPr/>
      <dgm:t>
        <a:bodyPr/>
        <a:lstStyle/>
        <a:p>
          <a:endParaRPr lang="en-US"/>
        </a:p>
      </dgm:t>
    </dgm:pt>
    <dgm:pt modelId="{A7B4D13A-9859-45C9-896C-D82D3E35B48B}" type="sibTrans" cxnId="{B63CD4CA-F66B-4E94-9F44-ED5DC5B49934}">
      <dgm:prSet/>
      <dgm:spPr/>
      <dgm:t>
        <a:bodyPr/>
        <a:lstStyle/>
        <a:p>
          <a:endParaRPr lang="en-US"/>
        </a:p>
      </dgm:t>
    </dgm:pt>
    <dgm:pt modelId="{D3F0C309-D4ED-46B4-9687-82834E01504E}" type="pres">
      <dgm:prSet presAssocID="{F7B9013E-E474-4843-A04D-2B657CF37E5F}" presName="linear" presStyleCnt="0">
        <dgm:presLayoutVars>
          <dgm:animLvl val="lvl"/>
          <dgm:resizeHandles val="exact"/>
        </dgm:presLayoutVars>
      </dgm:prSet>
      <dgm:spPr/>
    </dgm:pt>
    <dgm:pt modelId="{EF132AC0-3007-4F23-957B-0C7FE3020864}" type="pres">
      <dgm:prSet presAssocID="{2E6EE8F3-8CDC-4BDA-AA6D-E363BCDBE363}" presName="parentText" presStyleLbl="node1" presStyleIdx="0" presStyleCnt="2" custScaleY="66849">
        <dgm:presLayoutVars>
          <dgm:chMax val="0"/>
          <dgm:bulletEnabled val="1"/>
        </dgm:presLayoutVars>
      </dgm:prSet>
      <dgm:spPr/>
    </dgm:pt>
    <dgm:pt modelId="{EEE9118A-8009-46B7-82CC-FEAD346C35B9}" type="pres">
      <dgm:prSet presAssocID="{80B3FEE0-3470-4A82-BC27-93242A652978}" presName="spacer" presStyleCnt="0"/>
      <dgm:spPr/>
    </dgm:pt>
    <dgm:pt modelId="{81DFEE12-8BDC-4283-8931-FB5C6A2E4A4B}" type="pres">
      <dgm:prSet presAssocID="{79F82CF4-0098-4F7B-818F-37BBE36C7FC6}" presName="parentText" presStyleLbl="node1" presStyleIdx="1" presStyleCnt="2">
        <dgm:presLayoutVars>
          <dgm:chMax val="0"/>
          <dgm:bulletEnabled val="1"/>
        </dgm:presLayoutVars>
      </dgm:prSet>
      <dgm:spPr/>
    </dgm:pt>
  </dgm:ptLst>
  <dgm:cxnLst>
    <dgm:cxn modelId="{50CB9F69-DB0B-45A6-A478-E7B6601A8FFA}" type="presOf" srcId="{2E6EE8F3-8CDC-4BDA-AA6D-E363BCDBE363}" destId="{EF132AC0-3007-4F23-957B-0C7FE3020864}" srcOrd="0" destOrd="0" presId="urn:microsoft.com/office/officeart/2005/8/layout/vList2"/>
    <dgm:cxn modelId="{C0BC989E-7109-48E5-B7E7-EB737E89CE3A}" type="presOf" srcId="{F7B9013E-E474-4843-A04D-2B657CF37E5F}" destId="{D3F0C309-D4ED-46B4-9687-82834E01504E}" srcOrd="0" destOrd="0" presId="urn:microsoft.com/office/officeart/2005/8/layout/vList2"/>
    <dgm:cxn modelId="{342279AF-83AA-4F87-9219-93F2F2E4BC8C}" srcId="{F7B9013E-E474-4843-A04D-2B657CF37E5F}" destId="{2E6EE8F3-8CDC-4BDA-AA6D-E363BCDBE363}" srcOrd="0" destOrd="0" parTransId="{82A523CE-9544-4C64-A884-6471DFB29C34}" sibTransId="{80B3FEE0-3470-4A82-BC27-93242A652978}"/>
    <dgm:cxn modelId="{D44E0DC5-6FB8-4928-B866-4702B8FB83D8}" type="presOf" srcId="{79F82CF4-0098-4F7B-818F-37BBE36C7FC6}" destId="{81DFEE12-8BDC-4283-8931-FB5C6A2E4A4B}" srcOrd="0" destOrd="0" presId="urn:microsoft.com/office/officeart/2005/8/layout/vList2"/>
    <dgm:cxn modelId="{B63CD4CA-F66B-4E94-9F44-ED5DC5B49934}" srcId="{F7B9013E-E474-4843-A04D-2B657CF37E5F}" destId="{79F82CF4-0098-4F7B-818F-37BBE36C7FC6}" srcOrd="1" destOrd="0" parTransId="{D209253D-F38E-45D8-AD6A-AC6FF648A8B9}" sibTransId="{A7B4D13A-9859-45C9-896C-D82D3E35B48B}"/>
    <dgm:cxn modelId="{D3BFEB52-2CE8-4425-9861-DEA349895779}" type="presParOf" srcId="{D3F0C309-D4ED-46B4-9687-82834E01504E}" destId="{EF132AC0-3007-4F23-957B-0C7FE3020864}" srcOrd="0" destOrd="0" presId="urn:microsoft.com/office/officeart/2005/8/layout/vList2"/>
    <dgm:cxn modelId="{63A23D72-0F52-4E59-A9F1-12F3FFFD69BE}" type="presParOf" srcId="{D3F0C309-D4ED-46B4-9687-82834E01504E}" destId="{EEE9118A-8009-46B7-82CC-FEAD346C35B9}" srcOrd="1" destOrd="0" presId="urn:microsoft.com/office/officeart/2005/8/layout/vList2"/>
    <dgm:cxn modelId="{5A751AB8-3B8F-4DB4-9716-DB031A9C87CF}" type="presParOf" srcId="{D3F0C309-D4ED-46B4-9687-82834E01504E}" destId="{81DFEE12-8BDC-4283-8931-FB5C6A2E4A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04E5B2-DEDD-475F-A0A6-8D534CC5687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CF08B3-93A8-40B3-99F9-1958EB73A493}">
      <dgm:prSet/>
      <dgm:spPr/>
      <dgm:t>
        <a:bodyPr/>
        <a:lstStyle/>
        <a:p>
          <a:r>
            <a:rPr lang="es-CL" b="0" i="0" baseline="0"/>
            <a:t>Según el texto leído ¿Por qué la comunicación es esencial para el hombre? </a:t>
          </a:r>
          <a:endParaRPr lang="en-US"/>
        </a:p>
      </dgm:t>
    </dgm:pt>
    <dgm:pt modelId="{DDD0A005-C1BF-4A1E-8734-03D0AAAF809C}" type="parTrans" cxnId="{4E2D080A-C405-407B-8E20-C9552D5ADD34}">
      <dgm:prSet/>
      <dgm:spPr/>
      <dgm:t>
        <a:bodyPr/>
        <a:lstStyle/>
        <a:p>
          <a:endParaRPr lang="en-US"/>
        </a:p>
      </dgm:t>
    </dgm:pt>
    <dgm:pt modelId="{5A6B665E-A7FD-4942-9116-EEA4068AC2F9}" type="sibTrans" cxnId="{4E2D080A-C405-407B-8E20-C9552D5ADD34}">
      <dgm:prSet/>
      <dgm:spPr/>
      <dgm:t>
        <a:bodyPr/>
        <a:lstStyle/>
        <a:p>
          <a:endParaRPr lang="en-US"/>
        </a:p>
      </dgm:t>
    </dgm:pt>
    <dgm:pt modelId="{B0011A37-40F5-404F-9F7C-D24764876A01}">
      <dgm:prSet/>
      <dgm:spPr/>
      <dgm:t>
        <a:bodyPr/>
        <a:lstStyle/>
        <a:p>
          <a:r>
            <a:rPr lang="es-CL" b="0" i="0" baseline="0" dirty="0"/>
            <a:t>¿Cuál es el rol del lenguaje no verbal en una comunicación efectiva y afectiva? ¿Por qué razones es importante? </a:t>
          </a:r>
          <a:endParaRPr lang="en-US" dirty="0"/>
        </a:p>
      </dgm:t>
    </dgm:pt>
    <dgm:pt modelId="{2B35C26E-4931-4545-A6D5-114AA4219AF3}" type="parTrans" cxnId="{793D99D1-BC9B-4476-9160-0B2F7B60B9B9}">
      <dgm:prSet/>
      <dgm:spPr/>
      <dgm:t>
        <a:bodyPr/>
        <a:lstStyle/>
        <a:p>
          <a:endParaRPr lang="en-US"/>
        </a:p>
      </dgm:t>
    </dgm:pt>
    <dgm:pt modelId="{EB0AC405-2838-49B1-9115-813DE2C78C4E}" type="sibTrans" cxnId="{793D99D1-BC9B-4476-9160-0B2F7B60B9B9}">
      <dgm:prSet/>
      <dgm:spPr/>
      <dgm:t>
        <a:bodyPr/>
        <a:lstStyle/>
        <a:p>
          <a:endParaRPr lang="en-US"/>
        </a:p>
      </dgm:t>
    </dgm:pt>
    <dgm:pt modelId="{C98953F4-DAEF-49F8-9BC1-D75CCC799C19}">
      <dgm:prSet/>
      <dgm:spPr/>
      <dgm:t>
        <a:bodyPr/>
        <a:lstStyle/>
        <a:p>
          <a:r>
            <a:rPr lang="es-CL" b="0" i="0" baseline="0" dirty="0"/>
            <a:t>¿Qué es la comunicación efectiva? ¿Cuáles son sus características? </a:t>
          </a:r>
          <a:endParaRPr lang="en-US" dirty="0"/>
        </a:p>
      </dgm:t>
    </dgm:pt>
    <dgm:pt modelId="{BA48AFD7-FB4E-469D-9725-7EE27F3A5413}" type="parTrans" cxnId="{1F3940BB-29D8-4EDC-9AD3-57EA7BC279FC}">
      <dgm:prSet/>
      <dgm:spPr/>
      <dgm:t>
        <a:bodyPr/>
        <a:lstStyle/>
        <a:p>
          <a:endParaRPr lang="en-US"/>
        </a:p>
      </dgm:t>
    </dgm:pt>
    <dgm:pt modelId="{272BF40D-D952-4D7B-9190-DD2024C308D8}" type="sibTrans" cxnId="{1F3940BB-29D8-4EDC-9AD3-57EA7BC279FC}">
      <dgm:prSet/>
      <dgm:spPr/>
      <dgm:t>
        <a:bodyPr/>
        <a:lstStyle/>
        <a:p>
          <a:endParaRPr lang="en-US"/>
        </a:p>
      </dgm:t>
    </dgm:pt>
    <dgm:pt modelId="{CDD20384-37FE-42A5-8C40-91CAD8B02164}">
      <dgm:prSet/>
      <dgm:spPr/>
      <dgm:t>
        <a:bodyPr/>
        <a:lstStyle/>
        <a:p>
          <a:r>
            <a:rPr lang="es-CL" b="0" i="0" baseline="0"/>
            <a:t>De las acciones para fomentar una buena comunicación en los jardines infantiles, escoge 3 de las cuales te parecen más importantes. Justifica tu elección. </a:t>
          </a:r>
          <a:endParaRPr lang="en-US"/>
        </a:p>
      </dgm:t>
    </dgm:pt>
    <dgm:pt modelId="{958CA50C-1AC6-4FE2-B847-3D46A54CFF41}" type="parTrans" cxnId="{44C68A2B-BA84-48EF-9008-F5B833B63E3E}">
      <dgm:prSet/>
      <dgm:spPr/>
      <dgm:t>
        <a:bodyPr/>
        <a:lstStyle/>
        <a:p>
          <a:endParaRPr lang="en-US"/>
        </a:p>
      </dgm:t>
    </dgm:pt>
    <dgm:pt modelId="{2D8BC8F9-3614-487C-AF63-4040B4C4F220}" type="sibTrans" cxnId="{44C68A2B-BA84-48EF-9008-F5B833B63E3E}">
      <dgm:prSet/>
      <dgm:spPr/>
      <dgm:t>
        <a:bodyPr/>
        <a:lstStyle/>
        <a:p>
          <a:endParaRPr lang="en-US"/>
        </a:p>
      </dgm:t>
    </dgm:pt>
    <dgm:pt modelId="{265E621B-6CC7-4359-AB8A-8CA3DDC4647E}" type="pres">
      <dgm:prSet presAssocID="{5504E5B2-DEDD-475F-A0A6-8D534CC5687D}" presName="linear" presStyleCnt="0">
        <dgm:presLayoutVars>
          <dgm:animLvl val="lvl"/>
          <dgm:resizeHandles val="exact"/>
        </dgm:presLayoutVars>
      </dgm:prSet>
      <dgm:spPr/>
    </dgm:pt>
    <dgm:pt modelId="{A7011F05-BF59-4887-970B-60C3183C80FD}" type="pres">
      <dgm:prSet presAssocID="{A3CF08B3-93A8-40B3-99F9-1958EB73A493}" presName="parentText" presStyleLbl="node1" presStyleIdx="0" presStyleCnt="4" custLinFactNeighborY="73906">
        <dgm:presLayoutVars>
          <dgm:chMax val="0"/>
          <dgm:bulletEnabled val="1"/>
        </dgm:presLayoutVars>
      </dgm:prSet>
      <dgm:spPr/>
    </dgm:pt>
    <dgm:pt modelId="{2C0F11DF-7199-46B3-8C4E-BF0C56394C91}" type="pres">
      <dgm:prSet presAssocID="{5A6B665E-A7FD-4942-9116-EEA4068AC2F9}" presName="spacer" presStyleCnt="0"/>
      <dgm:spPr/>
    </dgm:pt>
    <dgm:pt modelId="{CD771422-5CA4-42DD-B496-B9300E1A4B48}" type="pres">
      <dgm:prSet presAssocID="{B0011A37-40F5-404F-9F7C-D24764876A01}" presName="parentText" presStyleLbl="node1" presStyleIdx="1" presStyleCnt="4">
        <dgm:presLayoutVars>
          <dgm:chMax val="0"/>
          <dgm:bulletEnabled val="1"/>
        </dgm:presLayoutVars>
      </dgm:prSet>
      <dgm:spPr/>
    </dgm:pt>
    <dgm:pt modelId="{2DE0E607-9525-4277-B397-843A7600246E}" type="pres">
      <dgm:prSet presAssocID="{EB0AC405-2838-49B1-9115-813DE2C78C4E}" presName="spacer" presStyleCnt="0"/>
      <dgm:spPr/>
    </dgm:pt>
    <dgm:pt modelId="{5878FDE5-7EC2-42A4-BCEE-061158CC1BB3}" type="pres">
      <dgm:prSet presAssocID="{C98953F4-DAEF-49F8-9BC1-D75CCC799C19}" presName="parentText" presStyleLbl="node1" presStyleIdx="2" presStyleCnt="4">
        <dgm:presLayoutVars>
          <dgm:chMax val="0"/>
          <dgm:bulletEnabled val="1"/>
        </dgm:presLayoutVars>
      </dgm:prSet>
      <dgm:spPr/>
    </dgm:pt>
    <dgm:pt modelId="{1DF92064-5271-41F1-A67F-9D8C708A2BB2}" type="pres">
      <dgm:prSet presAssocID="{272BF40D-D952-4D7B-9190-DD2024C308D8}" presName="spacer" presStyleCnt="0"/>
      <dgm:spPr/>
    </dgm:pt>
    <dgm:pt modelId="{8902334A-4CD1-4FC3-AFD8-56F72B81FDFD}" type="pres">
      <dgm:prSet presAssocID="{CDD20384-37FE-42A5-8C40-91CAD8B02164}" presName="parentText" presStyleLbl="node1" presStyleIdx="3" presStyleCnt="4">
        <dgm:presLayoutVars>
          <dgm:chMax val="0"/>
          <dgm:bulletEnabled val="1"/>
        </dgm:presLayoutVars>
      </dgm:prSet>
      <dgm:spPr/>
    </dgm:pt>
  </dgm:ptLst>
  <dgm:cxnLst>
    <dgm:cxn modelId="{4E2D080A-C405-407B-8E20-C9552D5ADD34}" srcId="{5504E5B2-DEDD-475F-A0A6-8D534CC5687D}" destId="{A3CF08B3-93A8-40B3-99F9-1958EB73A493}" srcOrd="0" destOrd="0" parTransId="{DDD0A005-C1BF-4A1E-8734-03D0AAAF809C}" sibTransId="{5A6B665E-A7FD-4942-9116-EEA4068AC2F9}"/>
    <dgm:cxn modelId="{9E48E710-CBD2-4BDC-A386-93F32459FB12}" type="presOf" srcId="{B0011A37-40F5-404F-9F7C-D24764876A01}" destId="{CD771422-5CA4-42DD-B496-B9300E1A4B48}" srcOrd="0" destOrd="0" presId="urn:microsoft.com/office/officeart/2005/8/layout/vList2"/>
    <dgm:cxn modelId="{FD524D16-709E-4494-97EC-3A06722807A8}" type="presOf" srcId="{A3CF08B3-93A8-40B3-99F9-1958EB73A493}" destId="{A7011F05-BF59-4887-970B-60C3183C80FD}" srcOrd="0" destOrd="0" presId="urn:microsoft.com/office/officeart/2005/8/layout/vList2"/>
    <dgm:cxn modelId="{44C68A2B-BA84-48EF-9008-F5B833B63E3E}" srcId="{5504E5B2-DEDD-475F-A0A6-8D534CC5687D}" destId="{CDD20384-37FE-42A5-8C40-91CAD8B02164}" srcOrd="3" destOrd="0" parTransId="{958CA50C-1AC6-4FE2-B847-3D46A54CFF41}" sibTransId="{2D8BC8F9-3614-487C-AF63-4040B4C4F220}"/>
    <dgm:cxn modelId="{FAABB1AC-CAD0-40E3-99CF-C7A31B157190}" type="presOf" srcId="{C98953F4-DAEF-49F8-9BC1-D75CCC799C19}" destId="{5878FDE5-7EC2-42A4-BCEE-061158CC1BB3}" srcOrd="0" destOrd="0" presId="urn:microsoft.com/office/officeart/2005/8/layout/vList2"/>
    <dgm:cxn modelId="{1F3940BB-29D8-4EDC-9AD3-57EA7BC279FC}" srcId="{5504E5B2-DEDD-475F-A0A6-8D534CC5687D}" destId="{C98953F4-DAEF-49F8-9BC1-D75CCC799C19}" srcOrd="2" destOrd="0" parTransId="{BA48AFD7-FB4E-469D-9725-7EE27F3A5413}" sibTransId="{272BF40D-D952-4D7B-9190-DD2024C308D8}"/>
    <dgm:cxn modelId="{85533EC3-8F86-4462-A387-EA3B8E79F601}" type="presOf" srcId="{CDD20384-37FE-42A5-8C40-91CAD8B02164}" destId="{8902334A-4CD1-4FC3-AFD8-56F72B81FDFD}" srcOrd="0" destOrd="0" presId="urn:microsoft.com/office/officeart/2005/8/layout/vList2"/>
    <dgm:cxn modelId="{793D99D1-BC9B-4476-9160-0B2F7B60B9B9}" srcId="{5504E5B2-DEDD-475F-A0A6-8D534CC5687D}" destId="{B0011A37-40F5-404F-9F7C-D24764876A01}" srcOrd="1" destOrd="0" parTransId="{2B35C26E-4931-4545-A6D5-114AA4219AF3}" sibTransId="{EB0AC405-2838-49B1-9115-813DE2C78C4E}"/>
    <dgm:cxn modelId="{08FF6CDB-799C-457B-B58F-9356F9235638}" type="presOf" srcId="{5504E5B2-DEDD-475F-A0A6-8D534CC5687D}" destId="{265E621B-6CC7-4359-AB8A-8CA3DDC4647E}" srcOrd="0" destOrd="0" presId="urn:microsoft.com/office/officeart/2005/8/layout/vList2"/>
    <dgm:cxn modelId="{D81C9E1C-70F6-4867-97B5-D871539182B3}" type="presParOf" srcId="{265E621B-6CC7-4359-AB8A-8CA3DDC4647E}" destId="{A7011F05-BF59-4887-970B-60C3183C80FD}" srcOrd="0" destOrd="0" presId="urn:microsoft.com/office/officeart/2005/8/layout/vList2"/>
    <dgm:cxn modelId="{2B917222-7512-447E-85CC-3EFC4499B880}" type="presParOf" srcId="{265E621B-6CC7-4359-AB8A-8CA3DDC4647E}" destId="{2C0F11DF-7199-46B3-8C4E-BF0C56394C91}" srcOrd="1" destOrd="0" presId="urn:microsoft.com/office/officeart/2005/8/layout/vList2"/>
    <dgm:cxn modelId="{B42FF5BC-13FF-4625-B995-8A3B4841AAA3}" type="presParOf" srcId="{265E621B-6CC7-4359-AB8A-8CA3DDC4647E}" destId="{CD771422-5CA4-42DD-B496-B9300E1A4B48}" srcOrd="2" destOrd="0" presId="urn:microsoft.com/office/officeart/2005/8/layout/vList2"/>
    <dgm:cxn modelId="{8ADE4234-6745-41F3-A0E2-B8A9EC1F3B65}" type="presParOf" srcId="{265E621B-6CC7-4359-AB8A-8CA3DDC4647E}" destId="{2DE0E607-9525-4277-B397-843A7600246E}" srcOrd="3" destOrd="0" presId="urn:microsoft.com/office/officeart/2005/8/layout/vList2"/>
    <dgm:cxn modelId="{73D52339-F192-4F3B-BF20-9E08B1A823B0}" type="presParOf" srcId="{265E621B-6CC7-4359-AB8A-8CA3DDC4647E}" destId="{5878FDE5-7EC2-42A4-BCEE-061158CC1BB3}" srcOrd="4" destOrd="0" presId="urn:microsoft.com/office/officeart/2005/8/layout/vList2"/>
    <dgm:cxn modelId="{0E44AD41-E8F0-40FF-A964-D6967845E3ED}" type="presParOf" srcId="{265E621B-6CC7-4359-AB8A-8CA3DDC4647E}" destId="{1DF92064-5271-41F1-A67F-9D8C708A2BB2}" srcOrd="5" destOrd="0" presId="urn:microsoft.com/office/officeart/2005/8/layout/vList2"/>
    <dgm:cxn modelId="{94BE7786-D3C5-4F8C-AAB9-A9104AFB6050}" type="presParOf" srcId="{265E621B-6CC7-4359-AB8A-8CA3DDC4647E}" destId="{8902334A-4CD1-4FC3-AFD8-56F72B81FDF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7254D-2907-42D0-AEF5-7882A30F3C13}">
      <dsp:nvSpPr>
        <dsp:cNvPr id="0" name=""/>
        <dsp:cNvSpPr/>
      </dsp:nvSpPr>
      <dsp:spPr>
        <a:xfrm>
          <a:off x="0" y="227303"/>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CL" sz="2900" kern="1200"/>
            <a:t>✓ Debe tener claridad en el mensaje. </a:t>
          </a:r>
          <a:endParaRPr lang="en-US" sz="2900" kern="1200"/>
        </a:p>
      </dsp:txBody>
      <dsp:txXfrm>
        <a:off x="34783" y="262086"/>
        <a:ext cx="10446034" cy="642964"/>
      </dsp:txXfrm>
    </dsp:sp>
    <dsp:sp modelId="{DCFBD3EF-5DA3-400D-AF39-A7EEC13BE2C1}">
      <dsp:nvSpPr>
        <dsp:cNvPr id="0" name=""/>
        <dsp:cNvSpPr/>
      </dsp:nvSpPr>
      <dsp:spPr>
        <a:xfrm>
          <a:off x="0" y="1023353"/>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CL" sz="2900" kern="1200" dirty="0"/>
            <a:t>✓ La información y el mensaje deben ser precisos y completos.</a:t>
          </a:r>
          <a:endParaRPr lang="en-US" sz="2900" kern="1200" dirty="0"/>
        </a:p>
      </dsp:txBody>
      <dsp:txXfrm>
        <a:off x="34783" y="1058136"/>
        <a:ext cx="10446034" cy="642964"/>
      </dsp:txXfrm>
    </dsp:sp>
    <dsp:sp modelId="{F2FE79ED-E899-445B-AA5E-96A0333EA718}">
      <dsp:nvSpPr>
        <dsp:cNvPr id="0" name=""/>
        <dsp:cNvSpPr/>
      </dsp:nvSpPr>
      <dsp:spPr>
        <a:xfrm>
          <a:off x="0" y="1819404"/>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CL" sz="2900" kern="1200"/>
            <a:t>✓ La información que se brinda es auténtica y verdadera. </a:t>
          </a:r>
          <a:endParaRPr lang="en-US" sz="2900" kern="1200"/>
        </a:p>
      </dsp:txBody>
      <dsp:txXfrm>
        <a:off x="34783" y="1854187"/>
        <a:ext cx="10446034" cy="642964"/>
      </dsp:txXfrm>
    </dsp:sp>
    <dsp:sp modelId="{D3B80F8A-BA09-46BF-A781-96811B309E01}">
      <dsp:nvSpPr>
        <dsp:cNvPr id="0" name=""/>
        <dsp:cNvSpPr/>
      </dsp:nvSpPr>
      <dsp:spPr>
        <a:xfrm>
          <a:off x="0" y="2615454"/>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CL" sz="2900" kern="1200"/>
            <a:t>✓ Los mensajes son oportunos y adecuados. </a:t>
          </a:r>
          <a:endParaRPr lang="en-US" sz="2900" kern="1200"/>
        </a:p>
      </dsp:txBody>
      <dsp:txXfrm>
        <a:off x="34783" y="2650237"/>
        <a:ext cx="10446034" cy="642964"/>
      </dsp:txXfrm>
    </dsp:sp>
    <dsp:sp modelId="{F3ECBDD2-B4C5-4CB4-B676-5D59EE6D3B77}">
      <dsp:nvSpPr>
        <dsp:cNvPr id="0" name=""/>
        <dsp:cNvSpPr/>
      </dsp:nvSpPr>
      <dsp:spPr>
        <a:xfrm>
          <a:off x="0" y="3411504"/>
          <a:ext cx="10515600"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CL" sz="2900" kern="1200"/>
            <a:t>✓ El mensaje es motivador e interesante para los que lo reciben.</a:t>
          </a:r>
          <a:endParaRPr lang="en-US" sz="2900" kern="1200"/>
        </a:p>
      </dsp:txBody>
      <dsp:txXfrm>
        <a:off x="34783" y="3446287"/>
        <a:ext cx="10446034" cy="642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32AC0-3007-4F23-957B-0C7FE3020864}">
      <dsp:nvSpPr>
        <dsp:cNvPr id="0" name=""/>
        <dsp:cNvSpPr/>
      </dsp:nvSpPr>
      <dsp:spPr>
        <a:xfrm>
          <a:off x="0" y="261812"/>
          <a:ext cx="7329123" cy="234874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L" sz="2300" b="0" i="0" kern="1200" dirty="0"/>
            <a:t>La comunicación afectiva, es una herramienta que permite transmitir afectividad al relacionarse con las demás personas generando empatía, emociones y vibraciones positivas en las relaciones interpersonales que se ven reflejadas en la sana convivencia.</a:t>
          </a:r>
          <a:endParaRPr lang="en-US" sz="2300" kern="1200" dirty="0"/>
        </a:p>
      </dsp:txBody>
      <dsp:txXfrm>
        <a:off x="114656" y="376468"/>
        <a:ext cx="7099811" cy="2119434"/>
      </dsp:txXfrm>
    </dsp:sp>
    <dsp:sp modelId="{81DFEE12-8BDC-4283-8931-FB5C6A2E4A4B}">
      <dsp:nvSpPr>
        <dsp:cNvPr id="0" name=""/>
        <dsp:cNvSpPr/>
      </dsp:nvSpPr>
      <dsp:spPr>
        <a:xfrm>
          <a:off x="0" y="2685438"/>
          <a:ext cx="7329123" cy="351351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L" sz="2300" b="1" i="0" kern="1200" baseline="0" dirty="0"/>
            <a:t>Puede ocurrir que no se utilice la forma verbal para hacerlo</a:t>
          </a:r>
          <a:r>
            <a:rPr lang="es-CL" sz="2300" b="0" i="0" kern="1200" baseline="0" dirty="0"/>
            <a:t>, pero tan solo una actitud, un gesto, una postura corporal, una mirada puede estar respondiendo y demostrando lo que está sucediendo . Por eso se considera que no solamente en este caso es fundamental el código de la lengua, sino también el gestual, signos y hasta el silencio. </a:t>
          </a:r>
          <a:endParaRPr lang="en-US" sz="2300" kern="1200" dirty="0"/>
        </a:p>
      </dsp:txBody>
      <dsp:txXfrm>
        <a:off x="171515" y="2856953"/>
        <a:ext cx="6986093" cy="3170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11F05-BF59-4887-970B-60C3183C80FD}">
      <dsp:nvSpPr>
        <dsp:cNvPr id="0" name=""/>
        <dsp:cNvSpPr/>
      </dsp:nvSpPr>
      <dsp:spPr>
        <a:xfrm>
          <a:off x="0" y="927121"/>
          <a:ext cx="11672340" cy="99815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CL" sz="2500" b="0" i="0" kern="1200" baseline="0"/>
            <a:t>Según el texto leído ¿Por qué la comunicación es esencial para el hombre? </a:t>
          </a:r>
          <a:endParaRPr lang="en-US" sz="2500" kern="1200"/>
        </a:p>
      </dsp:txBody>
      <dsp:txXfrm>
        <a:off x="48726" y="975847"/>
        <a:ext cx="11574888" cy="900704"/>
      </dsp:txXfrm>
    </dsp:sp>
    <dsp:sp modelId="{CD771422-5CA4-42DD-B496-B9300E1A4B48}">
      <dsp:nvSpPr>
        <dsp:cNvPr id="0" name=""/>
        <dsp:cNvSpPr/>
      </dsp:nvSpPr>
      <dsp:spPr>
        <a:xfrm>
          <a:off x="0" y="1944065"/>
          <a:ext cx="11672340" cy="99815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CL" sz="2500" b="0" i="0" kern="1200" baseline="0" dirty="0"/>
            <a:t>¿Cuál es el rol del lenguaje no verbal en una comunicación efectiva y afectiva? ¿Por qué razones es importante? </a:t>
          </a:r>
          <a:endParaRPr lang="en-US" sz="2500" kern="1200" dirty="0"/>
        </a:p>
      </dsp:txBody>
      <dsp:txXfrm>
        <a:off x="48726" y="1992791"/>
        <a:ext cx="11574888" cy="900704"/>
      </dsp:txXfrm>
    </dsp:sp>
    <dsp:sp modelId="{5878FDE5-7EC2-42A4-BCEE-061158CC1BB3}">
      <dsp:nvSpPr>
        <dsp:cNvPr id="0" name=""/>
        <dsp:cNvSpPr/>
      </dsp:nvSpPr>
      <dsp:spPr>
        <a:xfrm>
          <a:off x="0" y="3014221"/>
          <a:ext cx="11672340" cy="99815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CL" sz="2500" b="0" i="0" kern="1200" baseline="0" dirty="0"/>
            <a:t>¿Qué es la comunicación efectiva? ¿Cuáles son sus características? </a:t>
          </a:r>
          <a:endParaRPr lang="en-US" sz="2500" kern="1200" dirty="0"/>
        </a:p>
      </dsp:txBody>
      <dsp:txXfrm>
        <a:off x="48726" y="3062947"/>
        <a:ext cx="11574888" cy="900704"/>
      </dsp:txXfrm>
    </dsp:sp>
    <dsp:sp modelId="{8902334A-4CD1-4FC3-AFD8-56F72B81FDFD}">
      <dsp:nvSpPr>
        <dsp:cNvPr id="0" name=""/>
        <dsp:cNvSpPr/>
      </dsp:nvSpPr>
      <dsp:spPr>
        <a:xfrm>
          <a:off x="0" y="4084377"/>
          <a:ext cx="11672340" cy="99815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CL" sz="2500" b="0" i="0" kern="1200" baseline="0"/>
            <a:t>De las acciones para fomentar una buena comunicación en los jardines infantiles, escoge 3 de las cuales te parecen más importantes. Justifica tu elección. </a:t>
          </a:r>
          <a:endParaRPr lang="en-US" sz="2500" kern="1200"/>
        </a:p>
      </dsp:txBody>
      <dsp:txXfrm>
        <a:off x="48726" y="4133103"/>
        <a:ext cx="11574888" cy="900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36733-4A0C-6491-2A9E-2CE54E7072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C2573B2D-F1E9-6E9A-1EE5-789C2DDAA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2A7FA9D-1792-9596-2675-CDCB41510090}"/>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5" name="Marcador de pie de página 4">
            <a:extLst>
              <a:ext uri="{FF2B5EF4-FFF2-40B4-BE49-F238E27FC236}">
                <a16:creationId xmlns:a16="http://schemas.microsoft.com/office/drawing/2014/main" id="{852FD7BD-E9A6-940C-F732-CC9FA48F7F4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A1E62C-4380-F7C7-1847-D74628AE6251}"/>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156245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B53AE-0160-44C5-9D56-4F69025F9E3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B1FAE3D-4FBF-3941-BCB5-BE680184596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C5DE3D0-5307-6972-02E0-3E65AF60F892}"/>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5" name="Marcador de pie de página 4">
            <a:extLst>
              <a:ext uri="{FF2B5EF4-FFF2-40B4-BE49-F238E27FC236}">
                <a16:creationId xmlns:a16="http://schemas.microsoft.com/office/drawing/2014/main" id="{F2E6051E-95CA-3828-3378-781AEDEB3C7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86C9042-D016-7454-2188-B32E400C4778}"/>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229753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B8B412-9EDF-DEDE-397F-389BB41B3E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F670ECF-2B99-09EC-D83E-0C887DD9EC7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10ACB2D-A7A9-A4BE-02D8-CAF03D1DC72E}"/>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5" name="Marcador de pie de página 4">
            <a:extLst>
              <a:ext uri="{FF2B5EF4-FFF2-40B4-BE49-F238E27FC236}">
                <a16:creationId xmlns:a16="http://schemas.microsoft.com/office/drawing/2014/main" id="{2AAE604B-75D2-1F10-0EB9-CF84ABE0EA9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C34CB83-C6CD-D196-F0B4-B70CFCC03B83}"/>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75824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E16E8-5BEF-9A12-85B1-8C260BD8388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9556DAA-1F9A-AD5F-E0BC-889893084D0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C0A0829-75B1-3130-6F5F-37780D6E9C22}"/>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5" name="Marcador de pie de página 4">
            <a:extLst>
              <a:ext uri="{FF2B5EF4-FFF2-40B4-BE49-F238E27FC236}">
                <a16:creationId xmlns:a16="http://schemas.microsoft.com/office/drawing/2014/main" id="{D70E7BB2-506E-EA4D-BD63-BAB5968CD1F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313A344-E74C-8962-818E-457E3BCF9AFE}"/>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253154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7F382-11F2-B175-C66C-27279B234F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346CB4F-28C6-9B3A-86A1-46E291DB69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D5D7929-BB09-A47D-F329-D6E9404E820F}"/>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5" name="Marcador de pie de página 4">
            <a:extLst>
              <a:ext uri="{FF2B5EF4-FFF2-40B4-BE49-F238E27FC236}">
                <a16:creationId xmlns:a16="http://schemas.microsoft.com/office/drawing/2014/main" id="{F45AF834-48E2-2080-3845-9CE25337C3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4495BB5-9728-9632-0585-6906073D24F1}"/>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403414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D434A-F186-5FE1-52E4-EBBD3395F47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7671BF6-783F-0E72-AC03-4DFC8264EE1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42D3238-00D9-EED6-B04F-06B46F77B4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4D2692BB-C6E0-27F1-57F3-61C1FBE9731B}"/>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6" name="Marcador de pie de página 5">
            <a:extLst>
              <a:ext uri="{FF2B5EF4-FFF2-40B4-BE49-F238E27FC236}">
                <a16:creationId xmlns:a16="http://schemas.microsoft.com/office/drawing/2014/main" id="{C8CECFEB-E41B-B5F0-F92E-5600C97894D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D0A4B81-A8EC-70E1-6936-59DC289C94CD}"/>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411776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A99D5-CD7F-EB8D-20FE-5BBC4DDB68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D25DC62-D6BA-D88F-8125-A12F3CFE3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B82A14E-6F4C-A37E-F2B3-A0952C3E4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9B5A26A2-9778-D2FE-9036-201E453734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3E66F2-3BC8-8279-5499-93F6C0CD2F3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5806DBE-7B58-557E-093F-18BF91BF7495}"/>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8" name="Marcador de pie de página 7">
            <a:extLst>
              <a:ext uri="{FF2B5EF4-FFF2-40B4-BE49-F238E27FC236}">
                <a16:creationId xmlns:a16="http://schemas.microsoft.com/office/drawing/2014/main" id="{DFC8CECF-0D73-DF0A-249B-7E70B30A84E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C6EB9034-A09D-F814-5431-BD5166202436}"/>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87154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FA6DB-178E-9FE6-6C97-BAF3FCA21CA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27CD69D-1BC3-1F3C-2E08-927077D736F9}"/>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4" name="Marcador de pie de página 3">
            <a:extLst>
              <a:ext uri="{FF2B5EF4-FFF2-40B4-BE49-F238E27FC236}">
                <a16:creationId xmlns:a16="http://schemas.microsoft.com/office/drawing/2014/main" id="{BF1CD8FD-4587-59F8-F5F8-9F6DFB8B1F7D}"/>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7BF8E54-8C97-B555-D9A6-2A864C281EC1}"/>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227112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7CDE0CC-4026-6C24-1048-1F10F8F0E6D1}"/>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3" name="Marcador de pie de página 2">
            <a:extLst>
              <a:ext uri="{FF2B5EF4-FFF2-40B4-BE49-F238E27FC236}">
                <a16:creationId xmlns:a16="http://schemas.microsoft.com/office/drawing/2014/main" id="{438446E3-775A-920C-1187-F876C4B2053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46FB57A-8026-EFF3-9E3D-331F6C8ABEDC}"/>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317631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10571-8A83-649D-A0AD-EFDBB987BA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FD3CD2A-0B78-FBB9-59AA-5661AE7B7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C8F1E519-DEC6-3B16-FEE6-B678A9A2C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EB36FC-DEAB-04B3-AB74-A97D73FBB0E5}"/>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6" name="Marcador de pie de página 5">
            <a:extLst>
              <a:ext uri="{FF2B5EF4-FFF2-40B4-BE49-F238E27FC236}">
                <a16:creationId xmlns:a16="http://schemas.microsoft.com/office/drawing/2014/main" id="{92A12785-416D-0E0A-A485-2FE5C0F39B4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03C2078-6BDF-CB85-5189-75BA5F8FD324}"/>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206212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34F7E-4DBD-82BE-7F1D-29CD3315A3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F2EF84E2-76EF-8B7F-2702-C570E7432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95F607C-52BA-A92D-A82A-353D50ED8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FEAB4D-F000-7687-FFDC-A3C1D46F84BB}"/>
              </a:ext>
            </a:extLst>
          </p:cNvPr>
          <p:cNvSpPr>
            <a:spLocks noGrp="1"/>
          </p:cNvSpPr>
          <p:nvPr>
            <p:ph type="dt" sz="half" idx="10"/>
          </p:nvPr>
        </p:nvSpPr>
        <p:spPr/>
        <p:txBody>
          <a:bodyPr/>
          <a:lstStyle/>
          <a:p>
            <a:fld id="{730E52A8-307D-432D-9913-0C6427A572DF}" type="datetimeFigureOut">
              <a:rPr lang="es-CL" smtClean="0"/>
              <a:t>03-06-2024</a:t>
            </a:fld>
            <a:endParaRPr lang="es-CL"/>
          </a:p>
        </p:txBody>
      </p:sp>
      <p:sp>
        <p:nvSpPr>
          <p:cNvPr id="6" name="Marcador de pie de página 5">
            <a:extLst>
              <a:ext uri="{FF2B5EF4-FFF2-40B4-BE49-F238E27FC236}">
                <a16:creationId xmlns:a16="http://schemas.microsoft.com/office/drawing/2014/main" id="{7D024DEE-6AED-7A5B-84C5-43B242017E4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54EE6D2-4DF0-FB1F-C23F-C7A3E1201A74}"/>
              </a:ext>
            </a:extLst>
          </p:cNvPr>
          <p:cNvSpPr>
            <a:spLocks noGrp="1"/>
          </p:cNvSpPr>
          <p:nvPr>
            <p:ph type="sldNum" sz="quarter" idx="12"/>
          </p:nvPr>
        </p:nvSpPr>
        <p:spPr/>
        <p:txBody>
          <a:bodyPr/>
          <a:lstStyle/>
          <a:p>
            <a:fld id="{19B7801F-53F2-4C62-9CDF-1E86479C117D}" type="slidenum">
              <a:rPr lang="es-CL" smtClean="0"/>
              <a:t>‹Nº›</a:t>
            </a:fld>
            <a:endParaRPr lang="es-CL"/>
          </a:p>
        </p:txBody>
      </p:sp>
    </p:spTree>
    <p:extLst>
      <p:ext uri="{BB962C8B-B14F-4D97-AF65-F5344CB8AC3E}">
        <p14:creationId xmlns:p14="http://schemas.microsoft.com/office/powerpoint/2010/main" val="253946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4F82C1-5F08-8198-BBCB-BFD487B8E7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35099D3-177E-159B-FCD8-90C0F844E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C0CD842-330E-5C6E-013C-3F5363A71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0E52A8-307D-432D-9913-0C6427A572DF}" type="datetimeFigureOut">
              <a:rPr lang="es-CL" smtClean="0"/>
              <a:t>03-06-2024</a:t>
            </a:fld>
            <a:endParaRPr lang="es-CL"/>
          </a:p>
        </p:txBody>
      </p:sp>
      <p:sp>
        <p:nvSpPr>
          <p:cNvPr id="5" name="Marcador de pie de página 4">
            <a:extLst>
              <a:ext uri="{FF2B5EF4-FFF2-40B4-BE49-F238E27FC236}">
                <a16:creationId xmlns:a16="http://schemas.microsoft.com/office/drawing/2014/main" id="{A87B129E-8137-2112-11AC-C389DF943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5CB58E26-D85E-67D9-F556-E108FA6BB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B7801F-53F2-4C62-9CDF-1E86479C117D}" type="slidenum">
              <a:rPr lang="es-CL" smtClean="0"/>
              <a:t>‹Nº›</a:t>
            </a:fld>
            <a:endParaRPr lang="es-CL"/>
          </a:p>
        </p:txBody>
      </p:sp>
    </p:spTree>
    <p:extLst>
      <p:ext uri="{BB962C8B-B14F-4D97-AF65-F5344CB8AC3E}">
        <p14:creationId xmlns:p14="http://schemas.microsoft.com/office/powerpoint/2010/main" val="296202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16CADC-A4CE-710D-B97B-47FFD799C1A3}"/>
              </a:ext>
            </a:extLst>
          </p:cNvPr>
          <p:cNvSpPr>
            <a:spLocks noGrp="1"/>
          </p:cNvSpPr>
          <p:nvPr>
            <p:ph type="ctrTitle"/>
          </p:nvPr>
        </p:nvSpPr>
        <p:spPr>
          <a:xfrm>
            <a:off x="5297762" y="640080"/>
            <a:ext cx="6251110" cy="3566160"/>
          </a:xfrm>
        </p:spPr>
        <p:txBody>
          <a:bodyPr anchor="b">
            <a:normAutofit/>
          </a:bodyPr>
          <a:lstStyle/>
          <a:p>
            <a:pPr algn="l"/>
            <a:r>
              <a:rPr lang="es-MX" sz="5400"/>
              <a:t>Comunicación con las familias</a:t>
            </a:r>
            <a:endParaRPr lang="es-CL" sz="5400"/>
          </a:p>
        </p:txBody>
      </p:sp>
      <p:sp>
        <p:nvSpPr>
          <p:cNvPr id="3" name="Subtítulo 2">
            <a:extLst>
              <a:ext uri="{FF2B5EF4-FFF2-40B4-BE49-F238E27FC236}">
                <a16:creationId xmlns:a16="http://schemas.microsoft.com/office/drawing/2014/main" id="{6B6DC31F-BC41-A06E-1FF5-BDAFA2DACF17}"/>
              </a:ext>
            </a:extLst>
          </p:cNvPr>
          <p:cNvSpPr>
            <a:spLocks noGrp="1"/>
          </p:cNvSpPr>
          <p:nvPr>
            <p:ph type="subTitle" idx="1"/>
          </p:nvPr>
        </p:nvSpPr>
        <p:spPr>
          <a:xfrm>
            <a:off x="5297760" y="4636008"/>
            <a:ext cx="6251111" cy="1572768"/>
          </a:xfrm>
        </p:spPr>
        <p:txBody>
          <a:bodyPr>
            <a:normAutofit/>
          </a:bodyPr>
          <a:lstStyle/>
          <a:p>
            <a:pPr algn="l"/>
            <a:r>
              <a:rPr lang="es-CL" b="1" i="0" u="none" strike="noStrike" baseline="0">
                <a:latin typeface="Calibri" panose="020F0502020204030204" pitchFamily="34" charset="0"/>
              </a:rPr>
              <a:t>COMUNICACIÓN EFECTIVA Y AFECTIVA</a:t>
            </a:r>
            <a:endParaRPr lang="es-CL"/>
          </a:p>
        </p:txBody>
      </p:sp>
      <p:pic>
        <p:nvPicPr>
          <p:cNvPr id="14" name="Picture 4">
            <a:extLst>
              <a:ext uri="{FF2B5EF4-FFF2-40B4-BE49-F238E27FC236}">
                <a16:creationId xmlns:a16="http://schemas.microsoft.com/office/drawing/2014/main" id="{A226EF50-4EDC-6894-C16C-3931470006D1}"/>
              </a:ext>
            </a:extLst>
          </p:cNvPr>
          <p:cNvPicPr>
            <a:picLocks noChangeAspect="1"/>
          </p:cNvPicPr>
          <p:nvPr/>
        </p:nvPicPr>
        <p:blipFill rotWithShape="1">
          <a:blip r:embed="rId2"/>
          <a:srcRect l="19882" r="4616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7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1C31AC-1EAE-8259-53AE-95FFE0905B56}"/>
              </a:ext>
            </a:extLst>
          </p:cNvPr>
          <p:cNvSpPr>
            <a:spLocks noGrp="1"/>
          </p:cNvSpPr>
          <p:nvPr>
            <p:ph type="title"/>
          </p:nvPr>
        </p:nvSpPr>
        <p:spPr>
          <a:xfrm>
            <a:off x="1043631" y="809898"/>
            <a:ext cx="9942716" cy="1554480"/>
          </a:xfrm>
        </p:spPr>
        <p:txBody>
          <a:bodyPr anchor="ctr">
            <a:normAutofit/>
          </a:bodyPr>
          <a:lstStyle/>
          <a:p>
            <a:r>
              <a:rPr lang="es-CL" sz="4800" b="1">
                <a:latin typeface="Calibri" panose="020F0502020204030204" pitchFamily="34" charset="0"/>
              </a:rPr>
              <a:t>LA ESCUCHA ACTIVA </a:t>
            </a:r>
            <a:br>
              <a:rPr lang="es-CL" sz="4800">
                <a:latin typeface="Calibri" panose="020F0502020204030204" pitchFamily="34" charset="0"/>
              </a:rPr>
            </a:br>
            <a:endParaRPr lang="es-CL" sz="4800"/>
          </a:p>
        </p:txBody>
      </p:sp>
      <p:sp>
        <p:nvSpPr>
          <p:cNvPr id="3" name="Marcador de contenido 2">
            <a:extLst>
              <a:ext uri="{FF2B5EF4-FFF2-40B4-BE49-F238E27FC236}">
                <a16:creationId xmlns:a16="http://schemas.microsoft.com/office/drawing/2014/main" id="{B0F029C7-870A-8EC7-7430-D3B7BF1F4DA2}"/>
              </a:ext>
            </a:extLst>
          </p:cNvPr>
          <p:cNvSpPr>
            <a:spLocks noGrp="1"/>
          </p:cNvSpPr>
          <p:nvPr>
            <p:ph idx="1"/>
          </p:nvPr>
        </p:nvSpPr>
        <p:spPr>
          <a:xfrm>
            <a:off x="195860" y="2560322"/>
            <a:ext cx="11736310" cy="3581858"/>
          </a:xfrm>
        </p:spPr>
        <p:txBody>
          <a:bodyPr anchor="ctr">
            <a:normAutofit lnSpcReduction="10000"/>
          </a:bodyPr>
          <a:lstStyle/>
          <a:p>
            <a:pPr marL="0" indent="0">
              <a:buNone/>
            </a:pPr>
            <a:r>
              <a:rPr lang="es-CL" b="0" i="0" dirty="0">
                <a:solidFill>
                  <a:srgbClr val="2A2B2C"/>
                </a:solidFill>
                <a:effectLst/>
                <a:latin typeface="TWK Lausanne"/>
              </a:rPr>
              <a:t>La escucha activa es la práctica de escuchar para comprender lo que alguien está diciendo. </a:t>
            </a:r>
          </a:p>
          <a:p>
            <a:pPr marL="0" indent="0">
              <a:buNone/>
            </a:pPr>
            <a:r>
              <a:rPr lang="es-CL" b="0" i="0" dirty="0">
                <a:solidFill>
                  <a:srgbClr val="2A2B2C"/>
                </a:solidFill>
                <a:effectLst/>
                <a:latin typeface="TWK Lausanne"/>
              </a:rPr>
              <a:t>Cuando practicas la escucha activa, te concentras exclusivamente en lo que dice la otra persona en lugar de planificar qué vas a responder como lo harías durante un debate o una conversación.</a:t>
            </a:r>
          </a:p>
          <a:p>
            <a:pPr marL="0" indent="0">
              <a:buNone/>
            </a:pPr>
            <a:r>
              <a:rPr lang="es-CL" dirty="0">
                <a:solidFill>
                  <a:srgbClr val="2A2B2C"/>
                </a:solidFill>
                <a:latin typeface="TWK Lausanne"/>
              </a:rPr>
              <a:t>P</a:t>
            </a:r>
            <a:r>
              <a:rPr lang="es-CL" b="0" i="0" dirty="0">
                <a:solidFill>
                  <a:srgbClr val="2A2B2C"/>
                </a:solidFill>
                <a:effectLst/>
                <a:latin typeface="TWK Lausanne"/>
              </a:rPr>
              <a:t>ertenece a la categoría de la escucha empática.</a:t>
            </a:r>
          </a:p>
          <a:p>
            <a:pPr marL="0" indent="0">
              <a:buNone/>
            </a:pPr>
            <a:r>
              <a:rPr lang="es-CL" b="0" i="0" dirty="0">
                <a:solidFill>
                  <a:srgbClr val="2A2B2C"/>
                </a:solidFill>
                <a:effectLst/>
                <a:latin typeface="TWK Lausanne"/>
              </a:rPr>
              <a:t>Para confirmar que comprendes lo que la otra persona dijo, debes parafrasear lo que escuchaste. Dependiendo de la conversación, también puedes hacer una pregunta específica y abierta para profundizar en el tema.</a:t>
            </a:r>
            <a:endParaRPr lang="es-CL"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06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FB0B33-FA70-ABE0-167E-37B4F29642B3}"/>
              </a:ext>
            </a:extLst>
          </p:cNvPr>
          <p:cNvSpPr>
            <a:spLocks noGrp="1"/>
          </p:cNvSpPr>
          <p:nvPr>
            <p:ph type="title"/>
          </p:nvPr>
        </p:nvSpPr>
        <p:spPr>
          <a:xfrm>
            <a:off x="1171074" y="1396686"/>
            <a:ext cx="3240506" cy="4064628"/>
          </a:xfrm>
        </p:spPr>
        <p:txBody>
          <a:bodyPr>
            <a:normAutofit/>
          </a:bodyPr>
          <a:lstStyle/>
          <a:p>
            <a:r>
              <a:rPr lang="es-CL" sz="3700" b="1">
                <a:solidFill>
                  <a:srgbClr val="FFFFFF"/>
                </a:solidFill>
                <a:latin typeface="Calibri" panose="020F0502020204030204" pitchFamily="34" charset="0"/>
              </a:rPr>
              <a:t>¿CÓMO ESCUCHAR ACTIVAMENTE? </a:t>
            </a:r>
            <a:br>
              <a:rPr lang="es-CL" sz="3700">
                <a:solidFill>
                  <a:srgbClr val="FFFFFF"/>
                </a:solidFill>
                <a:latin typeface="Calibri" panose="020F0502020204030204" pitchFamily="34" charset="0"/>
              </a:rPr>
            </a:br>
            <a:endParaRPr lang="es-CL" sz="37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B25F7382-1EF4-C40D-9ADE-1D6F43AE06B7}"/>
              </a:ext>
            </a:extLst>
          </p:cNvPr>
          <p:cNvSpPr>
            <a:spLocks noGrp="1"/>
          </p:cNvSpPr>
          <p:nvPr>
            <p:ph idx="1"/>
          </p:nvPr>
        </p:nvSpPr>
        <p:spPr>
          <a:xfrm>
            <a:off x="5370153" y="1119031"/>
            <a:ext cx="6577008" cy="5461651"/>
          </a:xfrm>
        </p:spPr>
        <p:txBody>
          <a:bodyPr>
            <a:normAutofit/>
          </a:bodyPr>
          <a:lstStyle/>
          <a:p>
            <a:r>
              <a:rPr lang="es-CL" b="0" i="0" u="none" strike="noStrike" baseline="0" dirty="0">
                <a:latin typeface="Calibri" panose="020F0502020204030204" pitchFamily="34" charset="0"/>
              </a:rPr>
              <a:t>No distraerse. </a:t>
            </a:r>
          </a:p>
          <a:p>
            <a:r>
              <a:rPr lang="es-CL" b="0" i="0" u="none" strike="noStrike" baseline="0" dirty="0">
                <a:latin typeface="Calibri" panose="020F0502020204030204" pitchFamily="34" charset="0"/>
              </a:rPr>
              <a:t>No interrumpir al que habla. </a:t>
            </a:r>
          </a:p>
          <a:p>
            <a:r>
              <a:rPr lang="es-CL" b="0" i="0" u="none" strike="noStrike" baseline="0" dirty="0">
                <a:latin typeface="Calibri" panose="020F0502020204030204" pitchFamily="34" charset="0"/>
              </a:rPr>
              <a:t>No juzgar </a:t>
            </a:r>
          </a:p>
          <a:p>
            <a:r>
              <a:rPr lang="es-CL" b="0" i="0" u="none" strike="noStrike" baseline="0" dirty="0">
                <a:latin typeface="Calibri" panose="020F0502020204030204" pitchFamily="34" charset="0"/>
              </a:rPr>
              <a:t>No ofrecer ayuda o soluciones prematuras. </a:t>
            </a:r>
          </a:p>
          <a:p>
            <a:r>
              <a:rPr lang="es-CL" b="0" i="0" u="none" strike="noStrike" baseline="0" dirty="0">
                <a:latin typeface="Calibri" panose="020F0502020204030204" pitchFamily="34" charset="0"/>
              </a:rPr>
              <a:t>No rechazar lo que el otro esté sintiendo, por ejemplo: "no te preocupes, eso no es nada". </a:t>
            </a:r>
          </a:p>
          <a:p>
            <a:r>
              <a:rPr lang="es-CL" b="0" i="0" u="none" strike="noStrike" baseline="0" dirty="0">
                <a:latin typeface="Calibri" panose="020F0502020204030204" pitchFamily="34" charset="0"/>
              </a:rPr>
              <a:t>No contar "tu historia" cuando el otro necesita hablarte, por ejemplo: el otro dice "me siento mal" y tú respondes "y yo también y peor porque…"</a:t>
            </a:r>
          </a:p>
          <a:p>
            <a:endParaRPr lang="es-CL" sz="2200" dirty="0"/>
          </a:p>
        </p:txBody>
      </p:sp>
    </p:spTree>
    <p:extLst>
      <p:ext uri="{BB962C8B-B14F-4D97-AF65-F5344CB8AC3E}">
        <p14:creationId xmlns:p14="http://schemas.microsoft.com/office/powerpoint/2010/main" val="235826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32802E-1BB8-ACB7-55E9-5AC963D6AD97}"/>
              </a:ext>
            </a:extLst>
          </p:cNvPr>
          <p:cNvSpPr>
            <a:spLocks noGrp="1"/>
          </p:cNvSpPr>
          <p:nvPr>
            <p:ph idx="1"/>
          </p:nvPr>
        </p:nvSpPr>
        <p:spPr>
          <a:xfrm>
            <a:off x="239843" y="389744"/>
            <a:ext cx="11737298" cy="5996066"/>
          </a:xfrm>
        </p:spPr>
        <p:txBody>
          <a:bodyPr>
            <a:normAutofit fontScale="55000" lnSpcReduction="20000"/>
          </a:bodyPr>
          <a:lstStyle/>
          <a:p>
            <a:r>
              <a:rPr lang="es-CL" sz="4000" b="1" i="0" u="none" strike="noStrike" baseline="0" dirty="0">
                <a:solidFill>
                  <a:srgbClr val="000000"/>
                </a:solidFill>
                <a:latin typeface="Calibri" panose="020F0502020204030204" pitchFamily="34" charset="0"/>
              </a:rPr>
              <a:t>Evitar el "síndrome del experto": </a:t>
            </a:r>
            <a:r>
              <a:rPr lang="es-CL" sz="4000" b="0" i="0" u="none" strike="noStrike" baseline="0" dirty="0">
                <a:solidFill>
                  <a:srgbClr val="000000"/>
                </a:solidFill>
                <a:latin typeface="Calibri" panose="020F0502020204030204" pitchFamily="34" charset="0"/>
              </a:rPr>
              <a:t>ya tienes las respuestas al problema de la otra persona, antes incluso de que te haya contado la mitad. </a:t>
            </a:r>
          </a:p>
          <a:p>
            <a:pPr marL="0" indent="0">
              <a:buNone/>
            </a:pPr>
            <a:endParaRPr lang="es-CL" sz="4000" b="0" i="0" u="none" strike="noStrike" baseline="0" dirty="0">
              <a:solidFill>
                <a:srgbClr val="000000"/>
              </a:solidFill>
              <a:latin typeface="Calibri" panose="020F0502020204030204" pitchFamily="34" charset="0"/>
            </a:endParaRPr>
          </a:p>
          <a:p>
            <a:r>
              <a:rPr lang="es-CL" sz="4000" b="1" i="0" u="none" strike="noStrike" baseline="0" dirty="0">
                <a:solidFill>
                  <a:srgbClr val="000000"/>
                </a:solidFill>
                <a:latin typeface="Calibri" panose="020F0502020204030204" pitchFamily="34" charset="0"/>
              </a:rPr>
              <a:t>Mostrar empatía: </a:t>
            </a:r>
            <a:r>
              <a:rPr lang="es-CL" sz="4000" b="0" i="0" u="none" strike="noStrike" baseline="0" dirty="0">
                <a:solidFill>
                  <a:srgbClr val="000000"/>
                </a:solidFill>
                <a:latin typeface="Calibri" panose="020F0502020204030204" pitchFamily="34" charset="0"/>
              </a:rPr>
              <a:t>evidenciar que somos capaces de ponernos en el lugar del otro. Sin embargo, no significa aceptar ni estar de acuerdo con la posición del otro. Para demostrar esa actitud, usaremos frases como: "entiendo lo que sientes", "noto que…” </a:t>
            </a:r>
          </a:p>
          <a:p>
            <a:pPr marL="0" indent="0">
              <a:buNone/>
            </a:pPr>
            <a:endParaRPr lang="es-CL" sz="4000" b="0" i="0" u="none" strike="noStrike" baseline="0" dirty="0">
              <a:solidFill>
                <a:srgbClr val="000000"/>
              </a:solidFill>
              <a:latin typeface="Calibri" panose="020F0502020204030204" pitchFamily="34" charset="0"/>
            </a:endParaRPr>
          </a:p>
          <a:p>
            <a:r>
              <a:rPr lang="es-CL" sz="4000" b="1" i="0" u="none" strike="noStrike" baseline="0" dirty="0">
                <a:solidFill>
                  <a:srgbClr val="000000"/>
                </a:solidFill>
                <a:latin typeface="Calibri" panose="020F0502020204030204" pitchFamily="34" charset="0"/>
              </a:rPr>
              <a:t>Parafrasear: </a:t>
            </a:r>
            <a:r>
              <a:rPr lang="es-CL" sz="4000" b="0" i="0" u="none" strike="noStrike" baseline="0" dirty="0">
                <a:solidFill>
                  <a:srgbClr val="000000"/>
                </a:solidFill>
                <a:latin typeface="Calibri" panose="020F0502020204030204" pitchFamily="34" charset="0"/>
              </a:rPr>
              <a:t>ayuda a comprender lo que el otro está diciendo y permite verificar si realmente se está entendiendo y no malinterpretando lo que se dice. Un ejemplo de parafrasear puede ser: "Entonces, según veo, lo que pasaba era que...", "¿Quieres decir que te sentiste...?". </a:t>
            </a:r>
          </a:p>
          <a:p>
            <a:pPr marL="0" indent="0">
              <a:buNone/>
            </a:pPr>
            <a:endParaRPr lang="es-CL" sz="4000" b="0" i="0" u="none" strike="noStrike" baseline="0" dirty="0">
              <a:solidFill>
                <a:srgbClr val="000000"/>
              </a:solidFill>
              <a:latin typeface="Calibri" panose="020F0502020204030204" pitchFamily="34" charset="0"/>
            </a:endParaRPr>
          </a:p>
          <a:p>
            <a:r>
              <a:rPr lang="es-CL" sz="4000" b="1" i="0" u="none" strike="noStrike" baseline="0" dirty="0">
                <a:solidFill>
                  <a:srgbClr val="000000"/>
                </a:solidFill>
                <a:latin typeface="Calibri" panose="020F0502020204030204" pitchFamily="34" charset="0"/>
              </a:rPr>
              <a:t>Emitir palabras de refuerzo o cumplidos. </a:t>
            </a:r>
            <a:r>
              <a:rPr lang="es-CL" sz="4000" b="0" i="0" u="none" strike="noStrike" baseline="0" dirty="0">
                <a:solidFill>
                  <a:srgbClr val="000000"/>
                </a:solidFill>
                <a:latin typeface="Calibri" panose="020F0502020204030204" pitchFamily="34" charset="0"/>
              </a:rPr>
              <a:t>Esto es muy divertido"; "Me encanta hablar contigo" Otro tipo de frases menos directas sirven también para transmitir el interés por la conversación: "Bien", o "¡Estupendo!". </a:t>
            </a:r>
          </a:p>
          <a:p>
            <a:pPr marL="0" indent="0">
              <a:buNone/>
            </a:pPr>
            <a:endParaRPr lang="es-CL" sz="4000" b="0" i="0" u="none" strike="noStrike" baseline="0" dirty="0">
              <a:solidFill>
                <a:srgbClr val="000000"/>
              </a:solidFill>
              <a:latin typeface="Calibri" panose="020F0502020204030204" pitchFamily="34" charset="0"/>
            </a:endParaRPr>
          </a:p>
          <a:p>
            <a:r>
              <a:rPr lang="es-CL" sz="4000" b="1" i="0" u="none" strike="noStrike" baseline="0" dirty="0">
                <a:solidFill>
                  <a:srgbClr val="000000"/>
                </a:solidFill>
                <a:latin typeface="Calibri" panose="020F0502020204030204" pitchFamily="34" charset="0"/>
              </a:rPr>
              <a:t>Resumir: </a:t>
            </a:r>
            <a:r>
              <a:rPr lang="es-CL" sz="4000" b="0" i="0" u="none" strike="noStrike" baseline="0" dirty="0">
                <a:solidFill>
                  <a:srgbClr val="000000"/>
                </a:solidFill>
                <a:latin typeface="Calibri" panose="020F0502020204030204" pitchFamily="34" charset="0"/>
              </a:rPr>
              <a:t>Mediante esta habilidad informamos a la otra persona de nuestro grado de comprensión o de la necesidad de mayor aclaración. Expresiones de resumen serían: "Si no te he entendido mal...“, "O sea, que lo que me estás diciendo es..."- "A ver si te he entendido bien”. Expresiones de aclaración serían:- "¿Es correcto?"- "¿Estoy en lo cierto?” </a:t>
            </a:r>
          </a:p>
          <a:p>
            <a:endParaRPr lang="es-CL" dirty="0"/>
          </a:p>
        </p:txBody>
      </p:sp>
    </p:spTree>
    <p:extLst>
      <p:ext uri="{BB962C8B-B14F-4D97-AF65-F5344CB8AC3E}">
        <p14:creationId xmlns:p14="http://schemas.microsoft.com/office/powerpoint/2010/main" val="13906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9D048BA-F691-4DD0-A023-52FD50AEA4D0}"/>
              </a:ext>
            </a:extLst>
          </p:cNvPr>
          <p:cNvSpPr>
            <a:spLocks noGrp="1"/>
          </p:cNvSpPr>
          <p:nvPr>
            <p:ph type="title"/>
          </p:nvPr>
        </p:nvSpPr>
        <p:spPr>
          <a:xfrm>
            <a:off x="621792" y="1161288"/>
            <a:ext cx="3602736" cy="4526280"/>
          </a:xfrm>
        </p:spPr>
        <p:txBody>
          <a:bodyPr>
            <a:normAutofit/>
          </a:bodyPr>
          <a:lstStyle/>
          <a:p>
            <a:r>
              <a:rPr lang="es-CL" sz="3700" b="1">
                <a:latin typeface="Calibri" panose="020F0502020204030204" pitchFamily="34" charset="0"/>
              </a:rPr>
              <a:t>¿Cómo podemos impulsar una comunicación efectiva y afectiva entre familia y escuela?</a:t>
            </a:r>
            <a:br>
              <a:rPr lang="es-CL" sz="3700" b="1">
                <a:latin typeface="Calibri" panose="020F0502020204030204" pitchFamily="34" charset="0"/>
              </a:rPr>
            </a:br>
            <a:endParaRPr lang="es-CL" sz="37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27D8DADC-1905-0C5C-40AB-889299948EAA}"/>
              </a:ext>
            </a:extLst>
          </p:cNvPr>
          <p:cNvSpPr>
            <a:spLocks noGrp="1"/>
          </p:cNvSpPr>
          <p:nvPr>
            <p:ph idx="1"/>
          </p:nvPr>
        </p:nvSpPr>
        <p:spPr>
          <a:xfrm>
            <a:off x="4961745" y="119921"/>
            <a:ext cx="7060366" cy="6738079"/>
          </a:xfrm>
        </p:spPr>
        <p:txBody>
          <a:bodyPr anchor="ctr">
            <a:normAutofit/>
          </a:bodyPr>
          <a:lstStyle/>
          <a:p>
            <a:pPr marL="0" indent="0">
              <a:buNone/>
            </a:pPr>
            <a:r>
              <a:rPr lang="es-CL" sz="3200" b="0" i="0" u="none" strike="noStrike" baseline="0" dirty="0">
                <a:latin typeface="Calibri" panose="020F0502020204030204" pitchFamily="34" charset="0"/>
              </a:rPr>
              <a:t>Para conseguir que la comunicación fluya entre los jardines infantiles, los padres, apoderados, el equipo directivo y docente de la institución educativo, debe llevar a cabo las siguientes acciones: </a:t>
            </a:r>
          </a:p>
          <a:p>
            <a:pPr marL="0" indent="0">
              <a:buNone/>
            </a:pPr>
            <a:r>
              <a:rPr lang="es-CL" sz="3200" b="0" i="0" u="none" strike="noStrike" baseline="0" dirty="0">
                <a:latin typeface="Calibri" panose="020F0502020204030204" pitchFamily="34" charset="0"/>
              </a:rPr>
              <a:t>1.Facilitar una comunicación bidireccional. </a:t>
            </a:r>
          </a:p>
          <a:p>
            <a:pPr marL="0" indent="0">
              <a:buNone/>
            </a:pPr>
            <a:r>
              <a:rPr lang="es-CL" sz="3200" b="0" i="0" u="none" strike="noStrike" baseline="0" dirty="0">
                <a:latin typeface="Calibri" panose="020F0502020204030204" pitchFamily="34" charset="0"/>
              </a:rPr>
              <a:t>2. Propiciar la comunicación sobre el desarrollo de los niños, tanto a nivel cognitivo, como social, emocional y físico. </a:t>
            </a:r>
          </a:p>
          <a:p>
            <a:pPr marL="0" indent="0">
              <a:buNone/>
            </a:pPr>
            <a:r>
              <a:rPr lang="es-CL" sz="3200" b="0" i="0" u="none" strike="noStrike" baseline="0" dirty="0">
                <a:latin typeface="Calibri" panose="020F0502020204030204" pitchFamily="34" charset="0"/>
              </a:rPr>
              <a:t>3. Invitar a las familias a compartir sus preocupaciones y percepciones sobre la educación de sus hijos. </a:t>
            </a:r>
          </a:p>
          <a:p>
            <a:pPr marL="0" indent="0">
              <a:buNone/>
            </a:pPr>
            <a:endParaRPr lang="es-CL" sz="2000" dirty="0"/>
          </a:p>
        </p:txBody>
      </p:sp>
    </p:spTree>
    <p:extLst>
      <p:ext uri="{BB962C8B-B14F-4D97-AF65-F5344CB8AC3E}">
        <p14:creationId xmlns:p14="http://schemas.microsoft.com/office/powerpoint/2010/main" val="101053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BF62CBC4-6C4D-CC2B-B3C4-EB7EA00E6B0F}"/>
              </a:ext>
            </a:extLst>
          </p:cNvPr>
          <p:cNvSpPr>
            <a:spLocks noGrp="1"/>
          </p:cNvSpPr>
          <p:nvPr>
            <p:ph idx="1"/>
          </p:nvPr>
        </p:nvSpPr>
        <p:spPr>
          <a:xfrm>
            <a:off x="838200" y="899410"/>
            <a:ext cx="10515600" cy="5277553"/>
          </a:xfrm>
        </p:spPr>
        <p:txBody>
          <a:bodyPr>
            <a:normAutofit/>
          </a:bodyPr>
          <a:lstStyle/>
          <a:p>
            <a:pPr marL="0" indent="0">
              <a:buNone/>
            </a:pPr>
            <a:r>
              <a:rPr lang="es-CL" sz="3200" b="0" i="0" u="none" strike="noStrike" baseline="0" dirty="0">
                <a:latin typeface="Calibri" panose="020F0502020204030204" pitchFamily="34" charset="0"/>
              </a:rPr>
              <a:t>4. Mantener una comunicación continua y proactiva con la comunidad educativa. </a:t>
            </a:r>
          </a:p>
          <a:p>
            <a:pPr marL="0" indent="0">
              <a:buNone/>
            </a:pPr>
            <a:r>
              <a:rPr lang="es-CL" sz="3200" b="0" i="0" u="none" strike="noStrike" baseline="0" dirty="0">
                <a:latin typeface="Calibri" panose="020F0502020204030204" pitchFamily="34" charset="0"/>
              </a:rPr>
              <a:t>5. Proporcionar acceso a las familias e invitarlas a participar en actividades de aprendizaje. </a:t>
            </a:r>
          </a:p>
          <a:p>
            <a:pPr marL="0" indent="0">
              <a:buNone/>
            </a:pPr>
            <a:r>
              <a:rPr lang="es-CL" sz="3200" dirty="0">
                <a:latin typeface="Calibri" panose="020F0502020204030204" pitchFamily="34" charset="0"/>
              </a:rPr>
              <a:t>6</a:t>
            </a:r>
            <a:r>
              <a:rPr lang="es-CL" sz="3200" b="0" i="0" u="none" strike="noStrike" baseline="0" dirty="0">
                <a:latin typeface="Calibri" panose="020F0502020204030204" pitchFamily="34" charset="0"/>
              </a:rPr>
              <a:t>. Crear ambientes amigables para la familia. La comunicación con las familias debe ser en un lenguaje que sea fácil, comprensible </a:t>
            </a:r>
          </a:p>
          <a:p>
            <a:pPr marL="0" indent="0">
              <a:buNone/>
            </a:pPr>
            <a:r>
              <a:rPr lang="es-CL" sz="3200" dirty="0">
                <a:latin typeface="Calibri" panose="020F0502020204030204" pitchFamily="34" charset="0"/>
              </a:rPr>
              <a:t>7</a:t>
            </a:r>
            <a:r>
              <a:rPr lang="es-CL" sz="3200" b="0" i="0" u="none" strike="noStrike" baseline="0" dirty="0">
                <a:latin typeface="Calibri" panose="020F0502020204030204" pitchFamily="34" charset="0"/>
              </a:rPr>
              <a:t>. Impulsar el intercambio </a:t>
            </a:r>
            <a:r>
              <a:rPr lang="es-CL" sz="3200" b="1" i="0" u="none" strike="noStrike" baseline="0" dirty="0">
                <a:latin typeface="Calibri" panose="020F0502020204030204" pitchFamily="34" charset="0"/>
              </a:rPr>
              <a:t> </a:t>
            </a:r>
            <a:r>
              <a:rPr lang="es-CL" sz="3200" b="0" i="0" u="none" strike="noStrike" baseline="0" dirty="0">
                <a:latin typeface="Calibri" panose="020F0502020204030204" pitchFamily="34" charset="0"/>
              </a:rPr>
              <a:t>de información, que logren estrechar los lazos dentro de la comunidad educativa</a:t>
            </a:r>
            <a:endParaRPr lang="es-CL" sz="3200" dirty="0"/>
          </a:p>
        </p:txBody>
      </p:sp>
    </p:spTree>
    <p:extLst>
      <p:ext uri="{BB962C8B-B14F-4D97-AF65-F5344CB8AC3E}">
        <p14:creationId xmlns:p14="http://schemas.microsoft.com/office/powerpoint/2010/main" val="73516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B4960A-E892-7680-5936-D3CE9401082D}"/>
              </a:ext>
            </a:extLst>
          </p:cNvPr>
          <p:cNvPicPr>
            <a:picLocks noChangeAspect="1"/>
          </p:cNvPicPr>
          <p:nvPr/>
        </p:nvPicPr>
        <p:blipFill rotWithShape="1">
          <a:blip r:embed="rId2">
            <a:duotone>
              <a:schemeClr val="bg2">
                <a:shade val="45000"/>
                <a:satMod val="135000"/>
              </a:schemeClr>
              <a:prstClr val="white"/>
            </a:duotone>
          </a:blip>
          <a:srcRect t="15413"/>
          <a:stretch/>
        </p:blipFill>
        <p:spPr>
          <a:xfrm>
            <a:off x="0" y="358695"/>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CBC576F-0FA0-3A45-ED72-BEDCAAF606FE}"/>
              </a:ext>
            </a:extLst>
          </p:cNvPr>
          <p:cNvSpPr>
            <a:spLocks noGrp="1"/>
          </p:cNvSpPr>
          <p:nvPr>
            <p:ph type="title"/>
          </p:nvPr>
        </p:nvSpPr>
        <p:spPr>
          <a:xfrm>
            <a:off x="838200" y="365126"/>
            <a:ext cx="10515600" cy="684186"/>
          </a:xfrm>
        </p:spPr>
        <p:txBody>
          <a:bodyPr>
            <a:normAutofit fontScale="90000"/>
          </a:bodyPr>
          <a:lstStyle/>
          <a:p>
            <a:r>
              <a:rPr lang="es-MX" dirty="0"/>
              <a:t>ACTIVIDAD</a:t>
            </a:r>
            <a:endParaRPr lang="es-CL" dirty="0"/>
          </a:p>
        </p:txBody>
      </p:sp>
      <p:graphicFrame>
        <p:nvGraphicFramePr>
          <p:cNvPr id="5" name="Marcador de contenido 2">
            <a:extLst>
              <a:ext uri="{FF2B5EF4-FFF2-40B4-BE49-F238E27FC236}">
                <a16:creationId xmlns:a16="http://schemas.microsoft.com/office/drawing/2014/main" id="{61900E44-BDDD-7FC0-4226-D512B6FF4F80}"/>
              </a:ext>
            </a:extLst>
          </p:cNvPr>
          <p:cNvGraphicFramePr>
            <a:graphicFrameLocks noGrp="1"/>
          </p:cNvGraphicFramePr>
          <p:nvPr>
            <p:ph idx="1"/>
            <p:extLst>
              <p:ext uri="{D42A27DB-BD31-4B8C-83A1-F6EECF244321}">
                <p14:modId xmlns:p14="http://schemas.microsoft.com/office/powerpoint/2010/main" val="2114264654"/>
              </p:ext>
            </p:extLst>
          </p:nvPr>
        </p:nvGraphicFramePr>
        <p:xfrm>
          <a:off x="259830" y="809469"/>
          <a:ext cx="11672340" cy="5956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141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B90849-F106-0A78-3438-FCD6D4505783}"/>
              </a:ext>
            </a:extLst>
          </p:cNvPr>
          <p:cNvSpPr>
            <a:spLocks noGrp="1"/>
          </p:cNvSpPr>
          <p:nvPr>
            <p:ph type="title"/>
          </p:nvPr>
        </p:nvSpPr>
        <p:spPr>
          <a:xfrm>
            <a:off x="761803" y="350196"/>
            <a:ext cx="4646904" cy="1624520"/>
          </a:xfrm>
        </p:spPr>
        <p:txBody>
          <a:bodyPr anchor="ctr">
            <a:normAutofit/>
          </a:bodyPr>
          <a:lstStyle/>
          <a:p>
            <a:r>
              <a:rPr lang="es-MX" sz="4000"/>
              <a:t>Para comenzar, respondamos…</a:t>
            </a:r>
            <a:endParaRPr lang="es-CL" sz="4000"/>
          </a:p>
        </p:txBody>
      </p:sp>
      <p:sp>
        <p:nvSpPr>
          <p:cNvPr id="3" name="Marcador de contenido 2">
            <a:extLst>
              <a:ext uri="{FF2B5EF4-FFF2-40B4-BE49-F238E27FC236}">
                <a16:creationId xmlns:a16="http://schemas.microsoft.com/office/drawing/2014/main" id="{010BD93A-2AB6-821F-1BE5-1D8F37BB827A}"/>
              </a:ext>
            </a:extLst>
          </p:cNvPr>
          <p:cNvSpPr>
            <a:spLocks noGrp="1"/>
          </p:cNvSpPr>
          <p:nvPr>
            <p:ph idx="1"/>
          </p:nvPr>
        </p:nvSpPr>
        <p:spPr>
          <a:xfrm>
            <a:off x="164892" y="2443398"/>
            <a:ext cx="5756223" cy="4064406"/>
          </a:xfrm>
        </p:spPr>
        <p:txBody>
          <a:bodyPr anchor="ctr">
            <a:normAutofit/>
          </a:bodyPr>
          <a:lstStyle/>
          <a:p>
            <a:pPr marL="0" indent="0">
              <a:lnSpc>
                <a:spcPct val="150000"/>
              </a:lnSpc>
              <a:buNone/>
            </a:pPr>
            <a:r>
              <a:rPr lang="es-MX" sz="3200" dirty="0"/>
              <a:t>1. ¿Qué significa el término “efectiva”?</a:t>
            </a:r>
          </a:p>
          <a:p>
            <a:pPr marL="0" indent="0">
              <a:lnSpc>
                <a:spcPct val="150000"/>
              </a:lnSpc>
              <a:buNone/>
            </a:pPr>
            <a:r>
              <a:rPr lang="es-MX" sz="3200" dirty="0"/>
              <a:t>2. ¿Qué significa el término “afectiva”?</a:t>
            </a:r>
            <a:endParaRPr lang="es-CL" sz="3200" dirty="0"/>
          </a:p>
        </p:txBody>
      </p:sp>
      <p:pic>
        <p:nvPicPr>
          <p:cNvPr id="5" name="Picture 4" descr="Signo de interrogación en fondo de color verde pastel">
            <a:extLst>
              <a:ext uri="{FF2B5EF4-FFF2-40B4-BE49-F238E27FC236}">
                <a16:creationId xmlns:a16="http://schemas.microsoft.com/office/drawing/2014/main" id="{6FF717BF-9A5B-308E-91DA-8BF28D05AAAD}"/>
              </a:ext>
            </a:extLst>
          </p:cNvPr>
          <p:cNvPicPr>
            <a:picLocks noChangeAspect="1"/>
          </p:cNvPicPr>
          <p:nvPr/>
        </p:nvPicPr>
        <p:blipFill rotWithShape="1">
          <a:blip r:embed="rId2"/>
          <a:srcRect l="33259"/>
          <a:stretch/>
        </p:blipFill>
        <p:spPr>
          <a:xfrm>
            <a:off x="6096000" y="1"/>
            <a:ext cx="6102825" cy="6858000"/>
          </a:xfrm>
          <a:prstGeom prst="rect">
            <a:avLst/>
          </a:prstGeom>
        </p:spPr>
      </p:pic>
    </p:spTree>
    <p:extLst>
      <p:ext uri="{BB962C8B-B14F-4D97-AF65-F5344CB8AC3E}">
        <p14:creationId xmlns:p14="http://schemas.microsoft.com/office/powerpoint/2010/main" val="98969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2">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7" name="Picture 6" descr="Burbujas de conversación vacías">
            <a:extLst>
              <a:ext uri="{FF2B5EF4-FFF2-40B4-BE49-F238E27FC236}">
                <a16:creationId xmlns:a16="http://schemas.microsoft.com/office/drawing/2014/main" id="{B20E9D21-3DDC-C2C7-37E6-4A4BB8870190}"/>
              </a:ext>
            </a:extLst>
          </p:cNvPr>
          <p:cNvPicPr>
            <a:picLocks noChangeAspect="1"/>
          </p:cNvPicPr>
          <p:nvPr/>
        </p:nvPicPr>
        <p:blipFill rotWithShape="1">
          <a:blip r:embed="rId2">
            <a:alphaModFix amt="60000"/>
          </a:blip>
          <a:srcRect t="5516" b="10215"/>
          <a:stretch/>
        </p:blipFill>
        <p:spPr>
          <a:xfrm>
            <a:off x="0" y="-3"/>
            <a:ext cx="12192001" cy="6857990"/>
          </a:xfrm>
          <a:prstGeom prst="rect">
            <a:avLst/>
          </a:prstGeom>
        </p:spPr>
      </p:pic>
      <p:sp>
        <p:nvSpPr>
          <p:cNvPr id="4" name="Título 3">
            <a:extLst>
              <a:ext uri="{FF2B5EF4-FFF2-40B4-BE49-F238E27FC236}">
                <a16:creationId xmlns:a16="http://schemas.microsoft.com/office/drawing/2014/main" id="{39B1B1E4-D2BA-D110-B17C-5702F619FEA9}"/>
              </a:ext>
            </a:extLst>
          </p:cNvPr>
          <p:cNvSpPr>
            <a:spLocks noGrp="1"/>
          </p:cNvSpPr>
          <p:nvPr>
            <p:ph type="title"/>
          </p:nvPr>
        </p:nvSpPr>
        <p:spPr>
          <a:xfrm>
            <a:off x="1078260" y="-2"/>
            <a:ext cx="9792471" cy="2057037"/>
          </a:xfrm>
        </p:spPr>
        <p:txBody>
          <a:bodyPr>
            <a:normAutofit/>
          </a:bodyPr>
          <a:lstStyle/>
          <a:p>
            <a:r>
              <a:rPr lang="es-CL" b="1" i="0" u="none" strike="noStrike" baseline="0" dirty="0">
                <a:solidFill>
                  <a:srgbClr val="FFFFFF"/>
                </a:solidFill>
                <a:latin typeface="Calibri" panose="020F0502020204030204" pitchFamily="34" charset="0"/>
              </a:rPr>
              <a:t>COMUNICACIÓN EFECTIVA </a:t>
            </a:r>
            <a:endParaRPr lang="es-CL" dirty="0">
              <a:solidFill>
                <a:srgbClr val="FFFFFF"/>
              </a:solidFill>
            </a:endParaRPr>
          </a:p>
        </p:txBody>
      </p:sp>
      <p:sp>
        <p:nvSpPr>
          <p:cNvPr id="5" name="Marcador de contenido 4">
            <a:extLst>
              <a:ext uri="{FF2B5EF4-FFF2-40B4-BE49-F238E27FC236}">
                <a16:creationId xmlns:a16="http://schemas.microsoft.com/office/drawing/2014/main" id="{A3F679AB-B684-0385-CB4C-13F853C4158A}"/>
              </a:ext>
            </a:extLst>
          </p:cNvPr>
          <p:cNvSpPr>
            <a:spLocks noGrp="1"/>
          </p:cNvSpPr>
          <p:nvPr>
            <p:ph idx="1"/>
          </p:nvPr>
        </p:nvSpPr>
        <p:spPr>
          <a:xfrm>
            <a:off x="208831" y="1843280"/>
            <a:ext cx="11558448" cy="3171423"/>
          </a:xfrm>
        </p:spPr>
        <p:txBody>
          <a:bodyPr>
            <a:noAutofit/>
          </a:bodyPr>
          <a:lstStyle/>
          <a:p>
            <a:r>
              <a:rPr lang="es-CL" b="1" i="0" u="none" strike="noStrike" baseline="0" dirty="0">
                <a:solidFill>
                  <a:srgbClr val="FFFFFF"/>
                </a:solidFill>
                <a:latin typeface="Calibri" panose="020F0502020204030204" pitchFamily="34" charset="0"/>
              </a:rPr>
              <a:t>La comunicación efectiva consiste en tener la suficiente habilidad para poder transmitir un mensaje, al igual que tener la capacidad de poder mostrar y exteriorizar nuestras ideas y sugerencias, para que de esta manera nuestro interlocutor logre comprender la información y luego también pueda recordar lo que decimos y actuar en base a esta información. </a:t>
            </a:r>
          </a:p>
          <a:p>
            <a:r>
              <a:rPr lang="es-CL" b="1" i="0" u="none" strike="noStrike" baseline="0" dirty="0">
                <a:solidFill>
                  <a:srgbClr val="FFFFFF"/>
                </a:solidFill>
                <a:latin typeface="Calibri" panose="020F0502020204030204" pitchFamily="34" charset="0"/>
              </a:rPr>
              <a:t>La comunicación efectiva nos sirve para poder transmitir un mensaje de forma que pueda llenar todas las expectativas y los objetivos que han sido establecidos por el emisor y por medio de ella podemos llegar a resolver los problemas de interpretación que tengan los interlocutores del mensaje. </a:t>
            </a:r>
            <a:endParaRPr lang="es-CL" b="1" dirty="0">
              <a:solidFill>
                <a:srgbClr val="FFFFFF"/>
              </a:solidFill>
            </a:endParaRPr>
          </a:p>
        </p:txBody>
      </p:sp>
    </p:spTree>
    <p:extLst>
      <p:ext uri="{BB962C8B-B14F-4D97-AF65-F5344CB8AC3E}">
        <p14:creationId xmlns:p14="http://schemas.microsoft.com/office/powerpoint/2010/main" val="182218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E16CBB-0724-C557-FDCD-74EA9134B5D9}"/>
              </a:ext>
            </a:extLst>
          </p:cNvPr>
          <p:cNvSpPr>
            <a:spLocks noGrp="1"/>
          </p:cNvSpPr>
          <p:nvPr>
            <p:ph type="title"/>
          </p:nvPr>
        </p:nvSpPr>
        <p:spPr/>
        <p:txBody>
          <a:bodyPr/>
          <a:lstStyle/>
          <a:p>
            <a:r>
              <a:rPr lang="es-CL" sz="3500" b="1" i="0" u="none" strike="noStrike" baseline="0" dirty="0">
                <a:solidFill>
                  <a:srgbClr val="000000"/>
                </a:solidFill>
                <a:latin typeface="Calibri" panose="020F0502020204030204" pitchFamily="34" charset="0"/>
              </a:rPr>
              <a:t>Características</a:t>
            </a:r>
            <a:r>
              <a:rPr lang="es-CL" sz="1800" b="1" i="0" u="none" strike="noStrike" baseline="0" dirty="0">
                <a:solidFill>
                  <a:srgbClr val="000000"/>
                </a:solidFill>
                <a:latin typeface="Calibri" panose="020F0502020204030204" pitchFamily="34" charset="0"/>
              </a:rPr>
              <a:t> </a:t>
            </a:r>
            <a:endParaRPr lang="es-CL" dirty="0"/>
          </a:p>
        </p:txBody>
      </p:sp>
      <p:graphicFrame>
        <p:nvGraphicFramePr>
          <p:cNvPr id="5" name="Marcador de contenido 2">
            <a:extLst>
              <a:ext uri="{FF2B5EF4-FFF2-40B4-BE49-F238E27FC236}">
                <a16:creationId xmlns:a16="http://schemas.microsoft.com/office/drawing/2014/main" id="{DB15BBF3-73C6-D82A-5265-EB4A9713EE7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47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7F1562D1-4F18-C1B7-1585-892726C1218F}"/>
              </a:ext>
            </a:extLst>
          </p:cNvPr>
          <p:cNvSpPr>
            <a:spLocks noGrp="1"/>
          </p:cNvSpPr>
          <p:nvPr>
            <p:ph type="title"/>
          </p:nvPr>
        </p:nvSpPr>
        <p:spPr>
          <a:xfrm>
            <a:off x="693295" y="1211705"/>
            <a:ext cx="3810000" cy="3505200"/>
          </a:xfrm>
        </p:spPr>
        <p:txBody>
          <a:bodyPr anchor="t">
            <a:normAutofit/>
          </a:bodyPr>
          <a:lstStyle/>
          <a:p>
            <a:r>
              <a:rPr lang="es-CL" sz="4000" b="1" i="0" u="none" strike="noStrike" baseline="0" dirty="0">
                <a:latin typeface="Calibri" panose="020F0502020204030204" pitchFamily="34" charset="0"/>
              </a:rPr>
              <a:t>Estrategias para mejorar la comunicación efectiva </a:t>
            </a:r>
            <a:endParaRPr lang="es-CL" sz="4000" dirty="0"/>
          </a:p>
        </p:txBody>
      </p:sp>
      <p:sp>
        <p:nvSpPr>
          <p:cNvPr id="3" name="Marcador de contenido 2">
            <a:extLst>
              <a:ext uri="{FF2B5EF4-FFF2-40B4-BE49-F238E27FC236}">
                <a16:creationId xmlns:a16="http://schemas.microsoft.com/office/drawing/2014/main" id="{32A360F8-7C37-43D4-639A-F48CFAF14197}"/>
              </a:ext>
            </a:extLst>
          </p:cNvPr>
          <p:cNvSpPr>
            <a:spLocks noGrp="1"/>
          </p:cNvSpPr>
          <p:nvPr>
            <p:ph idx="1"/>
          </p:nvPr>
        </p:nvSpPr>
        <p:spPr>
          <a:xfrm>
            <a:off x="4503296" y="1211704"/>
            <a:ext cx="6995410" cy="4304676"/>
          </a:xfrm>
        </p:spPr>
        <p:txBody>
          <a:bodyPr>
            <a:normAutofit/>
          </a:bodyPr>
          <a:lstStyle/>
          <a:p>
            <a:pPr marL="0" indent="0">
              <a:buNone/>
            </a:pPr>
            <a:r>
              <a:rPr lang="es-CL" sz="2200" b="1" i="0" u="none" strike="noStrike" baseline="0" dirty="0">
                <a:solidFill>
                  <a:schemeClr val="tx1">
                    <a:alpha val="55000"/>
                  </a:schemeClr>
                </a:solidFill>
                <a:latin typeface="Calibri" panose="020F0502020204030204" pitchFamily="34" charset="0"/>
              </a:rPr>
              <a:t>Existe una serie de estrategias o técnicas que ayudan a mejorar la comunicación para que ésta sea efectiva, entre ellas podemos mencionar: </a:t>
            </a:r>
          </a:p>
          <a:p>
            <a:pPr lvl="1"/>
            <a:r>
              <a:rPr lang="es-CL" sz="2200" b="1" i="0" u="none" strike="noStrike" baseline="0" dirty="0">
                <a:solidFill>
                  <a:schemeClr val="tx1">
                    <a:alpha val="55000"/>
                  </a:schemeClr>
                </a:solidFill>
                <a:latin typeface="Calibri" panose="020F0502020204030204" pitchFamily="34" charset="0"/>
              </a:rPr>
              <a:t>La escucha activa que implica el saber escuchar. </a:t>
            </a:r>
          </a:p>
          <a:p>
            <a:pPr lvl="1"/>
            <a:r>
              <a:rPr lang="es-CL" sz="2200" b="1" i="0" u="none" strike="noStrike" baseline="0" dirty="0">
                <a:solidFill>
                  <a:schemeClr val="tx1">
                    <a:alpha val="55000"/>
                  </a:schemeClr>
                </a:solidFill>
                <a:latin typeface="Calibri" panose="020F0502020204030204" pitchFamily="34" charset="0"/>
              </a:rPr>
              <a:t>Discutir los diferentes temas de uno en uno de manera ordenada. </a:t>
            </a:r>
          </a:p>
          <a:p>
            <a:pPr lvl="1"/>
            <a:r>
              <a:rPr lang="es-CL" sz="2200" b="1" i="0" u="none" strike="noStrike" baseline="0" dirty="0">
                <a:solidFill>
                  <a:schemeClr val="tx1">
                    <a:alpha val="55000"/>
                  </a:schemeClr>
                </a:solidFill>
                <a:latin typeface="Calibri" panose="020F0502020204030204" pitchFamily="34" charset="0"/>
              </a:rPr>
              <a:t>No acumular emociones de tipo negativas sin comunicarlas en su debido momento. </a:t>
            </a:r>
          </a:p>
          <a:p>
            <a:pPr lvl="1"/>
            <a:r>
              <a:rPr lang="es-CL" sz="2200" b="1" i="0" u="none" strike="noStrike" baseline="0" dirty="0">
                <a:solidFill>
                  <a:schemeClr val="tx1">
                    <a:alpha val="55000"/>
                  </a:schemeClr>
                </a:solidFill>
                <a:latin typeface="Calibri" panose="020F0502020204030204" pitchFamily="34" charset="0"/>
              </a:rPr>
              <a:t>Ser lo más específico posible con lo que se quiere informar. </a:t>
            </a:r>
          </a:p>
          <a:p>
            <a:pPr lvl="1"/>
            <a:r>
              <a:rPr lang="es-CL" sz="2200" b="1" i="0" u="none" strike="noStrike" baseline="0" dirty="0">
                <a:solidFill>
                  <a:schemeClr val="tx1">
                    <a:alpha val="55000"/>
                  </a:schemeClr>
                </a:solidFill>
                <a:latin typeface="Calibri" panose="020F0502020204030204" pitchFamily="34" charset="0"/>
              </a:rPr>
              <a:t>Evitar generalizar la información, detallar. </a:t>
            </a:r>
          </a:p>
          <a:p>
            <a:pPr lvl="1"/>
            <a:r>
              <a:rPr lang="es-CL" sz="2200" b="1" i="0" u="none" strike="noStrike" baseline="0" dirty="0">
                <a:solidFill>
                  <a:schemeClr val="tx1">
                    <a:alpha val="55000"/>
                  </a:schemeClr>
                </a:solidFill>
                <a:latin typeface="Calibri" panose="020F0502020204030204" pitchFamily="34" charset="0"/>
              </a:rPr>
              <a:t>Tener mucho cuidado con la comunicación no verbal </a:t>
            </a:r>
          </a:p>
          <a:p>
            <a:endParaRPr lang="es-CL" sz="1700" dirty="0">
              <a:solidFill>
                <a:schemeClr val="tx1">
                  <a:alpha val="55000"/>
                </a:schemeClr>
              </a:solidFill>
            </a:endParaRPr>
          </a:p>
        </p:txBody>
      </p:sp>
    </p:spTree>
    <p:extLst>
      <p:ext uri="{BB962C8B-B14F-4D97-AF65-F5344CB8AC3E}">
        <p14:creationId xmlns:p14="http://schemas.microsoft.com/office/powerpoint/2010/main" val="103523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A7E387-3CE5-15DD-5732-8D9720BDBC5E}"/>
              </a:ext>
            </a:extLst>
          </p:cNvPr>
          <p:cNvSpPr>
            <a:spLocks noGrp="1"/>
          </p:cNvSpPr>
          <p:nvPr>
            <p:ph type="title"/>
          </p:nvPr>
        </p:nvSpPr>
        <p:spPr>
          <a:xfrm>
            <a:off x="635000" y="640823"/>
            <a:ext cx="3418659" cy="5583148"/>
          </a:xfrm>
        </p:spPr>
        <p:txBody>
          <a:bodyPr anchor="ctr">
            <a:normAutofit/>
          </a:bodyPr>
          <a:lstStyle/>
          <a:p>
            <a:r>
              <a:rPr lang="es-CL" sz="3400" b="1" i="0" u="none" strike="noStrike" baseline="0">
                <a:latin typeface="Calibri" panose="020F0502020204030204" pitchFamily="34" charset="0"/>
              </a:rPr>
              <a:t>COMUNICACIÓN AFECTIVA </a:t>
            </a:r>
            <a:endParaRPr lang="es-CL" sz="3400"/>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529C30E2-D4C4-138E-639C-BA7D36CDDEDB}"/>
              </a:ext>
            </a:extLst>
          </p:cNvPr>
          <p:cNvGraphicFramePr>
            <a:graphicFrameLocks noGrp="1"/>
          </p:cNvGraphicFramePr>
          <p:nvPr>
            <p:ph idx="1"/>
            <p:extLst>
              <p:ext uri="{D42A27DB-BD31-4B8C-83A1-F6EECF244321}">
                <p14:modId xmlns:p14="http://schemas.microsoft.com/office/powerpoint/2010/main" val="2807650672"/>
              </p:ext>
            </p:extLst>
          </p:nvPr>
        </p:nvGraphicFramePr>
        <p:xfrm>
          <a:off x="4648017" y="224852"/>
          <a:ext cx="7329123" cy="6460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08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75011F-8080-F850-13FE-9ED58F7B0C42}"/>
              </a:ext>
            </a:extLst>
          </p:cNvPr>
          <p:cNvSpPr>
            <a:spLocks noGrp="1"/>
          </p:cNvSpPr>
          <p:nvPr>
            <p:ph type="title"/>
          </p:nvPr>
        </p:nvSpPr>
        <p:spPr>
          <a:xfrm>
            <a:off x="1153618" y="1239927"/>
            <a:ext cx="4008586" cy="4680583"/>
          </a:xfrm>
        </p:spPr>
        <p:txBody>
          <a:bodyPr anchor="ctr">
            <a:normAutofit/>
          </a:bodyPr>
          <a:lstStyle/>
          <a:p>
            <a:r>
              <a:rPr lang="es-CL" sz="4000" b="1" i="0" u="none" strike="noStrike" baseline="0">
                <a:latin typeface="Calibri" panose="020F0502020204030204" pitchFamily="34" charset="0"/>
              </a:rPr>
              <a:t>SOBRE LA COMUNICACIÓN AFECTIVA </a:t>
            </a:r>
            <a:endParaRPr lang="es-CL" sz="4000"/>
          </a:p>
        </p:txBody>
      </p:sp>
      <p:sp>
        <p:nvSpPr>
          <p:cNvPr id="3" name="Marcador de contenido 2">
            <a:extLst>
              <a:ext uri="{FF2B5EF4-FFF2-40B4-BE49-F238E27FC236}">
                <a16:creationId xmlns:a16="http://schemas.microsoft.com/office/drawing/2014/main" id="{090FA93D-E9A7-8F20-FBFF-69C49CDC0306}"/>
              </a:ext>
            </a:extLst>
          </p:cNvPr>
          <p:cNvSpPr>
            <a:spLocks noGrp="1"/>
          </p:cNvSpPr>
          <p:nvPr>
            <p:ph idx="1"/>
          </p:nvPr>
        </p:nvSpPr>
        <p:spPr>
          <a:xfrm>
            <a:off x="4901784" y="631133"/>
            <a:ext cx="6710688" cy="5752404"/>
          </a:xfrm>
        </p:spPr>
        <p:txBody>
          <a:bodyPr anchor="ctr">
            <a:normAutofit/>
          </a:bodyPr>
          <a:lstStyle/>
          <a:p>
            <a:pPr marL="0" indent="0">
              <a:buNone/>
            </a:pPr>
            <a:r>
              <a:rPr lang="es-CL" sz="2400" dirty="0"/>
              <a:t>Nos posibilita generar confianza, efectividad, respeto y bienestar. No solamente se expresa a través del lenguaje, sino también por medio de:</a:t>
            </a:r>
          </a:p>
          <a:p>
            <a:pPr marL="0" indent="0">
              <a:buNone/>
            </a:pPr>
            <a:r>
              <a:rPr lang="es-CL" sz="2400" dirty="0"/>
              <a:t>✓ Gestos </a:t>
            </a:r>
          </a:p>
          <a:p>
            <a:pPr marL="0" indent="0">
              <a:buNone/>
            </a:pPr>
            <a:r>
              <a:rPr lang="es-CL" sz="2400" dirty="0"/>
              <a:t>✓ Expresiones de la cara </a:t>
            </a:r>
          </a:p>
          <a:p>
            <a:pPr marL="0" indent="0">
              <a:buNone/>
            </a:pPr>
            <a:r>
              <a:rPr lang="es-CL" sz="2400" dirty="0"/>
              <a:t>✓ Las manos </a:t>
            </a:r>
          </a:p>
          <a:p>
            <a:pPr marL="0" indent="0">
              <a:buNone/>
            </a:pPr>
            <a:r>
              <a:rPr lang="es-CL" sz="2400" dirty="0"/>
              <a:t>✓ El tono de voz </a:t>
            </a:r>
          </a:p>
          <a:p>
            <a:pPr marL="0" indent="0">
              <a:buNone/>
            </a:pPr>
            <a:r>
              <a:rPr lang="es-CL" sz="2400" dirty="0"/>
              <a:t>✓ La postura corporal </a:t>
            </a:r>
          </a:p>
          <a:p>
            <a:pPr marL="0" indent="0">
              <a:buNone/>
            </a:pPr>
            <a:r>
              <a:rPr lang="es-CL" sz="2400" dirty="0"/>
              <a:t>✓ Los silencios </a:t>
            </a:r>
          </a:p>
          <a:p>
            <a:pPr marL="0" indent="0">
              <a:buNone/>
            </a:pPr>
            <a:endParaRPr lang="es-CL" sz="2400" dirty="0"/>
          </a:p>
          <a:p>
            <a:pPr marL="0" indent="0">
              <a:buNone/>
            </a:pPr>
            <a:r>
              <a:rPr lang="es-CL" sz="2400" dirty="0"/>
              <a:t>El lenguaje que utilizamos con los demás también genera emociones en ellos (ya sea verbal como no verbal)</a:t>
            </a:r>
          </a:p>
        </p:txBody>
      </p:sp>
    </p:spTree>
    <p:extLst>
      <p:ext uri="{BB962C8B-B14F-4D97-AF65-F5344CB8AC3E}">
        <p14:creationId xmlns:p14="http://schemas.microsoft.com/office/powerpoint/2010/main" val="374968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bres coloridos">
            <a:extLst>
              <a:ext uri="{FF2B5EF4-FFF2-40B4-BE49-F238E27FC236}">
                <a16:creationId xmlns:a16="http://schemas.microsoft.com/office/drawing/2014/main" id="{0AB86457-B254-C3AA-2763-B552BD32CDF1}"/>
              </a:ext>
            </a:extLst>
          </p:cNvPr>
          <p:cNvPicPr>
            <a:picLocks noChangeAspect="1"/>
          </p:cNvPicPr>
          <p:nvPr/>
        </p:nvPicPr>
        <p:blipFill rotWithShape="1">
          <a:blip r:embed="rId2"/>
          <a:srcRect l="3776" r="2107" b="-1"/>
          <a:stretch/>
        </p:blipFill>
        <p:spPr>
          <a:xfrm>
            <a:off x="0" y="10"/>
            <a:ext cx="12191998"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579874F-9AA4-809B-1C44-55A964E97216}"/>
              </a:ext>
            </a:extLst>
          </p:cNvPr>
          <p:cNvSpPr>
            <a:spLocks noGrp="1"/>
          </p:cNvSpPr>
          <p:nvPr>
            <p:ph type="title"/>
          </p:nvPr>
        </p:nvSpPr>
        <p:spPr>
          <a:xfrm>
            <a:off x="838200" y="365125"/>
            <a:ext cx="3822189" cy="1899912"/>
          </a:xfrm>
        </p:spPr>
        <p:txBody>
          <a:bodyPr>
            <a:normAutofit/>
          </a:bodyPr>
          <a:lstStyle/>
          <a:p>
            <a:r>
              <a:rPr lang="es-CL" sz="4000" b="1">
                <a:latin typeface="Calibri" panose="020F0502020204030204" pitchFamily="34" charset="0"/>
              </a:rPr>
              <a:t>CONSEJOS </a:t>
            </a:r>
            <a:br>
              <a:rPr lang="es-CL" sz="4000">
                <a:latin typeface="Calibri" panose="020F0502020204030204" pitchFamily="34" charset="0"/>
              </a:rPr>
            </a:br>
            <a:endParaRPr lang="es-CL" sz="4000"/>
          </a:p>
        </p:txBody>
      </p:sp>
      <p:sp>
        <p:nvSpPr>
          <p:cNvPr id="3" name="Marcador de contenido 2">
            <a:extLst>
              <a:ext uri="{FF2B5EF4-FFF2-40B4-BE49-F238E27FC236}">
                <a16:creationId xmlns:a16="http://schemas.microsoft.com/office/drawing/2014/main" id="{4DD458CD-F1F6-EF89-113D-D39EA91B6D37}"/>
              </a:ext>
            </a:extLst>
          </p:cNvPr>
          <p:cNvSpPr>
            <a:spLocks noGrp="1"/>
          </p:cNvSpPr>
          <p:nvPr>
            <p:ph idx="1"/>
          </p:nvPr>
        </p:nvSpPr>
        <p:spPr>
          <a:xfrm>
            <a:off x="194872" y="1409075"/>
            <a:ext cx="6115987" cy="5291528"/>
          </a:xfrm>
        </p:spPr>
        <p:txBody>
          <a:bodyPr>
            <a:normAutofit/>
          </a:bodyPr>
          <a:lstStyle/>
          <a:p>
            <a:r>
              <a:rPr lang="es-CL" b="1" i="0" u="none" strike="noStrike" baseline="0" dirty="0">
                <a:latin typeface="Calibri" panose="020F0502020204030204" pitchFamily="34" charset="0"/>
              </a:rPr>
              <a:t>No utilizar mensajes </a:t>
            </a:r>
          </a:p>
          <a:p>
            <a:r>
              <a:rPr lang="es-CL" b="1" i="0" u="none" strike="noStrike" baseline="0" dirty="0">
                <a:latin typeface="Calibri" panose="020F0502020204030204" pitchFamily="34" charset="0"/>
              </a:rPr>
              <a:t>a)Acusadores: “Tú eres...es que tú hiciste “ .Produce que las personas se pongan a la defensiva </a:t>
            </a:r>
          </a:p>
          <a:p>
            <a:r>
              <a:rPr lang="es-CL" b="1" i="0" u="none" strike="noStrike" baseline="0" dirty="0">
                <a:latin typeface="Calibri" panose="020F0502020204030204" pitchFamily="34" charset="0"/>
              </a:rPr>
              <a:t>b) Totalitarios: siempre, nunca, nada, todo “ Siempre estás igual...todo lo haces mal” . Las personas se sienten heridas. </a:t>
            </a:r>
          </a:p>
          <a:p>
            <a:r>
              <a:rPr lang="es-CL" b="1" i="0" u="none" strike="noStrike" baseline="0" dirty="0">
                <a:latin typeface="Calibri" panose="020F0502020204030204" pitchFamily="34" charset="0"/>
              </a:rPr>
              <a:t>c) Críticas: se puede criticar la conducta, no la persona. “Mentiste una vez, eres mentiroso” .Las personas se sienten menospreciadas. </a:t>
            </a:r>
            <a:endParaRPr lang="es-CL" b="1" dirty="0"/>
          </a:p>
        </p:txBody>
      </p:sp>
    </p:spTree>
    <p:extLst>
      <p:ext uri="{BB962C8B-B14F-4D97-AF65-F5344CB8AC3E}">
        <p14:creationId xmlns:p14="http://schemas.microsoft.com/office/powerpoint/2010/main" val="95895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F666E30-6F0A-449A-BEC2-DF5912735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B18128F0-005F-0208-CA0D-3E8E4C6D764B}"/>
              </a:ext>
            </a:extLst>
          </p:cNvPr>
          <p:cNvSpPr>
            <a:spLocks noGrp="1"/>
          </p:cNvSpPr>
          <p:nvPr>
            <p:ph type="title"/>
          </p:nvPr>
        </p:nvSpPr>
        <p:spPr>
          <a:xfrm>
            <a:off x="1578043" y="590062"/>
            <a:ext cx="5309140" cy="2241882"/>
          </a:xfrm>
        </p:spPr>
        <p:txBody>
          <a:bodyPr vert="horz" lIns="91440" tIns="45720" rIns="91440" bIns="45720" rtlCol="0" anchor="b">
            <a:normAutofit/>
          </a:bodyPr>
          <a:lstStyle/>
          <a:p>
            <a:r>
              <a:rPr lang="en-US" sz="5600" dirty="0">
                <a:solidFill>
                  <a:srgbClr val="FFFFFF"/>
                </a:solidFill>
              </a:rPr>
              <a:t>ACTIVIDAD</a:t>
            </a:r>
          </a:p>
        </p:txBody>
      </p:sp>
      <p:sp>
        <p:nvSpPr>
          <p:cNvPr id="3" name="Marcador de contenido 2">
            <a:extLst>
              <a:ext uri="{FF2B5EF4-FFF2-40B4-BE49-F238E27FC236}">
                <a16:creationId xmlns:a16="http://schemas.microsoft.com/office/drawing/2014/main" id="{341E5352-01AA-1EC8-3277-56FF35B804E8}"/>
              </a:ext>
            </a:extLst>
          </p:cNvPr>
          <p:cNvSpPr>
            <a:spLocks noGrp="1"/>
          </p:cNvSpPr>
          <p:nvPr>
            <p:ph idx="1"/>
          </p:nvPr>
        </p:nvSpPr>
        <p:spPr>
          <a:xfrm>
            <a:off x="1578044" y="3422006"/>
            <a:ext cx="4517954" cy="2094374"/>
          </a:xfrm>
        </p:spPr>
        <p:txBody>
          <a:bodyPr vert="horz" lIns="91440" tIns="45720" rIns="91440" bIns="45720" rtlCol="0">
            <a:noAutofit/>
          </a:bodyPr>
          <a:lstStyle/>
          <a:p>
            <a:pPr marL="0" indent="0">
              <a:buNone/>
            </a:pPr>
            <a:r>
              <a:rPr lang="en-US" sz="5400" dirty="0">
                <a:solidFill>
                  <a:srgbClr val="FFFFFF"/>
                </a:solidFill>
              </a:rPr>
              <a:t>¿</a:t>
            </a:r>
            <a:r>
              <a:rPr lang="en-US" sz="5400" dirty="0" err="1">
                <a:solidFill>
                  <a:srgbClr val="FFFFFF"/>
                </a:solidFill>
              </a:rPr>
              <a:t>Qué</a:t>
            </a:r>
            <a:r>
              <a:rPr lang="en-US" sz="5400" dirty="0">
                <a:solidFill>
                  <a:srgbClr val="FFFFFF"/>
                </a:solidFill>
              </a:rPr>
              <a:t> es </a:t>
            </a:r>
          </a:p>
          <a:p>
            <a:pPr marL="0" indent="0">
              <a:buNone/>
            </a:pPr>
            <a:r>
              <a:rPr lang="en-US" sz="5400" dirty="0">
                <a:solidFill>
                  <a:srgbClr val="FFFFFF"/>
                </a:solidFill>
              </a:rPr>
              <a:t>la </a:t>
            </a:r>
            <a:r>
              <a:rPr lang="en-US" sz="5400" dirty="0" err="1">
                <a:solidFill>
                  <a:srgbClr val="FFFFFF"/>
                </a:solidFill>
              </a:rPr>
              <a:t>escucha</a:t>
            </a:r>
            <a:r>
              <a:rPr lang="en-US" sz="5400" dirty="0">
                <a:solidFill>
                  <a:srgbClr val="FFFFFF"/>
                </a:solidFill>
              </a:rPr>
              <a:t> </a:t>
            </a:r>
            <a:r>
              <a:rPr lang="en-US" sz="5400" dirty="0" err="1">
                <a:solidFill>
                  <a:srgbClr val="FFFFFF"/>
                </a:solidFill>
              </a:rPr>
              <a:t>activa</a:t>
            </a:r>
            <a:r>
              <a:rPr lang="en-US" sz="5400" dirty="0">
                <a:solidFill>
                  <a:srgbClr val="FFFFFF"/>
                </a:solidFill>
              </a:rPr>
              <a:t>?</a:t>
            </a:r>
          </a:p>
        </p:txBody>
      </p:sp>
      <p:sp>
        <p:nvSpPr>
          <p:cNvPr id="22"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4"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6"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8"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4" name="Picture 13" descr="Cuerdas para tejer a mano de colores">
            <a:extLst>
              <a:ext uri="{FF2B5EF4-FFF2-40B4-BE49-F238E27FC236}">
                <a16:creationId xmlns:a16="http://schemas.microsoft.com/office/drawing/2014/main" id="{C156C581-481A-0D78-4D00-DDC960EFD683}"/>
              </a:ext>
            </a:extLst>
          </p:cNvPr>
          <p:cNvPicPr>
            <a:picLocks noChangeAspect="1"/>
          </p:cNvPicPr>
          <p:nvPr/>
        </p:nvPicPr>
        <p:blipFill rotWithShape="1">
          <a:blip r:embed="rId2"/>
          <a:srcRect l="25056" r="5652" b="1"/>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Tree>
    <p:extLst>
      <p:ext uri="{BB962C8B-B14F-4D97-AF65-F5344CB8AC3E}">
        <p14:creationId xmlns:p14="http://schemas.microsoft.com/office/powerpoint/2010/main" val="5068234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TotalTime>
  <Words>1227</Words>
  <Application>Microsoft Office PowerPoint</Application>
  <PresentationFormat>Panorámica</PresentationFormat>
  <Paragraphs>78</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Aptos</vt:lpstr>
      <vt:lpstr>Aptos Display</vt:lpstr>
      <vt:lpstr>Arial</vt:lpstr>
      <vt:lpstr>Calibri</vt:lpstr>
      <vt:lpstr>TWK Lausanne</vt:lpstr>
      <vt:lpstr>Tema de Office</vt:lpstr>
      <vt:lpstr>Comunicación con las familias</vt:lpstr>
      <vt:lpstr>Para comenzar, respondamos…</vt:lpstr>
      <vt:lpstr>COMUNICACIÓN EFECTIVA </vt:lpstr>
      <vt:lpstr>Características </vt:lpstr>
      <vt:lpstr>Estrategias para mejorar la comunicación efectiva </vt:lpstr>
      <vt:lpstr>COMUNICACIÓN AFECTIVA </vt:lpstr>
      <vt:lpstr>SOBRE LA COMUNICACIÓN AFECTIVA </vt:lpstr>
      <vt:lpstr>CONSEJOS  </vt:lpstr>
      <vt:lpstr>ACTIVIDAD</vt:lpstr>
      <vt:lpstr>LA ESCUCHA ACTIVA  </vt:lpstr>
      <vt:lpstr>¿CÓMO ESCUCHAR ACTIVAMENTE?  </vt:lpstr>
      <vt:lpstr>Presentación de PowerPoint</vt:lpstr>
      <vt:lpstr>¿Cómo podemos impulsar una comunicación efectiva y afectiva entre familia y escuela? </vt:lpstr>
      <vt:lpstr>Presentación de PowerPoint</vt:lpstr>
      <vt:lpstr>ACTIVIDAD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con las familias</dc:title>
  <dc:creator>Christian Pavéz Mercado</dc:creator>
  <cp:lastModifiedBy>Christian Pavéz Mercado</cp:lastModifiedBy>
  <cp:revision>9</cp:revision>
  <dcterms:created xsi:type="dcterms:W3CDTF">2024-05-31T05:25:03Z</dcterms:created>
  <dcterms:modified xsi:type="dcterms:W3CDTF">2024-06-04T01:18:27Z</dcterms:modified>
</cp:coreProperties>
</file>