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93059" y="1017746"/>
            <a:ext cx="8361229" cy="2098226"/>
          </a:xfrm>
        </p:spPr>
        <p:txBody>
          <a:bodyPr/>
          <a:lstStyle/>
          <a:p>
            <a:r>
              <a:rPr lang="es-MX" dirty="0" smtClean="0"/>
              <a:t>Núcleo </a:t>
            </a:r>
            <a:endParaRPr lang="es-CL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457836" y="3263948"/>
            <a:ext cx="6831673" cy="1086237"/>
          </a:xfrm>
        </p:spPr>
        <p:txBody>
          <a:bodyPr>
            <a:noAutofit/>
          </a:bodyPr>
          <a:lstStyle/>
          <a:p>
            <a:r>
              <a:rPr lang="es-MX" sz="3600" dirty="0" smtClean="0"/>
              <a:t>COMPRENSIÓN DEL ENTORNO SOCIOCULTURAL</a:t>
            </a:r>
            <a:endParaRPr lang="es-CL" sz="3600" dirty="0"/>
          </a:p>
        </p:txBody>
      </p:sp>
    </p:spTree>
    <p:extLst>
      <p:ext uri="{BB962C8B-B14F-4D97-AF65-F5344CB8AC3E}">
        <p14:creationId xmlns:p14="http://schemas.microsoft.com/office/powerpoint/2010/main" val="331315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96834" y="685800"/>
            <a:ext cx="10998926" cy="738051"/>
          </a:xfrm>
        </p:spPr>
        <p:txBody>
          <a:bodyPr>
            <a:normAutofit/>
          </a:bodyPr>
          <a:lstStyle/>
          <a:p>
            <a:r>
              <a:rPr lang="es-CL" sz="3200" dirty="0" smtClean="0"/>
              <a:t>Oportunidades </a:t>
            </a:r>
            <a:r>
              <a:rPr lang="es-CL" sz="3200" dirty="0"/>
              <a:t>de Aprendizaje: Patrimonio y Memoria Histórica 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56624" y="1809383"/>
            <a:ext cx="10085534" cy="3677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5028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29491"/>
          </a:xfrm>
        </p:spPr>
        <p:txBody>
          <a:bodyPr>
            <a:normAutofit/>
          </a:bodyPr>
          <a:lstStyle/>
          <a:p>
            <a:r>
              <a:rPr lang="es-CL" sz="4000" dirty="0"/>
              <a:t>Oportunidades de Aprendizaje: Tecnologías 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76535" y="1789524"/>
            <a:ext cx="9191330" cy="4270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0336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450668"/>
            <a:ext cx="9601200" cy="803366"/>
          </a:xfrm>
        </p:spPr>
        <p:txBody>
          <a:bodyPr/>
          <a:lstStyle/>
          <a:p>
            <a:r>
              <a:rPr lang="es-MX" dirty="0" smtClean="0"/>
              <a:t>ACTIVIDAD NOTA ACUMULATIVA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71599" y="1254033"/>
            <a:ext cx="10097589" cy="4976949"/>
          </a:xfrm>
        </p:spPr>
        <p:txBody>
          <a:bodyPr>
            <a:normAutofit/>
          </a:bodyPr>
          <a:lstStyle/>
          <a:p>
            <a:r>
              <a:rPr lang="es-MX" dirty="0" smtClean="0"/>
              <a:t>En una hoja escriba:</a:t>
            </a:r>
          </a:p>
          <a:p>
            <a:pPr marL="0" indent="0">
              <a:buNone/>
            </a:pPr>
            <a:r>
              <a:rPr lang="es-MX" dirty="0" smtClean="0"/>
              <a:t>Nombre</a:t>
            </a:r>
          </a:p>
          <a:p>
            <a:pPr marL="0" indent="0">
              <a:buNone/>
            </a:pPr>
            <a:r>
              <a:rPr lang="es-MX" dirty="0" smtClean="0"/>
              <a:t>Fecha</a:t>
            </a:r>
          </a:p>
          <a:p>
            <a:pPr marL="0" indent="0">
              <a:buNone/>
            </a:pPr>
            <a:r>
              <a:rPr lang="es-MX" dirty="0" smtClean="0"/>
              <a:t>Módulo</a:t>
            </a:r>
          </a:p>
          <a:p>
            <a:pPr marL="0" indent="0">
              <a:buNone/>
            </a:pPr>
            <a:r>
              <a:rPr lang="es-MX" dirty="0" smtClean="0"/>
              <a:t>Curso</a:t>
            </a:r>
          </a:p>
          <a:p>
            <a:pPr marL="0" indent="0">
              <a:buNone/>
            </a:pPr>
            <a:r>
              <a:rPr lang="es-MX" dirty="0" smtClean="0"/>
              <a:t>Número de lista</a:t>
            </a:r>
          </a:p>
          <a:p>
            <a:r>
              <a:rPr lang="es-MX" dirty="0" smtClean="0"/>
              <a:t>Responda las siguientes preguntas:</a:t>
            </a:r>
          </a:p>
          <a:p>
            <a:pPr marL="0" indent="0">
              <a:buNone/>
            </a:pPr>
            <a:r>
              <a:rPr lang="es-MX" dirty="0"/>
              <a:t>¿Crees qué </a:t>
            </a:r>
            <a:r>
              <a:rPr lang="es-MX" dirty="0" smtClean="0"/>
              <a:t>es importante </a:t>
            </a:r>
            <a:r>
              <a:rPr lang="es-MX" dirty="0"/>
              <a:t>que los niños y niñas posean </a:t>
            </a:r>
            <a:r>
              <a:rPr lang="es-MX" dirty="0" smtClean="0"/>
              <a:t>nociones sobre </a:t>
            </a:r>
            <a:r>
              <a:rPr lang="es-MX" dirty="0"/>
              <a:t>su entorno sociocultural</a:t>
            </a:r>
            <a:r>
              <a:rPr lang="es-MX" dirty="0" smtClean="0"/>
              <a:t>?</a:t>
            </a:r>
          </a:p>
          <a:p>
            <a:pPr marL="0" indent="0">
              <a:buNone/>
            </a:pPr>
            <a:r>
              <a:rPr lang="es-MX" dirty="0"/>
              <a:t>¿De qué forma crees que aprenden los niños y </a:t>
            </a:r>
            <a:r>
              <a:rPr lang="es-MX" dirty="0" smtClean="0"/>
              <a:t>niñas sobre </a:t>
            </a:r>
            <a:r>
              <a:rPr lang="es-MX" dirty="0"/>
              <a:t>su entorno sociocultural</a:t>
            </a:r>
            <a:r>
              <a:rPr lang="es-MX" dirty="0" smtClean="0"/>
              <a:t>?</a:t>
            </a:r>
          </a:p>
          <a:p>
            <a:pPr marL="0" indent="0">
              <a:buNone/>
            </a:pPr>
            <a:r>
              <a:rPr lang="es-MX" dirty="0"/>
              <a:t>Según tu opinión ¿Cuáles crees que son las características que debe tener el entorno sociocultural para promover experiencias de aprendizaje en los niños y niñas?</a:t>
            </a:r>
            <a:endParaRPr lang="es-MX" dirty="0" smtClean="0"/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342468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OBJETIVO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3600" dirty="0" smtClean="0"/>
              <a:t>Conocer en profundidad en qué consiste y dónde apunta el conocimiento y comprensión del Núcleo “Comprensión del entorno sociocultural” según las BCEP.</a:t>
            </a:r>
            <a:endParaRPr lang="es-CL" sz="3600" dirty="0"/>
          </a:p>
        </p:txBody>
      </p:sp>
    </p:spTree>
    <p:extLst>
      <p:ext uri="{BB962C8B-B14F-4D97-AF65-F5344CB8AC3E}">
        <p14:creationId xmlns:p14="http://schemas.microsoft.com/office/powerpoint/2010/main" val="216587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¿Qué es el entorno sociocultural?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71600" y="1815737"/>
            <a:ext cx="9601200" cy="35814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MX" sz="2800" dirty="0" smtClean="0"/>
              <a:t>El </a:t>
            </a:r>
            <a:r>
              <a:rPr lang="es-MX" sz="2800" dirty="0"/>
              <a:t>entorno sociocultural comprende los grupos humanos que conviven en el entorno social y cultural situado en un tiempo y espacio determinado, generando sentido de pertenencia con su </a:t>
            </a:r>
            <a:r>
              <a:rPr lang="es-MX" sz="2800" dirty="0" smtClean="0"/>
              <a:t>país. </a:t>
            </a:r>
            <a:r>
              <a:rPr lang="es-MX" sz="2800" dirty="0"/>
              <a:t>De este modo, para la Subsecretaria de </a:t>
            </a:r>
            <a:r>
              <a:rPr lang="es-MX" sz="2800" dirty="0" smtClean="0"/>
              <a:t>Educación </a:t>
            </a:r>
            <a:r>
              <a:rPr lang="es-MX" sz="2800" dirty="0"/>
              <a:t>Parvularia (2020) la </a:t>
            </a:r>
            <a:r>
              <a:rPr lang="es-MX" sz="2800" dirty="0" smtClean="0"/>
              <a:t>comprensión </a:t>
            </a:r>
            <a:r>
              <a:rPr lang="es-MX" sz="2800" dirty="0"/>
              <a:t>del entorno sociocultural permite que los niños y niñas puedan “[…] descubrir las relaciones de la comunidad, para fortalecer su identidad personal y social, reconstruir nuevos significados y valorar la diversidad de formas de vida, tradiciones y cultura de sus familias y las de otros niños y niñas […]” </a:t>
            </a:r>
            <a:endParaRPr lang="es-CL" sz="2800" dirty="0"/>
          </a:p>
        </p:txBody>
      </p:sp>
    </p:spTree>
    <p:extLst>
      <p:ext uri="{BB962C8B-B14F-4D97-AF65-F5344CB8AC3E}">
        <p14:creationId xmlns:p14="http://schemas.microsoft.com/office/powerpoint/2010/main" val="2998177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>¿Qué destrezas, habilidades o aptitudes desarrollan los niños y niñas a través de la convivencia en un entorno sociocultural?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71600" y="2612571"/>
            <a:ext cx="9601200" cy="35814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sz="2400" dirty="0" smtClean="0"/>
              <a:t>La socialización </a:t>
            </a:r>
            <a:r>
              <a:rPr lang="es-MX" sz="2400" dirty="0"/>
              <a:t>responde a un proceso de </a:t>
            </a:r>
            <a:r>
              <a:rPr lang="es-MX" sz="2400" dirty="0" err="1"/>
              <a:t>interacción</a:t>
            </a:r>
            <a:r>
              <a:rPr lang="es-MX" sz="2400" dirty="0"/>
              <a:t> social “[…] a través del cual la persona aprende e interioriza los elementos socioculturales de su medio ambiente, y los integra en la estructura de su personalidad, bajo la influencia de experiencias y de agentes sociales significativos del entorno social</a:t>
            </a:r>
            <a:r>
              <a:rPr lang="es-MX" sz="2400" dirty="0" smtClean="0"/>
              <a:t>”. </a:t>
            </a:r>
            <a:r>
              <a:rPr lang="es-MX" sz="2400" dirty="0"/>
              <a:t>En este sentido, los niños y niñas construyen sus aprendizajes mediante la </a:t>
            </a:r>
            <a:r>
              <a:rPr lang="es-MX" sz="2400" dirty="0" err="1"/>
              <a:t>interacción</a:t>
            </a:r>
            <a:r>
              <a:rPr lang="es-MX" sz="2400" dirty="0"/>
              <a:t> con sus pares, familias y adultos significativos, donde asumen diversos roles que son aceptados y reconocidos por y para una determinada comunidad y/o sociedad.</a:t>
            </a:r>
            <a:endParaRPr lang="es-CL" sz="2400" dirty="0"/>
          </a:p>
        </p:txBody>
      </p:sp>
    </p:spTree>
    <p:extLst>
      <p:ext uri="{BB962C8B-B14F-4D97-AF65-F5344CB8AC3E}">
        <p14:creationId xmlns:p14="http://schemas.microsoft.com/office/powerpoint/2010/main" val="2529259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sz="4000" dirty="0"/>
              <a:t>¿Cómo favorecer la comprensión del entorno sociocultural en los niños y niñas? </a:t>
            </a:r>
            <a:endParaRPr lang="es-CL" sz="4000" dirty="0"/>
          </a:p>
        </p:txBody>
      </p:sp>
    </p:spTree>
    <p:extLst>
      <p:ext uri="{BB962C8B-B14F-4D97-AF65-F5344CB8AC3E}">
        <p14:creationId xmlns:p14="http://schemas.microsoft.com/office/powerpoint/2010/main" val="1546323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71599" y="757646"/>
            <a:ext cx="10110651" cy="510975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MX" dirty="0"/>
              <a:t>Las Bases Curriculares de la </a:t>
            </a:r>
            <a:r>
              <a:rPr lang="es-MX" dirty="0" smtClean="0"/>
              <a:t>Educación </a:t>
            </a:r>
            <a:r>
              <a:rPr lang="es-MX" dirty="0"/>
              <a:t>Parvularia (2018) plantean un conjunto de orientaciones </a:t>
            </a:r>
            <a:r>
              <a:rPr lang="es-MX" dirty="0" smtClean="0"/>
              <a:t>pedagógicas </a:t>
            </a:r>
            <a:r>
              <a:rPr lang="es-MX" dirty="0"/>
              <a:t>para este núcleo, de las cuales se pueden mencionar: </a:t>
            </a:r>
            <a:endParaRPr lang="es-MX" dirty="0" smtClean="0"/>
          </a:p>
          <a:p>
            <a:pPr marL="0" indent="0" algn="just">
              <a:buNone/>
            </a:pPr>
            <a:r>
              <a:rPr lang="es-MX" dirty="0" smtClean="0"/>
              <a:t>• </a:t>
            </a:r>
            <a:r>
              <a:rPr lang="es-MX" dirty="0"/>
              <a:t>Experiencias lúdicas que promuevan la curiosidad e interés por conocer diversas personas, objetos, acontecimientos, formas de </a:t>
            </a:r>
            <a:r>
              <a:rPr lang="es-MX" dirty="0" smtClean="0"/>
              <a:t>organización, </a:t>
            </a:r>
            <a:r>
              <a:rPr lang="es-MX" dirty="0"/>
              <a:t>instituciones de su comunidad y hechos cercanos y significativos. </a:t>
            </a:r>
            <a:endParaRPr lang="es-MX" dirty="0" smtClean="0"/>
          </a:p>
          <a:p>
            <a:pPr marL="0" indent="0" algn="just">
              <a:buNone/>
            </a:pPr>
            <a:r>
              <a:rPr lang="es-MX" dirty="0" smtClean="0"/>
              <a:t>• </a:t>
            </a:r>
            <a:r>
              <a:rPr lang="es-MX" dirty="0"/>
              <a:t>Aumentar las posibilidades de visitar y conocer distintos lugares como: su barrio, espacios públicos, instituciones y organizaciones con el </a:t>
            </a:r>
            <a:r>
              <a:rPr lang="es-MX" dirty="0" smtClean="0"/>
              <a:t>propósito </a:t>
            </a:r>
            <a:r>
              <a:rPr lang="es-MX" dirty="0"/>
              <a:t>de contribuir a su identidad sociocultural. </a:t>
            </a:r>
            <a:endParaRPr lang="es-MX" dirty="0" smtClean="0"/>
          </a:p>
          <a:p>
            <a:pPr marL="0" indent="0" algn="just">
              <a:buNone/>
            </a:pPr>
            <a:r>
              <a:rPr lang="es-MX" dirty="0" smtClean="0"/>
              <a:t>• </a:t>
            </a:r>
            <a:r>
              <a:rPr lang="es-MX" dirty="0"/>
              <a:t>Construir, ampliar y profundizar su </a:t>
            </a:r>
            <a:r>
              <a:rPr lang="es-MX" dirty="0" smtClean="0"/>
              <a:t>visión </a:t>
            </a:r>
            <a:r>
              <a:rPr lang="es-MX" dirty="0"/>
              <a:t>del entorno a través de fuentes </a:t>
            </a:r>
            <a:r>
              <a:rPr lang="es-MX" dirty="0" smtClean="0"/>
              <a:t>tecnológicas </a:t>
            </a:r>
            <a:r>
              <a:rPr lang="es-MX" dirty="0"/>
              <a:t>orales y gráficas. </a:t>
            </a:r>
            <a:endParaRPr lang="es-MX" dirty="0" smtClean="0"/>
          </a:p>
          <a:p>
            <a:pPr marL="0" indent="0" algn="just">
              <a:buNone/>
            </a:pPr>
            <a:r>
              <a:rPr lang="es-MX" dirty="0" smtClean="0"/>
              <a:t>• </a:t>
            </a:r>
            <a:r>
              <a:rPr lang="es-MX" dirty="0"/>
              <a:t>Elaborar creaciones colectivas que representen conmemoraciones, sucesos significativos y </a:t>
            </a:r>
            <a:r>
              <a:rPr lang="es-MX" dirty="0" smtClean="0"/>
              <a:t>personajes relevantes </a:t>
            </a:r>
            <a:r>
              <a:rPr lang="es-MX" dirty="0"/>
              <a:t>a nivel nacional e internacional. </a:t>
            </a:r>
            <a:endParaRPr lang="es-MX" dirty="0" smtClean="0"/>
          </a:p>
          <a:p>
            <a:pPr marL="0" indent="0" algn="just">
              <a:buNone/>
            </a:pPr>
            <a:r>
              <a:rPr lang="es-MX" dirty="0" smtClean="0"/>
              <a:t>• </a:t>
            </a:r>
            <a:r>
              <a:rPr lang="es-MX" dirty="0"/>
              <a:t>Propiciar la </a:t>
            </a:r>
            <a:r>
              <a:rPr lang="es-MX" dirty="0" smtClean="0"/>
              <a:t>interacción </a:t>
            </a:r>
            <a:r>
              <a:rPr lang="es-MX" dirty="0"/>
              <a:t>con variados utensilios y objetos </a:t>
            </a:r>
            <a:r>
              <a:rPr lang="es-MX" dirty="0" smtClean="0"/>
              <a:t>tecnológicos </a:t>
            </a:r>
            <a:r>
              <a:rPr lang="es-MX" dirty="0"/>
              <a:t>que favorezcan la curiosidad e interés por distinguir su funcionamiento, utilidad, necesidades, entre otros aspectos.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1273160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915128" y="1397726"/>
            <a:ext cx="8361229" cy="3840480"/>
          </a:xfrm>
        </p:spPr>
        <p:txBody>
          <a:bodyPr anchor="ctr"/>
          <a:lstStyle/>
          <a:p>
            <a:r>
              <a:rPr lang="es-MX" sz="2800" dirty="0"/>
              <a:t>¿Qué oportunidades de aprendizaje se pueden generar a partir de los objetivos propuestos en </a:t>
            </a:r>
            <a:r>
              <a:rPr lang="es-MX" sz="2800" dirty="0" smtClean="0"/>
              <a:t>el Núcleo de Comprensión del Entorno Sociocultural? </a:t>
            </a:r>
            <a:endParaRPr lang="es-CL" sz="2800" dirty="0"/>
          </a:p>
        </p:txBody>
      </p:sp>
    </p:spTree>
    <p:extLst>
      <p:ext uri="{BB962C8B-B14F-4D97-AF65-F5344CB8AC3E}">
        <p14:creationId xmlns:p14="http://schemas.microsoft.com/office/powerpoint/2010/main" val="12297824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46611"/>
          </a:xfrm>
        </p:spPr>
        <p:txBody>
          <a:bodyPr>
            <a:normAutofit/>
          </a:bodyPr>
          <a:lstStyle/>
          <a:p>
            <a:r>
              <a:rPr lang="es-CL" sz="3600" dirty="0"/>
              <a:t>Oportunidades de Aprendizaje: Formas de vida 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37016" y="1332411"/>
            <a:ext cx="7070367" cy="5107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3430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27463" y="685800"/>
            <a:ext cx="11025051" cy="620486"/>
          </a:xfrm>
        </p:spPr>
        <p:txBody>
          <a:bodyPr>
            <a:normAutofit/>
          </a:bodyPr>
          <a:lstStyle/>
          <a:p>
            <a:r>
              <a:rPr lang="es-MX" sz="3400" dirty="0"/>
              <a:t>Oportunidades de Aprendizaje: Conocimiento Geográfico</a:t>
            </a:r>
            <a:endParaRPr lang="es-CL" sz="3400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21254" y="1624931"/>
            <a:ext cx="10363820" cy="4632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988645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Recorte</Template>
  <TotalTime>32</TotalTime>
  <Words>550</Words>
  <Application>Microsoft Office PowerPoint</Application>
  <PresentationFormat>Panorámica</PresentationFormat>
  <Paragraphs>31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4" baseType="lpstr">
      <vt:lpstr>Franklin Gothic Book</vt:lpstr>
      <vt:lpstr>Crop</vt:lpstr>
      <vt:lpstr>Núcleo </vt:lpstr>
      <vt:lpstr>OBJETIVO</vt:lpstr>
      <vt:lpstr>¿Qué es el entorno sociocultural?</vt:lpstr>
      <vt:lpstr>¿Qué destrezas, habilidades o aptitudes desarrollan los niños y niñas a través de la convivencia en un entorno sociocultural?</vt:lpstr>
      <vt:lpstr>¿Cómo favorecer la comprensión del entorno sociocultural en los niños y niñas? </vt:lpstr>
      <vt:lpstr>Presentación de PowerPoint</vt:lpstr>
      <vt:lpstr>¿Qué oportunidades de aprendizaje se pueden generar a partir de los objetivos propuestos en el Núcleo de Comprensión del Entorno Sociocultural? </vt:lpstr>
      <vt:lpstr>Oportunidades de Aprendizaje: Formas de vida </vt:lpstr>
      <vt:lpstr>Oportunidades de Aprendizaje: Conocimiento Geográfico</vt:lpstr>
      <vt:lpstr>Oportunidades de Aprendizaje: Patrimonio y Memoria Histórica </vt:lpstr>
      <vt:lpstr>Oportunidades de Aprendizaje: Tecnologías </vt:lpstr>
      <vt:lpstr>ACTIVIDAD NOTA ACUMULATIVA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Núcleo </dc:title>
  <dc:creator>PC 09</dc:creator>
  <cp:lastModifiedBy>PC 09</cp:lastModifiedBy>
  <cp:revision>4</cp:revision>
  <dcterms:created xsi:type="dcterms:W3CDTF">2024-10-24T10:15:34Z</dcterms:created>
  <dcterms:modified xsi:type="dcterms:W3CDTF">2024-10-24T10:48:17Z</dcterms:modified>
</cp:coreProperties>
</file>