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0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E2E40-BAB6-490E-8465-1EE2344A4D3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62F94B-EB34-4EC3-8192-076BBA01802E}">
      <dgm:prSet/>
      <dgm:spPr/>
      <dgm:t>
        <a:bodyPr/>
        <a:lstStyle/>
        <a:p>
          <a:r>
            <a:rPr lang="es-CL" dirty="0"/>
            <a:t>A través de Exploración del Entorno Natural, se espera potenciar en las niñas y los niños, que comprendan y cuiden su entorno natural, potenciando su curiosidad y capacidad de asombro. </a:t>
          </a:r>
          <a:endParaRPr lang="en-US" dirty="0"/>
        </a:p>
      </dgm:t>
    </dgm:pt>
    <dgm:pt modelId="{0B2B430C-1CE6-4858-A0C6-DA42AE9B85FB}" type="parTrans" cxnId="{0344E08A-5BFF-4E30-AA86-B127CCAD57FE}">
      <dgm:prSet/>
      <dgm:spPr/>
      <dgm:t>
        <a:bodyPr/>
        <a:lstStyle/>
        <a:p>
          <a:endParaRPr lang="en-US"/>
        </a:p>
      </dgm:t>
    </dgm:pt>
    <dgm:pt modelId="{EB481F56-94DA-41D6-9972-8617F1E095BF}" type="sibTrans" cxnId="{0344E08A-5BFF-4E30-AA86-B127CCAD57FE}">
      <dgm:prSet/>
      <dgm:spPr/>
      <dgm:t>
        <a:bodyPr/>
        <a:lstStyle/>
        <a:p>
          <a:endParaRPr lang="en-US"/>
        </a:p>
      </dgm:t>
    </dgm:pt>
    <dgm:pt modelId="{B5A6E4DA-ED67-4F39-9D37-72BD45E33F98}">
      <dgm:prSet/>
      <dgm:spPr/>
      <dgm:t>
        <a:bodyPr/>
        <a:lstStyle/>
        <a:p>
          <a:r>
            <a:rPr lang="es-CL" dirty="0"/>
            <a:t>De esta manera, amplían sus recursos personales favoreciendo el desarrollo de personas activas, que exploran, descubren, aprecian, respetan y se involucran afectivamente con el contexto natural en el que habitan, desarrollando el pensamiento científico. </a:t>
          </a:r>
          <a:endParaRPr lang="en-US" dirty="0"/>
        </a:p>
      </dgm:t>
    </dgm:pt>
    <dgm:pt modelId="{A495FBB0-BF38-4EB3-981A-3805FB719B26}" type="parTrans" cxnId="{EC3E651D-D8FE-4BC2-862F-8E36DDD626B1}">
      <dgm:prSet/>
      <dgm:spPr/>
      <dgm:t>
        <a:bodyPr/>
        <a:lstStyle/>
        <a:p>
          <a:endParaRPr lang="en-US"/>
        </a:p>
      </dgm:t>
    </dgm:pt>
    <dgm:pt modelId="{F262B7F2-E70D-4707-9C6E-2DDD76172020}" type="sibTrans" cxnId="{EC3E651D-D8FE-4BC2-862F-8E36DDD626B1}">
      <dgm:prSet/>
      <dgm:spPr/>
      <dgm:t>
        <a:bodyPr/>
        <a:lstStyle/>
        <a:p>
          <a:endParaRPr lang="en-US"/>
        </a:p>
      </dgm:t>
    </dgm:pt>
    <dgm:pt modelId="{968D94EF-E82B-43E1-BB54-4A00213BF783}" type="pres">
      <dgm:prSet presAssocID="{1F2E2E40-BAB6-490E-8465-1EE2344A4D3C}" presName="Name0" presStyleCnt="0">
        <dgm:presLayoutVars>
          <dgm:dir/>
          <dgm:animLvl val="lvl"/>
          <dgm:resizeHandles val="exact"/>
        </dgm:presLayoutVars>
      </dgm:prSet>
      <dgm:spPr/>
    </dgm:pt>
    <dgm:pt modelId="{FAC655F5-2351-44F9-BC52-8576BF9DDB14}" type="pres">
      <dgm:prSet presAssocID="{B5A6E4DA-ED67-4F39-9D37-72BD45E33F98}" presName="boxAndChildren" presStyleCnt="0"/>
      <dgm:spPr/>
    </dgm:pt>
    <dgm:pt modelId="{992BBD2B-FF52-46E6-8376-0332A4E9BEE3}" type="pres">
      <dgm:prSet presAssocID="{B5A6E4DA-ED67-4F39-9D37-72BD45E33F98}" presName="parentTextBox" presStyleLbl="node1" presStyleIdx="0" presStyleCnt="2"/>
      <dgm:spPr/>
    </dgm:pt>
    <dgm:pt modelId="{54DCEFFF-4AB5-4D46-9BED-466261E123AA}" type="pres">
      <dgm:prSet presAssocID="{EB481F56-94DA-41D6-9972-8617F1E095BF}" presName="sp" presStyleCnt="0"/>
      <dgm:spPr/>
    </dgm:pt>
    <dgm:pt modelId="{8C424359-FC1E-405C-8CD5-749DE066389B}" type="pres">
      <dgm:prSet presAssocID="{D562F94B-EB34-4EC3-8192-076BBA01802E}" presName="arrowAndChildren" presStyleCnt="0"/>
      <dgm:spPr/>
    </dgm:pt>
    <dgm:pt modelId="{32FEBF8B-3CAE-4A6F-90AD-5DD59A4C5CDF}" type="pres">
      <dgm:prSet presAssocID="{D562F94B-EB34-4EC3-8192-076BBA01802E}" presName="parentTextArrow" presStyleLbl="node1" presStyleIdx="1" presStyleCnt="2"/>
      <dgm:spPr/>
    </dgm:pt>
  </dgm:ptLst>
  <dgm:cxnLst>
    <dgm:cxn modelId="{490A1209-644E-4CD1-AD2F-5B6A4F6A60CE}" type="presOf" srcId="{B5A6E4DA-ED67-4F39-9D37-72BD45E33F98}" destId="{992BBD2B-FF52-46E6-8376-0332A4E9BEE3}" srcOrd="0" destOrd="0" presId="urn:microsoft.com/office/officeart/2005/8/layout/process4"/>
    <dgm:cxn modelId="{B560301D-0786-4CD2-B95F-EAD2B77805F2}" type="presOf" srcId="{D562F94B-EB34-4EC3-8192-076BBA01802E}" destId="{32FEBF8B-3CAE-4A6F-90AD-5DD59A4C5CDF}" srcOrd="0" destOrd="0" presId="urn:microsoft.com/office/officeart/2005/8/layout/process4"/>
    <dgm:cxn modelId="{EC3E651D-D8FE-4BC2-862F-8E36DDD626B1}" srcId="{1F2E2E40-BAB6-490E-8465-1EE2344A4D3C}" destId="{B5A6E4DA-ED67-4F39-9D37-72BD45E33F98}" srcOrd="1" destOrd="0" parTransId="{A495FBB0-BF38-4EB3-981A-3805FB719B26}" sibTransId="{F262B7F2-E70D-4707-9C6E-2DDD76172020}"/>
    <dgm:cxn modelId="{5F0C4150-7ED8-4236-947C-BB93B35BAC88}" type="presOf" srcId="{1F2E2E40-BAB6-490E-8465-1EE2344A4D3C}" destId="{968D94EF-E82B-43E1-BB54-4A00213BF783}" srcOrd="0" destOrd="0" presId="urn:microsoft.com/office/officeart/2005/8/layout/process4"/>
    <dgm:cxn modelId="{0344E08A-5BFF-4E30-AA86-B127CCAD57FE}" srcId="{1F2E2E40-BAB6-490E-8465-1EE2344A4D3C}" destId="{D562F94B-EB34-4EC3-8192-076BBA01802E}" srcOrd="0" destOrd="0" parTransId="{0B2B430C-1CE6-4858-A0C6-DA42AE9B85FB}" sibTransId="{EB481F56-94DA-41D6-9972-8617F1E095BF}"/>
    <dgm:cxn modelId="{25E901AE-926D-45BB-AEA4-8659BC0B6A35}" type="presParOf" srcId="{968D94EF-E82B-43E1-BB54-4A00213BF783}" destId="{FAC655F5-2351-44F9-BC52-8576BF9DDB14}" srcOrd="0" destOrd="0" presId="urn:microsoft.com/office/officeart/2005/8/layout/process4"/>
    <dgm:cxn modelId="{528C2A4F-9134-4D19-8E52-EC4FE11E692D}" type="presParOf" srcId="{FAC655F5-2351-44F9-BC52-8576BF9DDB14}" destId="{992BBD2B-FF52-46E6-8376-0332A4E9BEE3}" srcOrd="0" destOrd="0" presId="urn:microsoft.com/office/officeart/2005/8/layout/process4"/>
    <dgm:cxn modelId="{748F0717-7969-4682-B7B2-B7977E6151BF}" type="presParOf" srcId="{968D94EF-E82B-43E1-BB54-4A00213BF783}" destId="{54DCEFFF-4AB5-4D46-9BED-466261E123AA}" srcOrd="1" destOrd="0" presId="urn:microsoft.com/office/officeart/2005/8/layout/process4"/>
    <dgm:cxn modelId="{84CEA231-B067-4EBB-A1F1-2DC1E52CBAE9}" type="presParOf" srcId="{968D94EF-E82B-43E1-BB54-4A00213BF783}" destId="{8C424359-FC1E-405C-8CD5-749DE066389B}" srcOrd="2" destOrd="0" presId="urn:microsoft.com/office/officeart/2005/8/layout/process4"/>
    <dgm:cxn modelId="{0A02EA9A-1365-4E8B-80A8-0FF525DD0B86}" type="presParOf" srcId="{8C424359-FC1E-405C-8CD5-749DE066389B}" destId="{32FEBF8B-3CAE-4A6F-90AD-5DD59A4C5C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BD2B-FF52-46E6-8376-0332A4E9BEE3}">
      <dsp:nvSpPr>
        <dsp:cNvPr id="0" name=""/>
        <dsp:cNvSpPr/>
      </dsp:nvSpPr>
      <dsp:spPr>
        <a:xfrm>
          <a:off x="0" y="3191526"/>
          <a:ext cx="5821767" cy="20939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De esta manera, amplían sus recursos personales favoreciendo el desarrollo de personas activas, que exploran, descubren, aprecian, respetan y se involucran afectivamente con el contexto natural en el que habitan, desarrollando el pensamiento científico. </a:t>
          </a:r>
          <a:endParaRPr lang="en-US" sz="1900" kern="1200" dirty="0"/>
        </a:p>
      </dsp:txBody>
      <dsp:txXfrm>
        <a:off x="0" y="3191526"/>
        <a:ext cx="5821767" cy="2093986"/>
      </dsp:txXfrm>
    </dsp:sp>
    <dsp:sp modelId="{32FEBF8B-3CAE-4A6F-90AD-5DD59A4C5CDF}">
      <dsp:nvSpPr>
        <dsp:cNvPr id="0" name=""/>
        <dsp:cNvSpPr/>
      </dsp:nvSpPr>
      <dsp:spPr>
        <a:xfrm rot="10800000">
          <a:off x="0" y="2384"/>
          <a:ext cx="5821767" cy="3220551"/>
        </a:xfrm>
        <a:prstGeom prst="upArrowCallou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A través de Exploración del Entorno Natural, se espera potenciar en las niñas y los niños, que comprendan y cuiden su entorno natural, potenciando su curiosidad y capacidad de asombro. </a:t>
          </a:r>
          <a:endParaRPr lang="en-US" sz="1900" kern="1200" dirty="0"/>
        </a:p>
      </dsp:txBody>
      <dsp:txXfrm rot="10800000">
        <a:off x="0" y="2384"/>
        <a:ext cx="5821767" cy="2092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K6Ubx-Edl8&amp;list=PLKlJ7fBL493DpN7VoWqIHvhofWqU19NTo&amp;index=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A5694-9D79-EABF-02B2-A48C620F2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CL" sz="1800" b="0" i="0" u="none" strike="noStrike" baseline="0" dirty="0">
                <a:solidFill>
                  <a:srgbClr val="000000"/>
                </a:solidFill>
                <a:latin typeface="gobCL"/>
              </a:rPr>
            </a:br>
            <a:r>
              <a:rPr lang="es-CL" sz="4800" b="0" i="0" u="none" strike="noStrike" baseline="0" dirty="0">
                <a:solidFill>
                  <a:srgbClr val="FFFFFF"/>
                </a:solidFill>
                <a:latin typeface="gobCL"/>
              </a:rPr>
              <a:t>Ámbito</a:t>
            </a:r>
            <a:br>
              <a:rPr lang="es-CL" sz="4800" b="0" i="0" u="none" strike="noStrike" baseline="0" dirty="0">
                <a:solidFill>
                  <a:srgbClr val="FFFFFF"/>
                </a:solidFill>
                <a:latin typeface="gobCL"/>
              </a:rPr>
            </a:br>
            <a:r>
              <a:rPr lang="es-CL" sz="4800" b="0" i="0" u="none" strike="noStrike" baseline="0" dirty="0">
                <a:solidFill>
                  <a:srgbClr val="FFFFFF"/>
                </a:solidFill>
                <a:latin typeface="gobCL"/>
              </a:rPr>
              <a:t>Interacción y Comprensión del Entorno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72487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42436-27CF-5290-ED0E-9B822EDF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</a:t>
            </a:r>
            <a:br>
              <a:rPr lang="es-MX" dirty="0"/>
            </a:br>
            <a:r>
              <a:rPr lang="es-MX" dirty="0"/>
              <a:t>CON PUNTOS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F75E2-8357-F45F-DC98-D6830A45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CONTINUACIÓN, VERÁS 2 EXPERIENCIAS DE APRENDIZAJE, DEBES INVESTIGAR EL O.A QUE LE CORRESPONDE A CADA ACTIVIDAD.</a:t>
            </a:r>
          </a:p>
          <a:p>
            <a:r>
              <a:rPr lang="es-MX" dirty="0"/>
              <a:t>EN UNA HOJA ESCRIBE:</a:t>
            </a:r>
          </a:p>
          <a:p>
            <a:pPr lvl="1"/>
            <a:r>
              <a:rPr lang="es-MX" dirty="0"/>
              <a:t> TU NOMBRE</a:t>
            </a:r>
          </a:p>
          <a:p>
            <a:pPr lvl="1"/>
            <a:r>
              <a:rPr lang="es-MX" dirty="0"/>
              <a:t>FECHA</a:t>
            </a:r>
          </a:p>
          <a:p>
            <a:pPr lvl="1"/>
            <a:r>
              <a:rPr lang="es-MX" dirty="0"/>
              <a:t>NÚMERO DE LISTA</a:t>
            </a:r>
          </a:p>
          <a:p>
            <a:pPr lvl="1"/>
            <a:r>
              <a:rPr lang="es-MX" dirty="0"/>
              <a:t>CURSO</a:t>
            </a:r>
          </a:p>
          <a:p>
            <a:pPr lvl="1"/>
            <a:r>
              <a:rPr lang="es-MX" dirty="0"/>
              <a:t>ABAJO TÍTULO DE LA EXPERIENCIA Y LUEGO EL O.A CON EÑ NÚMERO (EJ: O.A 7)</a:t>
            </a:r>
            <a:r>
              <a:rPr lang="es-CL" dirty="0"/>
              <a:t> Y DE QUÉ NIVEL ES.</a:t>
            </a:r>
          </a:p>
          <a:p>
            <a:pPr lvl="1"/>
            <a:r>
              <a:rPr lang="es-CL" dirty="0"/>
              <a:t>ESTO SE HACE CON AMBAS ACTIVIDADES</a:t>
            </a:r>
          </a:p>
          <a:p>
            <a:r>
              <a:rPr lang="es-CL" dirty="0"/>
              <a:t>ESA HOJA SE ENTREGA Y YO AL LLEGAR, LAS EVALUARÉ…NO DESAPROVECHES ESTAS NOTAS QUE AL FINAL, AYUDAN O PERJUDICAN.</a:t>
            </a:r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471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49ED91-990D-108C-D922-B476AD56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411" y="0"/>
            <a:ext cx="538939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65B492-28AB-B51F-227C-5744AD9B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6" y="0"/>
            <a:ext cx="541934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BBF1E5-E008-4794-567C-884246DB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573"/>
            <a:ext cx="839449" cy="8394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B207F7-6669-0123-E41F-154D267E4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3440" y="237855"/>
            <a:ext cx="808712" cy="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E682F-6264-FFCC-0363-F282B171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833B3-04D6-AC3D-0BD1-9D47FAF52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200" dirty="0"/>
              <a:t>Conocer en profundidad, de que se trata el núcleo de Exploración del Entorno Natural y cómo se trabaja en la primera infancia, según las BCEP.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50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8B069-5B3A-5AEA-8C8C-A0AB09AA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br>
              <a:rPr lang="es-CL" sz="3700" b="0" i="0" u="none" strike="noStrike" baseline="0" dirty="0">
                <a:latin typeface="gobCL"/>
              </a:rPr>
            </a:br>
            <a:r>
              <a:rPr lang="es-CL" sz="3700" b="0" i="0" u="none" strike="noStrike" baseline="0" dirty="0">
                <a:latin typeface="gobCL"/>
              </a:rPr>
              <a:t>Núcleo</a:t>
            </a:r>
            <a:br>
              <a:rPr lang="es-CL" sz="3700" b="0" i="0" u="none" strike="noStrike" baseline="0" dirty="0">
                <a:latin typeface="gobCL"/>
              </a:rPr>
            </a:br>
            <a:r>
              <a:rPr lang="es-CL" sz="3700" b="0" i="0" u="none" strike="noStrike" baseline="0" dirty="0">
                <a:latin typeface="gobCL"/>
              </a:rPr>
              <a:t> </a:t>
            </a:r>
            <a:r>
              <a:rPr lang="es-CL" sz="3700" b="1" i="0" u="none" strike="noStrike" baseline="0" dirty="0">
                <a:latin typeface="gobCL"/>
              </a:rPr>
              <a:t>Exploración del Entorno Natural </a:t>
            </a:r>
            <a:endParaRPr lang="es-CL" sz="37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70A90A2-6998-2F58-828D-ACB74EF31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23631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62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01BE9-317F-5B13-22D4-80E8F44C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A modo de ejemplo, se detallan algunas habilidades, conocimientos y actitudes asociados a este núcleo: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32528396-8B3E-A817-E54B-ED0FB87584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64400" y="608889"/>
            <a:ext cx="7481733" cy="475219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076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891E3-F150-8EEE-91A5-D911E068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EXPERIENCIAS EDUCATIVAS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CD2DE-0727-8C8D-7D9D-AB296ACC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hlinkClick r:id="rId2"/>
              </a:rPr>
              <a:t>https://www.youtube.com/watch?v=cK6Ubx-Edl8&amp;list=PLKlJ7fBL493DpN7VoWqIHvhofWqU19NTo&amp;index=2</a:t>
            </a: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3674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89" name="Picture 35" descr="Árbol pequeño">
            <a:extLst>
              <a:ext uri="{FF2B5EF4-FFF2-40B4-BE49-F238E27FC236}">
                <a16:creationId xmlns:a16="http://schemas.microsoft.com/office/drawing/2014/main" id="{09F87F26-7252-2CD0-B7CE-0B53B04F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06" r="-1" b="1172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1F8D4F-0F0F-4E68-80C6-05F8FC8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C88A4A2-49A3-4B71-89F7-FBB6CDF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Isosceles Triangle 39">
              <a:extLst>
                <a:ext uri="{FF2B5EF4-FFF2-40B4-BE49-F238E27FC236}">
                  <a16:creationId xmlns:a16="http://schemas.microsoft.com/office/drawing/2014/main" id="{D9655F80-B020-45DF-8854-E66FE5CE8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F147E35-2CC4-4188-845B-72F2A29C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B9D5D019-112B-2F90-5F4E-4F58C02D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891" y="3380894"/>
            <a:ext cx="8679915" cy="1748729"/>
          </a:xfrm>
        </p:spPr>
        <p:txBody>
          <a:bodyPr>
            <a:noAutofit/>
          </a:bodyPr>
          <a:lstStyle/>
          <a:p>
            <a:r>
              <a:rPr lang="es-CL" sz="2800" dirty="0"/>
              <a:t>En este núcleo, hay que considerar variadas experiencias al aire libre, en entornos en los cuales puedan, por ejemplo, buscar insectos, interactuar con animales y plantas, observar distintos tipos de árboles y sus características y, desde esa experiencia, plantearse preguntas que los desafíen a indagar e ir construyendo nuevos aprendizajes a partir de sus conocimientos previos.</a:t>
            </a:r>
            <a:br>
              <a:rPr lang="es-CL" sz="2800" dirty="0"/>
            </a:br>
            <a:r>
              <a:rPr lang="es-CL" sz="2800" dirty="0"/>
              <a:t>Es importante favorecer intencionadamente oportunidades destinadas a la ampliación y comprensión del entorno, complejizando así sus acciones y pensamientos.</a:t>
            </a:r>
          </a:p>
        </p:txBody>
      </p:sp>
    </p:spTree>
    <p:extLst>
      <p:ext uri="{BB962C8B-B14F-4D97-AF65-F5344CB8AC3E}">
        <p14:creationId xmlns:p14="http://schemas.microsoft.com/office/powerpoint/2010/main" val="300523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4D8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omida en un picnic">
            <a:extLst>
              <a:ext uri="{FF2B5EF4-FFF2-40B4-BE49-F238E27FC236}">
                <a16:creationId xmlns:a16="http://schemas.microsoft.com/office/drawing/2014/main" id="{1C132A26-0F08-0B90-3ED5-63C9495D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47" r="29273" b="-2"/>
          <a:stretch/>
        </p:blipFill>
        <p:spPr>
          <a:xfrm>
            <a:off x="2128190" y="960214"/>
            <a:ext cx="332969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B63BA6-4FDC-E9C0-AAC5-84CB6814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597" y="827088"/>
            <a:ext cx="5257040" cy="52488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Clr>
                <a:srgbClr val="D4D865"/>
              </a:buClr>
              <a:buNone/>
            </a:pPr>
            <a:r>
              <a:rPr lang="es-CL" sz="1900" dirty="0"/>
              <a:t>Se puede promover que niños y niñas que viven en entornos urbanos conozcan y comprendan que muchos de los alimentos que consumen se producen en el campo y que niños y niñas que viven en el campo conozcan y comprendan que gran parte de los alimentos que se producen en esa zona se procesan y preparan para ser consumidos por habitantes de las ciudades. A partir de esto pueden surgir múltiples otros temas e inquietudes posibles de indagar relacionados con animales, plantas y con las interacciones que se dan en el entorno natural, relevando nuevamente los intereses que surgen de manera espontánea. </a:t>
            </a:r>
          </a:p>
        </p:txBody>
      </p:sp>
    </p:spTree>
    <p:extLst>
      <p:ext uri="{BB962C8B-B14F-4D97-AF65-F5344CB8AC3E}">
        <p14:creationId xmlns:p14="http://schemas.microsoft.com/office/powerpoint/2010/main" val="367433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809643-1A52-4ED2-AA8C-EEF67E92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59BE78A-E3EA-4451-96B5-6FAFD246E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FD751E0-7430-4ACA-A679-ECB74EA58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4098D72-B456-40CC-8C9F-D08B9DD2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7F4ACE6-DDA3-4ED6-8FEE-78FFB08E9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337B0AD-9A1D-4899-8791-EDEB9B5A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CA1A530-E6F6-465D-BCD0-371D816C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004A844-7D04-43E1-A29A-F8191791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0EE4868-1730-433B-AA39-A91305A49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AB5DD23-5ECB-4E0C-AC9B-C384785BA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0DF27FE-32C5-40E3-88CF-16228DBBC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DA4BF21-FA96-43DB-A077-173C5F433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9FB98CB-1E06-4CC6-B67C-4CE3403E8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F956BA4-7CC2-4E13-9E1D-0854EF4CB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6C08EBB-2C97-4884-9312-EA0A6A62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262514D-691E-4344-8751-4E80F046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7406E40-244E-4DD6-94A4-E73960241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E621646-8902-4518-ADFE-798B8AF7F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C03DD73-798C-403F-B9AC-BFF84A0B1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756FE0C-DC81-49BD-AD76-1E223B686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89921AE2-097C-4DEE-A398-FCB910D60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EEAE74D-A8B8-4601-84C4-7F01DFF41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98EEB5D-6C39-803E-5972-CA965AA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0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dirty="0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dirty="0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DC72141-EF36-FC18-C471-A59191CC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27" y="5199797"/>
            <a:ext cx="11584522" cy="1463840"/>
          </a:xfrm>
        </p:spPr>
        <p:txBody>
          <a:bodyPr vert="horz" lIns="228600" tIns="228600" rIns="228600" bIns="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En esta imagen se nota una progresión del </a:t>
            </a:r>
            <a:r>
              <a:rPr lang="es-CL" sz="2400" dirty="0">
                <a:solidFill>
                  <a:schemeClr val="bg1"/>
                </a:solidFill>
              </a:rPr>
              <a:t>mismo</a:t>
            </a:r>
            <a:r>
              <a:rPr lang="en-US" sz="2400" dirty="0">
                <a:solidFill>
                  <a:schemeClr val="bg1"/>
                </a:solidFill>
              </a:rPr>
              <a:t> tipo de O.A que </a:t>
            </a:r>
            <a:r>
              <a:rPr lang="es-CL" sz="2400" dirty="0">
                <a:solidFill>
                  <a:schemeClr val="bg1"/>
                </a:solidFill>
              </a:rPr>
              <a:t>habla</a:t>
            </a:r>
            <a:r>
              <a:rPr lang="en-US" sz="2400" dirty="0">
                <a:solidFill>
                  <a:schemeClr val="bg1"/>
                </a:solidFill>
              </a:rPr>
              <a:t> de los fenómenos naturales,  donde en Sala Cuna hace incapié en la curiosidad y asombro, en Nivel Medio el mismo fenómeno ya se explora, se pregunta y se describe y en Transición los niños/as incorporan mayores temas de su interés como los cambios en la naturaleza y utilizan distintas formas para descubirlo y aprender de ellos.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ECD35350-7E94-8FC2-586A-C32B8292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"/>
          <a:stretch/>
        </p:blipFill>
        <p:spPr>
          <a:xfrm>
            <a:off x="978510" y="626940"/>
            <a:ext cx="10243974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218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565</TotalTime>
  <Words>531</Words>
  <Application>Microsoft Office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 Light</vt:lpstr>
      <vt:lpstr>gobCL</vt:lpstr>
      <vt:lpstr>Rockwell</vt:lpstr>
      <vt:lpstr>Wingdings</vt:lpstr>
      <vt:lpstr>Atlas</vt:lpstr>
      <vt:lpstr> Ámbito Interacción y Comprensión del Entorno </vt:lpstr>
      <vt:lpstr>OBJETIVO</vt:lpstr>
      <vt:lpstr> Núcleo  Exploración del Entorno Natural </vt:lpstr>
      <vt:lpstr>A modo de ejemplo, se detallan algunas habilidades, conocimientos y actitudes asociados a este núcleo:</vt:lpstr>
      <vt:lpstr>EJEMPLO DE EXPERIENCIAS EDUCATIVAS</vt:lpstr>
      <vt:lpstr>En este núcleo, hay que considerar variadas experiencias al aire libre, en entornos en los cuales puedan, por ejemplo, buscar insectos, interactuar con animales y plantas, observar distintos tipos de árboles y sus características y, desde esa experiencia, plantearse preguntas que los desafíen a indagar e ir construyendo nuevos aprendizajes a partir de sus conocimientos previos. Es importante favorecer intencionadamente oportunidades destinadas a la ampliación y comprensión del entorno, complejizando así sus acciones y pensamientos.</vt:lpstr>
      <vt:lpstr>Presentación de PowerPoint</vt:lpstr>
      <vt:lpstr>Presentación de PowerPoint</vt:lpstr>
      <vt:lpstr>En esta imagen se nota una progresión del mismo tipo de O.A que habla de los fenómenos naturales,  donde en Sala Cuna hace incapié en la curiosidad y asombro, en Nivel Medio el mismo fenómeno ya se explora, se pregunta y se describe y en Transición los niños/as incorporan mayores temas de su interés como los cambios en la naturaleza y utilizan distintas formas para descubirlo y aprender de ellos.</vt:lpstr>
      <vt:lpstr>ACTIVIDAD  CON PUNTOS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Pavéz Mercado</dc:creator>
  <cp:lastModifiedBy>Christian Pavéz Mercado</cp:lastModifiedBy>
  <cp:revision>4</cp:revision>
  <dcterms:created xsi:type="dcterms:W3CDTF">2024-10-02T20:41:40Z</dcterms:created>
  <dcterms:modified xsi:type="dcterms:W3CDTF">2024-10-03T06:07:26Z</dcterms:modified>
</cp:coreProperties>
</file>