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7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1813289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353783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120216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3478167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346222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23508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36719106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3738003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362451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5211A85-7741-4789-BBA8-52FC351282A0}" type="datetimeFigureOut">
              <a:rPr lang="es-CL" smtClean="0"/>
              <a:t>07-03-2024</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3657520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5211A85-7741-4789-BBA8-52FC351282A0}" type="datetimeFigureOut">
              <a:rPr lang="es-CL" smtClean="0"/>
              <a:t>07-03-2024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3850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5211A85-7741-4789-BBA8-52FC351282A0}" type="datetimeFigureOut">
              <a:rPr lang="es-CL" smtClean="0"/>
              <a:t>07-03-2024</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40243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5211A85-7741-4789-BBA8-52FC351282A0}" type="datetimeFigureOut">
              <a:rPr lang="es-CL" smtClean="0"/>
              <a:t>07-03-2024</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2518713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211A85-7741-4789-BBA8-52FC351282A0}" type="datetimeFigureOut">
              <a:rPr lang="es-CL" smtClean="0"/>
              <a:t>07-03-2024</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3318839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5211A85-7741-4789-BBA8-52FC351282A0}" type="datetimeFigureOut">
              <a:rPr lang="es-CL" smtClean="0"/>
              <a:t>07-03-2024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1644079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5211A85-7741-4789-BBA8-52FC351282A0}" type="datetimeFigureOut">
              <a:rPr lang="es-CL" smtClean="0"/>
              <a:t>07-03-2024</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5C068CB-0D6B-46A1-9DC1-D2BFB7901C13}" type="slidenum">
              <a:rPr lang="es-CL" smtClean="0"/>
              <a:t>‹Nº›</a:t>
            </a:fld>
            <a:endParaRPr lang="es-CL"/>
          </a:p>
        </p:txBody>
      </p:sp>
    </p:spTree>
    <p:extLst>
      <p:ext uri="{BB962C8B-B14F-4D97-AF65-F5344CB8AC3E}">
        <p14:creationId xmlns:p14="http://schemas.microsoft.com/office/powerpoint/2010/main" val="224646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5211A85-7741-4789-BBA8-52FC351282A0}" type="datetimeFigureOut">
              <a:rPr lang="es-CL" smtClean="0"/>
              <a:t>07-03-2024</a:t>
            </a:fld>
            <a:endParaRPr lang="es-C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B5C068CB-0D6B-46A1-9DC1-D2BFB7901C13}" type="slidenum">
              <a:rPr lang="es-CL" smtClean="0"/>
              <a:t>‹Nº›</a:t>
            </a:fld>
            <a:endParaRPr lang="es-CL"/>
          </a:p>
        </p:txBody>
      </p:sp>
    </p:spTree>
    <p:extLst>
      <p:ext uri="{BB962C8B-B14F-4D97-AF65-F5344CB8AC3E}">
        <p14:creationId xmlns:p14="http://schemas.microsoft.com/office/powerpoint/2010/main" val="36476018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A49B7-15BE-1A49-961C-4CF2915A9081}"/>
              </a:ext>
            </a:extLst>
          </p:cNvPr>
          <p:cNvSpPr>
            <a:spLocks noGrp="1"/>
          </p:cNvSpPr>
          <p:nvPr>
            <p:ph type="ctrTitle"/>
          </p:nvPr>
        </p:nvSpPr>
        <p:spPr/>
        <p:txBody>
          <a:bodyPr>
            <a:normAutofit fontScale="90000"/>
          </a:bodyPr>
          <a:lstStyle/>
          <a:p>
            <a:r>
              <a:rPr lang="es-CL" b="0" i="0" dirty="0">
                <a:solidFill>
                  <a:srgbClr val="545454"/>
                </a:solidFill>
                <a:effectLst/>
                <a:latin typeface="Roboto" panose="02000000000000000000" pitchFamily="2" charset="0"/>
              </a:rPr>
              <a:t>¿Cómo es el desarrollo sensoriomotor en los niños hasta los 6 años de vida?</a:t>
            </a:r>
          </a:p>
        </p:txBody>
      </p:sp>
    </p:spTree>
    <p:extLst>
      <p:ext uri="{BB962C8B-B14F-4D97-AF65-F5344CB8AC3E}">
        <p14:creationId xmlns:p14="http://schemas.microsoft.com/office/powerpoint/2010/main" val="15811784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360FC0-AB08-291C-CDCC-D5F4B1E3CDF7}"/>
              </a:ext>
            </a:extLst>
          </p:cNvPr>
          <p:cNvSpPr>
            <a:spLocks noGrp="1"/>
          </p:cNvSpPr>
          <p:nvPr>
            <p:ph type="title"/>
          </p:nvPr>
        </p:nvSpPr>
        <p:spPr>
          <a:xfrm>
            <a:off x="677334" y="304800"/>
            <a:ext cx="8596668" cy="1625600"/>
          </a:xfrm>
        </p:spPr>
        <p:txBody>
          <a:bodyPr/>
          <a:lstStyle/>
          <a:p>
            <a:r>
              <a:rPr lang="es-CL" b="1" i="0" dirty="0">
                <a:solidFill>
                  <a:srgbClr val="545454"/>
                </a:solidFill>
                <a:effectLst/>
                <a:latin typeface="Roboto" panose="02000000000000000000" pitchFamily="2" charset="0"/>
              </a:rPr>
              <a:t>A los 6 años:</a:t>
            </a:r>
            <a:br>
              <a:rPr lang="es-CL" b="0" i="0" dirty="0">
                <a:solidFill>
                  <a:srgbClr val="545454"/>
                </a:solidFill>
                <a:effectLst/>
                <a:latin typeface="Roboto" panose="02000000000000000000" pitchFamily="2" charset="0"/>
              </a:rPr>
            </a:br>
            <a:endParaRPr lang="es-CL" dirty="0"/>
          </a:p>
        </p:txBody>
      </p:sp>
      <p:sp>
        <p:nvSpPr>
          <p:cNvPr id="3" name="Marcador de contenido 2">
            <a:extLst>
              <a:ext uri="{FF2B5EF4-FFF2-40B4-BE49-F238E27FC236}">
                <a16:creationId xmlns:a16="http://schemas.microsoft.com/office/drawing/2014/main" id="{A13151F8-C061-45A7-D281-3039CE506E2D}"/>
              </a:ext>
            </a:extLst>
          </p:cNvPr>
          <p:cNvSpPr>
            <a:spLocks noGrp="1"/>
          </p:cNvSpPr>
          <p:nvPr>
            <p:ph idx="1"/>
          </p:nvPr>
        </p:nvSpPr>
        <p:spPr>
          <a:xfrm>
            <a:off x="677334" y="1011382"/>
            <a:ext cx="8596668" cy="5541817"/>
          </a:xfrm>
        </p:spPr>
        <p:txBody>
          <a:bodyPr>
            <a:normAutofit lnSpcReduction="10000"/>
          </a:bodyPr>
          <a:lstStyle/>
          <a:p>
            <a:pPr algn="l"/>
            <a:r>
              <a:rPr lang="es-CL" sz="2400" b="0" i="0" dirty="0">
                <a:solidFill>
                  <a:srgbClr val="545454"/>
                </a:solidFill>
                <a:effectLst/>
                <a:latin typeface="Roboto" panose="02000000000000000000" pitchFamily="2" charset="0"/>
              </a:rPr>
              <a:t>Es capaz de andar hacia atrás en la posición talón-punta, subir y bajar escaleras sin ninguna dificultad, saltar un obstáculo con los dos pies juntos y montar en bicicleta sin ruedas de apoyo. </a:t>
            </a:r>
          </a:p>
          <a:p>
            <a:pPr algn="l"/>
            <a:r>
              <a:rPr lang="es-CL" sz="2400" b="0" i="0" dirty="0">
                <a:solidFill>
                  <a:srgbClr val="545454"/>
                </a:solidFill>
                <a:effectLst/>
                <a:latin typeface="Roboto" panose="02000000000000000000" pitchFamily="2" charset="0"/>
              </a:rPr>
              <a:t>A esta edad además se suelen interesar por el aprendizaje de alguna actividad deportiva</a:t>
            </a:r>
          </a:p>
          <a:p>
            <a:pPr algn="l"/>
            <a:r>
              <a:rPr lang="es-CL" sz="2400" b="0" i="0" dirty="0">
                <a:solidFill>
                  <a:srgbClr val="545454"/>
                </a:solidFill>
                <a:effectLst/>
                <a:latin typeface="Roboto" panose="02000000000000000000" pitchFamily="2" charset="0"/>
              </a:rPr>
              <a:t>Es completamente autónomo para comer, ir al baño, vestirse o atarse los cordones entre otras muchas actividades. </a:t>
            </a:r>
          </a:p>
          <a:p>
            <a:pPr algn="l"/>
            <a:r>
              <a:rPr lang="es-CL" sz="2400" b="0" i="0" dirty="0">
                <a:solidFill>
                  <a:srgbClr val="545454"/>
                </a:solidFill>
                <a:effectLst/>
                <a:latin typeface="Roboto" panose="02000000000000000000" pitchFamily="2" charset="0"/>
              </a:rPr>
              <a:t>Que a estas edades los niños participen en actividades artísticas o deportes favorece su desarrollo y unos hábitos de vida sanos. Además de estímulos sensoriales estas actividades les permiten trabajar en equipo y relacionarse con los demás.</a:t>
            </a:r>
          </a:p>
          <a:p>
            <a:endParaRPr lang="es-CL" dirty="0"/>
          </a:p>
        </p:txBody>
      </p:sp>
    </p:spTree>
    <p:extLst>
      <p:ext uri="{BB962C8B-B14F-4D97-AF65-F5344CB8AC3E}">
        <p14:creationId xmlns:p14="http://schemas.microsoft.com/office/powerpoint/2010/main" val="931222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043797-684F-7036-AFB3-47B90B028249}"/>
              </a:ext>
            </a:extLst>
          </p:cNvPr>
          <p:cNvSpPr>
            <a:spLocks noGrp="1"/>
          </p:cNvSpPr>
          <p:nvPr>
            <p:ph type="ctrTitle"/>
          </p:nvPr>
        </p:nvSpPr>
        <p:spPr/>
        <p:txBody>
          <a:bodyPr>
            <a:normAutofit fontScale="90000"/>
          </a:bodyPr>
          <a:lstStyle/>
          <a:p>
            <a:r>
              <a:rPr lang="es-CL" b="1" i="0" u="none" strike="noStrike" dirty="0">
                <a:solidFill>
                  <a:srgbClr val="00B1B2"/>
                </a:solidFill>
                <a:effectLst/>
                <a:latin typeface="Open Sans" panose="020B0606030504020204" pitchFamily="34" charset="0"/>
              </a:rPr>
              <a:t>Etapas del desarrollo socioemocional</a:t>
            </a:r>
            <a:br>
              <a:rPr lang="es-CL" b="1" i="0" u="none" strike="noStrike" dirty="0">
                <a:solidFill>
                  <a:srgbClr val="00B1B2"/>
                </a:solidFill>
                <a:effectLst/>
                <a:latin typeface="Open Sans" panose="020B0606030504020204" pitchFamily="34" charset="0"/>
              </a:rPr>
            </a:br>
            <a:endParaRPr lang="es-CL" dirty="0"/>
          </a:p>
        </p:txBody>
      </p:sp>
    </p:spTree>
    <p:extLst>
      <p:ext uri="{BB962C8B-B14F-4D97-AF65-F5344CB8AC3E}">
        <p14:creationId xmlns:p14="http://schemas.microsoft.com/office/powerpoint/2010/main" val="2254219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45AA27-2C7C-5D45-0FA9-6F42C7C401B2}"/>
              </a:ext>
            </a:extLst>
          </p:cNvPr>
          <p:cNvSpPr>
            <a:spLocks noGrp="1"/>
          </p:cNvSpPr>
          <p:nvPr>
            <p:ph type="title"/>
          </p:nvPr>
        </p:nvSpPr>
        <p:spPr/>
        <p:txBody>
          <a:bodyPr/>
          <a:lstStyle/>
          <a:p>
            <a:r>
              <a:rPr lang="es-CL" b="1" i="0" dirty="0">
                <a:solidFill>
                  <a:srgbClr val="666666"/>
                </a:solidFill>
                <a:effectLst/>
                <a:latin typeface="Hind" panose="02000000000000000000" pitchFamily="2" charset="0"/>
              </a:rPr>
              <a:t>De 0 a 3 años:</a:t>
            </a:r>
            <a:br>
              <a:rPr lang="es-CL" b="0" i="0" dirty="0">
                <a:solidFill>
                  <a:srgbClr val="666666"/>
                </a:solidFill>
                <a:effectLst/>
                <a:latin typeface="Hind" panose="02000000000000000000" pitchFamily="2" charset="0"/>
              </a:rPr>
            </a:br>
            <a:endParaRPr lang="es-CL" dirty="0"/>
          </a:p>
        </p:txBody>
      </p:sp>
      <p:sp>
        <p:nvSpPr>
          <p:cNvPr id="3" name="Marcador de contenido 2">
            <a:extLst>
              <a:ext uri="{FF2B5EF4-FFF2-40B4-BE49-F238E27FC236}">
                <a16:creationId xmlns:a16="http://schemas.microsoft.com/office/drawing/2014/main" id="{8EB43E2F-2015-C5B0-0CC6-2D0F7FA19BC2}"/>
              </a:ext>
            </a:extLst>
          </p:cNvPr>
          <p:cNvSpPr>
            <a:spLocks noGrp="1"/>
          </p:cNvSpPr>
          <p:nvPr>
            <p:ph idx="1"/>
          </p:nvPr>
        </p:nvSpPr>
        <p:spPr>
          <a:xfrm>
            <a:off x="677334" y="1260765"/>
            <a:ext cx="8596668" cy="5126180"/>
          </a:xfrm>
        </p:spPr>
        <p:txBody>
          <a:bodyPr>
            <a:normAutofit lnSpcReduction="10000"/>
          </a:bodyPr>
          <a:lstStyle/>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Se observan reacciones de agrado y desagrado ante distintas situaciones. Progresivamente estas reacciones dan paso a emociones específicas.</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Los estados afectivos suelen ser más extremistas y cambiantes.</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No hay una relación causa-efecto.</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Pequeñas causas provocan grandes alteraciones o satisfacciones.</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El desarrollo afectivo y la confianza en los demás se hace patente.</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El bebé aprende a jugar e interactuar con el resto de las personas, empieza a reconocer las caras de sus familiares y a identificar a quienes no conoce.</a:t>
            </a:r>
          </a:p>
          <a:p>
            <a:endParaRPr lang="es-CL" dirty="0"/>
          </a:p>
        </p:txBody>
      </p:sp>
    </p:spTree>
    <p:extLst>
      <p:ext uri="{BB962C8B-B14F-4D97-AF65-F5344CB8AC3E}">
        <p14:creationId xmlns:p14="http://schemas.microsoft.com/office/powerpoint/2010/main" val="4268603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A2D1DE-8DFD-2945-1391-0F57B94C73D4}"/>
              </a:ext>
            </a:extLst>
          </p:cNvPr>
          <p:cNvSpPr>
            <a:spLocks noGrp="1"/>
          </p:cNvSpPr>
          <p:nvPr>
            <p:ph type="title"/>
          </p:nvPr>
        </p:nvSpPr>
        <p:spPr/>
        <p:txBody>
          <a:bodyPr/>
          <a:lstStyle/>
          <a:p>
            <a:r>
              <a:rPr lang="es-CL" b="1" i="0" dirty="0">
                <a:solidFill>
                  <a:srgbClr val="666666"/>
                </a:solidFill>
                <a:effectLst/>
                <a:latin typeface="Hind" panose="02000000000000000000" pitchFamily="2" charset="0"/>
              </a:rPr>
              <a:t>3-4 años</a:t>
            </a:r>
            <a:br>
              <a:rPr lang="es-CL" b="0" i="0" dirty="0">
                <a:solidFill>
                  <a:srgbClr val="666666"/>
                </a:solidFill>
                <a:effectLst/>
                <a:latin typeface="Hind" panose="02000000000000000000" pitchFamily="2" charset="0"/>
              </a:rPr>
            </a:br>
            <a:endParaRPr lang="es-CL" dirty="0"/>
          </a:p>
        </p:txBody>
      </p:sp>
      <p:sp>
        <p:nvSpPr>
          <p:cNvPr id="3" name="Marcador de contenido 2">
            <a:extLst>
              <a:ext uri="{FF2B5EF4-FFF2-40B4-BE49-F238E27FC236}">
                <a16:creationId xmlns:a16="http://schemas.microsoft.com/office/drawing/2014/main" id="{9AE02B61-448A-C024-7742-25B6BA8CEEB7}"/>
              </a:ext>
            </a:extLst>
          </p:cNvPr>
          <p:cNvSpPr>
            <a:spLocks noGrp="1"/>
          </p:cNvSpPr>
          <p:nvPr>
            <p:ph idx="1"/>
          </p:nvPr>
        </p:nvSpPr>
        <p:spPr>
          <a:xfrm>
            <a:off x="677334" y="1427019"/>
            <a:ext cx="8596668" cy="4614344"/>
          </a:xfrm>
        </p:spPr>
        <p:txBody>
          <a:bodyPr/>
          <a:lstStyle/>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Existe un mayor dominio del lenguaje, lo cual le permitirá al niño expresar y comunicar sus emociones “estoy triste” “tengo miedo”.</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Mayor diferenciación emocional.</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Mayor discriminación al relacionar las emociones con distintas situaciones.</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Conocen que ciertas situaciones provocan determinados estados emocionales.</a:t>
            </a:r>
          </a:p>
          <a:p>
            <a:pPr marL="0" indent="0">
              <a:buNone/>
            </a:pPr>
            <a:endParaRPr lang="es-CL" dirty="0"/>
          </a:p>
        </p:txBody>
      </p:sp>
    </p:spTree>
    <p:extLst>
      <p:ext uri="{BB962C8B-B14F-4D97-AF65-F5344CB8AC3E}">
        <p14:creationId xmlns:p14="http://schemas.microsoft.com/office/powerpoint/2010/main" val="16015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4AD270-57C8-47E7-2BB4-C33FB172604C}"/>
              </a:ext>
            </a:extLst>
          </p:cNvPr>
          <p:cNvSpPr>
            <a:spLocks noGrp="1"/>
          </p:cNvSpPr>
          <p:nvPr>
            <p:ph type="title"/>
          </p:nvPr>
        </p:nvSpPr>
        <p:spPr/>
        <p:txBody>
          <a:bodyPr/>
          <a:lstStyle/>
          <a:p>
            <a:r>
              <a:rPr lang="es-CL" b="1" i="0" dirty="0">
                <a:solidFill>
                  <a:srgbClr val="666666"/>
                </a:solidFill>
                <a:effectLst/>
                <a:latin typeface="Hind" panose="02000000000000000000" pitchFamily="2" charset="0"/>
              </a:rPr>
              <a:t>4-5 años</a:t>
            </a:r>
            <a:br>
              <a:rPr lang="es-CL" b="0" i="0" dirty="0">
                <a:solidFill>
                  <a:srgbClr val="666666"/>
                </a:solidFill>
                <a:effectLst/>
                <a:latin typeface="Hind" panose="02000000000000000000" pitchFamily="2" charset="0"/>
              </a:rPr>
            </a:br>
            <a:endParaRPr lang="es-CL" dirty="0"/>
          </a:p>
        </p:txBody>
      </p:sp>
      <p:sp>
        <p:nvSpPr>
          <p:cNvPr id="3" name="Marcador de contenido 2">
            <a:extLst>
              <a:ext uri="{FF2B5EF4-FFF2-40B4-BE49-F238E27FC236}">
                <a16:creationId xmlns:a16="http://schemas.microsoft.com/office/drawing/2014/main" id="{3658B9AB-5094-8E6B-15CB-A1BE2BEFCCE1}"/>
              </a:ext>
            </a:extLst>
          </p:cNvPr>
          <p:cNvSpPr>
            <a:spLocks noGrp="1"/>
          </p:cNvSpPr>
          <p:nvPr>
            <p:ph idx="1"/>
          </p:nvPr>
        </p:nvSpPr>
        <p:spPr>
          <a:xfrm>
            <a:off x="677334" y="1524001"/>
            <a:ext cx="8596668" cy="4517362"/>
          </a:xfrm>
        </p:spPr>
        <p:txBody>
          <a:bodyPr/>
          <a:lstStyle/>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Proceso de valoración, que permite que las emociones comienzan a contextualizarse, posibilitando su comprensión y explicación.</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Aprenden a socializar y a colaborar para conseguir sus objetivos.</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Empiezan a competir y sentirse bien con sus triunfos o frustrados con sus fracasos.</a:t>
            </a:r>
          </a:p>
          <a:p>
            <a:endParaRPr lang="es-CL" dirty="0"/>
          </a:p>
        </p:txBody>
      </p:sp>
    </p:spTree>
    <p:extLst>
      <p:ext uri="{BB962C8B-B14F-4D97-AF65-F5344CB8AC3E}">
        <p14:creationId xmlns:p14="http://schemas.microsoft.com/office/powerpoint/2010/main" val="2210346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148F0E-25C8-5979-8DCB-06A0034EBCB6}"/>
              </a:ext>
            </a:extLst>
          </p:cNvPr>
          <p:cNvSpPr>
            <a:spLocks noGrp="1"/>
          </p:cNvSpPr>
          <p:nvPr>
            <p:ph type="title"/>
          </p:nvPr>
        </p:nvSpPr>
        <p:spPr/>
        <p:txBody>
          <a:bodyPr/>
          <a:lstStyle/>
          <a:p>
            <a:r>
              <a:rPr lang="es-CL" b="1" i="0" dirty="0">
                <a:solidFill>
                  <a:srgbClr val="666666"/>
                </a:solidFill>
                <a:effectLst/>
                <a:latin typeface="Hind" panose="02000000000000000000" pitchFamily="2" charset="0"/>
              </a:rPr>
              <a:t>5-6 años</a:t>
            </a:r>
            <a:br>
              <a:rPr lang="es-CL" b="0" i="0" dirty="0">
                <a:solidFill>
                  <a:srgbClr val="666666"/>
                </a:solidFill>
                <a:effectLst/>
                <a:latin typeface="Hind" panose="02000000000000000000" pitchFamily="2" charset="0"/>
              </a:rPr>
            </a:br>
            <a:endParaRPr lang="es-CL" dirty="0"/>
          </a:p>
        </p:txBody>
      </p:sp>
      <p:sp>
        <p:nvSpPr>
          <p:cNvPr id="3" name="Marcador de contenido 2">
            <a:extLst>
              <a:ext uri="{FF2B5EF4-FFF2-40B4-BE49-F238E27FC236}">
                <a16:creationId xmlns:a16="http://schemas.microsoft.com/office/drawing/2014/main" id="{5815A478-7525-27EF-847A-84BC44CF1CBE}"/>
              </a:ext>
            </a:extLst>
          </p:cNvPr>
          <p:cNvSpPr>
            <a:spLocks noGrp="1"/>
          </p:cNvSpPr>
          <p:nvPr>
            <p:ph idx="1"/>
          </p:nvPr>
        </p:nvSpPr>
        <p:spPr>
          <a:xfrm>
            <a:off x="677334" y="1260765"/>
            <a:ext cx="8596668" cy="4780598"/>
          </a:xfrm>
        </p:spPr>
        <p:txBody>
          <a:bodyPr>
            <a:normAutofit/>
          </a:bodyPr>
          <a:lstStyle/>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El lenguaje como instrumento para elaborar la emoción ayuda a impedir el desborde y permite recuperar la serenidad, en sintonía con un adulto que regula.</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El niño sigue necesitando de la figura del adulto para lograr la calma y regulación.</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Cuando no la encuentra. la rabia, y en ocasiones, el miedo emerge en forma de pataletas o un comportamiento oposicionista.</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Pueden aparecer algunos miedos vinculados a una situación, como el miedo a la oscuridad.</a:t>
            </a:r>
          </a:p>
          <a:p>
            <a:pPr algn="l" fontAlgn="base">
              <a:buFont typeface="Arial" panose="020B0604020202020204" pitchFamily="34" charset="0"/>
              <a:buChar char="•"/>
            </a:pPr>
            <a:r>
              <a:rPr lang="es-CL" sz="2400" b="0" i="0" dirty="0">
                <a:solidFill>
                  <a:srgbClr val="666666"/>
                </a:solidFill>
                <a:effectLst/>
                <a:latin typeface="Hind" panose="02000000000000000000" pitchFamily="2" charset="0"/>
              </a:rPr>
              <a:t>Logran comprender la diferencia.</a:t>
            </a:r>
          </a:p>
          <a:p>
            <a:endParaRPr lang="es-CL" dirty="0"/>
          </a:p>
        </p:txBody>
      </p:sp>
    </p:spTree>
    <p:extLst>
      <p:ext uri="{BB962C8B-B14F-4D97-AF65-F5344CB8AC3E}">
        <p14:creationId xmlns:p14="http://schemas.microsoft.com/office/powerpoint/2010/main" val="3312327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AF044-DF4A-938C-6A78-5F4FDAFE3FF5}"/>
              </a:ext>
            </a:extLst>
          </p:cNvPr>
          <p:cNvSpPr>
            <a:spLocks noGrp="1"/>
          </p:cNvSpPr>
          <p:nvPr>
            <p:ph type="title"/>
          </p:nvPr>
        </p:nvSpPr>
        <p:spPr>
          <a:xfrm>
            <a:off x="677334" y="609600"/>
            <a:ext cx="8596668" cy="720437"/>
          </a:xfrm>
        </p:spPr>
        <p:txBody>
          <a:bodyPr/>
          <a:lstStyle/>
          <a:p>
            <a:r>
              <a:rPr lang="es-CL" b="1" i="0" dirty="0">
                <a:solidFill>
                  <a:srgbClr val="545454"/>
                </a:solidFill>
                <a:effectLst/>
                <a:latin typeface="Roboto" panose="02000000000000000000" pitchFamily="2" charset="0"/>
              </a:rPr>
              <a:t>De los 2 a los 5 meses</a:t>
            </a:r>
            <a:r>
              <a:rPr lang="es-CL" b="0" i="0" dirty="0">
                <a:solidFill>
                  <a:srgbClr val="545454"/>
                </a:solidFill>
                <a:effectLst/>
                <a:latin typeface="Roboto" panose="02000000000000000000" pitchFamily="2" charset="0"/>
              </a:rPr>
              <a:t>: </a:t>
            </a:r>
            <a:endParaRPr lang="es-CL" dirty="0"/>
          </a:p>
        </p:txBody>
      </p:sp>
      <p:sp>
        <p:nvSpPr>
          <p:cNvPr id="3" name="Marcador de contenido 2">
            <a:extLst>
              <a:ext uri="{FF2B5EF4-FFF2-40B4-BE49-F238E27FC236}">
                <a16:creationId xmlns:a16="http://schemas.microsoft.com/office/drawing/2014/main" id="{0C5DE8C4-06D6-8597-8206-41A4F76E2CB3}"/>
              </a:ext>
            </a:extLst>
          </p:cNvPr>
          <p:cNvSpPr>
            <a:spLocks noGrp="1"/>
          </p:cNvSpPr>
          <p:nvPr>
            <p:ph idx="1"/>
          </p:nvPr>
        </p:nvSpPr>
        <p:spPr>
          <a:xfrm>
            <a:off x="677333" y="1330037"/>
            <a:ext cx="8799175" cy="5209308"/>
          </a:xfrm>
        </p:spPr>
        <p:txBody>
          <a:bodyPr>
            <a:normAutofit fontScale="92500"/>
          </a:bodyPr>
          <a:lstStyle/>
          <a:p>
            <a:pPr algn="l" fontAlgn="base">
              <a:buFont typeface="Arial" panose="020B0604020202020204" pitchFamily="34" charset="0"/>
              <a:buChar char="•"/>
            </a:pPr>
            <a:r>
              <a:rPr lang="es-CL" sz="2500" b="0" i="0" dirty="0">
                <a:solidFill>
                  <a:srgbClr val="545454"/>
                </a:solidFill>
                <a:effectLst/>
                <a:latin typeface="Roboto" panose="02000000000000000000" pitchFamily="2" charset="0"/>
              </a:rPr>
              <a:t>En estos meses ya puede controlar la cabeza y la mirada sin la ayuda de un adulto, esto se debe a que el desarrollo motor se adquiere de forma céfalo-caudal (de la cabeza a los pies). </a:t>
            </a:r>
          </a:p>
          <a:p>
            <a:pPr algn="l" fontAlgn="base">
              <a:buFont typeface="Arial" panose="020B0604020202020204" pitchFamily="34" charset="0"/>
              <a:buChar char="•"/>
            </a:pPr>
            <a:r>
              <a:rPr lang="es-CL" sz="2500" b="0" i="0" dirty="0">
                <a:solidFill>
                  <a:srgbClr val="545454"/>
                </a:solidFill>
                <a:effectLst/>
                <a:latin typeface="Roboto" panose="02000000000000000000" pitchFamily="2" charset="0"/>
              </a:rPr>
              <a:t>A los 3 meses podemos observar cómo su cabeza se mantiene en línea con el resto del cuerpo al tirarle de las manos.</a:t>
            </a:r>
          </a:p>
          <a:p>
            <a:pPr algn="l" fontAlgn="base">
              <a:buFont typeface="Arial" panose="020B0604020202020204" pitchFamily="34" charset="0"/>
              <a:buChar char="•"/>
            </a:pPr>
            <a:r>
              <a:rPr lang="es-CL" sz="2500" b="0" i="0" dirty="0">
                <a:solidFill>
                  <a:srgbClr val="545454"/>
                </a:solidFill>
                <a:effectLst/>
                <a:latin typeface="Roboto" panose="02000000000000000000" pitchFamily="2" charset="0"/>
              </a:rPr>
              <a:t>Sus manos comienzan a estar abiertas cada vez más tiempo y poco a poco aprende a ajustar la prensión sobre los objetos.</a:t>
            </a:r>
          </a:p>
          <a:p>
            <a:pPr algn="l" fontAlgn="base">
              <a:buFont typeface="Arial" panose="020B0604020202020204" pitchFamily="34" charset="0"/>
              <a:buChar char="•"/>
            </a:pPr>
            <a:r>
              <a:rPr lang="es-CL" sz="2500" b="0" i="0" dirty="0">
                <a:solidFill>
                  <a:srgbClr val="545454"/>
                </a:solidFill>
                <a:effectLst/>
                <a:latin typeface="Roboto" panose="02000000000000000000" pitchFamily="2" charset="0"/>
              </a:rPr>
              <a:t>Adquiere la capacidad de agarrar algo que está en la línea media de su cuerpo, pero como este agarrar es un movimiento reflejo aún no consigue abrir la mano voluntariamente para soltar el objeto, pero si es capaz de conservar el objeto dentro de la mano cerrada.</a:t>
            </a:r>
          </a:p>
          <a:p>
            <a:endParaRPr lang="es-CL" dirty="0"/>
          </a:p>
        </p:txBody>
      </p:sp>
    </p:spTree>
    <p:extLst>
      <p:ext uri="{BB962C8B-B14F-4D97-AF65-F5344CB8AC3E}">
        <p14:creationId xmlns:p14="http://schemas.microsoft.com/office/powerpoint/2010/main" val="244695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5A7536-A94B-5D11-A5B6-43CFB398CF0B}"/>
              </a:ext>
            </a:extLst>
          </p:cNvPr>
          <p:cNvSpPr>
            <a:spLocks noGrp="1"/>
          </p:cNvSpPr>
          <p:nvPr>
            <p:ph type="title"/>
          </p:nvPr>
        </p:nvSpPr>
        <p:spPr>
          <a:xfrm>
            <a:off x="677334" y="290945"/>
            <a:ext cx="8596668" cy="720437"/>
          </a:xfrm>
        </p:spPr>
        <p:txBody>
          <a:bodyPr/>
          <a:lstStyle/>
          <a:p>
            <a:r>
              <a:rPr lang="es-CL" b="1" i="0" dirty="0">
                <a:solidFill>
                  <a:srgbClr val="545454"/>
                </a:solidFill>
                <a:effectLst/>
                <a:latin typeface="Roboto" panose="02000000000000000000" pitchFamily="2" charset="0"/>
              </a:rPr>
              <a:t>De los 6 a los 9 meses</a:t>
            </a:r>
            <a:r>
              <a:rPr lang="es-CL" b="0" i="0" dirty="0">
                <a:solidFill>
                  <a:srgbClr val="545454"/>
                </a:solidFill>
                <a:effectLst/>
                <a:latin typeface="Roboto" panose="02000000000000000000" pitchFamily="2" charset="0"/>
              </a:rPr>
              <a:t>: </a:t>
            </a:r>
            <a:endParaRPr lang="es-CL" dirty="0"/>
          </a:p>
        </p:txBody>
      </p:sp>
      <p:sp>
        <p:nvSpPr>
          <p:cNvPr id="3" name="Marcador de contenido 2">
            <a:extLst>
              <a:ext uri="{FF2B5EF4-FFF2-40B4-BE49-F238E27FC236}">
                <a16:creationId xmlns:a16="http://schemas.microsoft.com/office/drawing/2014/main" id="{B3D359C5-BD72-4169-9FCE-AD59DF1FDF29}"/>
              </a:ext>
            </a:extLst>
          </p:cNvPr>
          <p:cNvSpPr>
            <a:spLocks noGrp="1"/>
          </p:cNvSpPr>
          <p:nvPr>
            <p:ph idx="1"/>
          </p:nvPr>
        </p:nvSpPr>
        <p:spPr>
          <a:xfrm>
            <a:off x="677334" y="1011383"/>
            <a:ext cx="8596668" cy="5167744"/>
          </a:xfrm>
        </p:spPr>
        <p:txBody>
          <a:bodyPr>
            <a:noAutofit/>
          </a:bodyPr>
          <a:lstStyle/>
          <a:p>
            <a:pPr algn="l" fontAlgn="base">
              <a:buFont typeface="Arial" panose="020B0604020202020204" pitchFamily="34" charset="0"/>
              <a:buChar char="•"/>
            </a:pPr>
            <a:r>
              <a:rPr lang="es-CL" sz="2000" b="0" i="0" dirty="0">
                <a:solidFill>
                  <a:srgbClr val="545454"/>
                </a:solidFill>
                <a:effectLst/>
                <a:latin typeface="Roboto" panose="02000000000000000000" pitchFamily="2" charset="0"/>
              </a:rPr>
              <a:t>En esta etapa el desarrollo sensoriomotor se centra en el desarrollo de la musculatura abdominal que es muy importante para luego poder asumir los retos motores de las siguientes etapas.</a:t>
            </a:r>
          </a:p>
          <a:p>
            <a:pPr algn="l" fontAlgn="base">
              <a:buFont typeface="Arial" panose="020B0604020202020204" pitchFamily="34" charset="0"/>
              <a:buChar char="•"/>
            </a:pPr>
            <a:r>
              <a:rPr lang="es-CL" sz="2000" b="0" i="0" dirty="0">
                <a:solidFill>
                  <a:srgbClr val="545454"/>
                </a:solidFill>
                <a:effectLst/>
                <a:latin typeface="Roboto" panose="02000000000000000000" pitchFamily="2" charset="0"/>
              </a:rPr>
              <a:t>El bebé en estos meses suele llevarse los pies a la boca cuando esta tumbado boca arriba. Para poder realizarlo debe tener un buen tono muscular que es esencial para poder desarrollar el equilibrio, movimiento y el control de la postura. </a:t>
            </a:r>
          </a:p>
          <a:p>
            <a:pPr algn="l" fontAlgn="base">
              <a:buFont typeface="Arial" panose="020B0604020202020204" pitchFamily="34" charset="0"/>
              <a:buChar char="•"/>
            </a:pPr>
            <a:r>
              <a:rPr lang="es-CL" sz="2000" b="0" i="0" dirty="0">
                <a:solidFill>
                  <a:srgbClr val="545454"/>
                </a:solidFill>
                <a:effectLst/>
                <a:latin typeface="Roboto" panose="02000000000000000000" pitchFamily="2" charset="0"/>
              </a:rPr>
              <a:t>En estos meses el bebé es capaz ya de aguantar sin dificultad en la posición boca abajo y comienza a sentarse con apoyos. Tendremos que comenzar por posicionarle nosotros y que tenga que mantenerse sentado, para pasar después a que él sea capaz de sentarse de manera autónoma. </a:t>
            </a:r>
          </a:p>
          <a:p>
            <a:pPr algn="l" fontAlgn="base">
              <a:buFont typeface="Arial" panose="020B0604020202020204" pitchFamily="34" charset="0"/>
              <a:buChar char="•"/>
            </a:pPr>
            <a:r>
              <a:rPr lang="es-CL" sz="2000" b="0" i="0" dirty="0">
                <a:solidFill>
                  <a:srgbClr val="545454"/>
                </a:solidFill>
                <a:effectLst/>
                <a:latin typeface="Roboto" panose="02000000000000000000" pitchFamily="2" charset="0"/>
              </a:rPr>
              <a:t>Durante estos meses también aprenden a gatear.</a:t>
            </a:r>
          </a:p>
          <a:p>
            <a:pPr algn="l" fontAlgn="base">
              <a:buFont typeface="Arial" panose="020B0604020202020204" pitchFamily="34" charset="0"/>
              <a:buChar char="•"/>
            </a:pPr>
            <a:r>
              <a:rPr lang="es-CL" sz="2000" b="0" i="0" dirty="0">
                <a:solidFill>
                  <a:srgbClr val="545454"/>
                </a:solidFill>
                <a:effectLst/>
                <a:latin typeface="Roboto" panose="02000000000000000000" pitchFamily="2" charset="0"/>
              </a:rPr>
              <a:t>A nivel manipulativo el bebé es capaz de sujetar un juguete con cada mano y de pasarse un juguete de una mano a otra.</a:t>
            </a:r>
          </a:p>
          <a:p>
            <a:endParaRPr lang="es-CL" sz="2000" dirty="0"/>
          </a:p>
        </p:txBody>
      </p:sp>
    </p:spTree>
    <p:extLst>
      <p:ext uri="{BB962C8B-B14F-4D97-AF65-F5344CB8AC3E}">
        <p14:creationId xmlns:p14="http://schemas.microsoft.com/office/powerpoint/2010/main" val="2595883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ECB11A-77AB-5CC3-23D7-7325366FFD5D}"/>
              </a:ext>
            </a:extLst>
          </p:cNvPr>
          <p:cNvSpPr>
            <a:spLocks noGrp="1"/>
          </p:cNvSpPr>
          <p:nvPr>
            <p:ph type="title"/>
          </p:nvPr>
        </p:nvSpPr>
        <p:spPr>
          <a:xfrm>
            <a:off x="677334" y="277091"/>
            <a:ext cx="8596668" cy="1653309"/>
          </a:xfrm>
        </p:spPr>
        <p:txBody>
          <a:bodyPr/>
          <a:lstStyle/>
          <a:p>
            <a:r>
              <a:rPr lang="es-CL" b="1" i="0" dirty="0">
                <a:solidFill>
                  <a:srgbClr val="545454"/>
                </a:solidFill>
                <a:effectLst/>
                <a:latin typeface="Roboto" panose="02000000000000000000" pitchFamily="2" charset="0"/>
              </a:rPr>
              <a:t>De los 10 a los 12 meses</a:t>
            </a:r>
            <a:r>
              <a:rPr lang="es-CL" b="0" i="0" dirty="0">
                <a:solidFill>
                  <a:srgbClr val="545454"/>
                </a:solidFill>
                <a:effectLst/>
                <a:latin typeface="Roboto" panose="02000000000000000000" pitchFamily="2" charset="0"/>
              </a:rPr>
              <a:t>: </a:t>
            </a:r>
            <a:endParaRPr lang="es-CL" dirty="0"/>
          </a:p>
        </p:txBody>
      </p:sp>
      <p:sp>
        <p:nvSpPr>
          <p:cNvPr id="3" name="Marcador de contenido 2">
            <a:extLst>
              <a:ext uri="{FF2B5EF4-FFF2-40B4-BE49-F238E27FC236}">
                <a16:creationId xmlns:a16="http://schemas.microsoft.com/office/drawing/2014/main" id="{40525549-86FB-1665-C8FC-57E87401605E}"/>
              </a:ext>
            </a:extLst>
          </p:cNvPr>
          <p:cNvSpPr>
            <a:spLocks noGrp="1"/>
          </p:cNvSpPr>
          <p:nvPr>
            <p:ph idx="1"/>
          </p:nvPr>
        </p:nvSpPr>
        <p:spPr>
          <a:xfrm>
            <a:off x="677334" y="1039091"/>
            <a:ext cx="8596668" cy="5002271"/>
          </a:xfrm>
        </p:spPr>
        <p:txBody>
          <a:bodyPr>
            <a:noAutofit/>
          </a:bodyPr>
          <a:lstStyle/>
          <a:p>
            <a:pPr algn="l" fontAlgn="base">
              <a:buFont typeface="Arial" panose="020B0604020202020204" pitchFamily="34" charset="0"/>
              <a:buChar char="•"/>
            </a:pPr>
            <a:r>
              <a:rPr lang="es-CL" sz="2200" dirty="0">
                <a:solidFill>
                  <a:srgbClr val="545454"/>
                </a:solidFill>
                <a:latin typeface="Roboto" panose="02000000000000000000" pitchFamily="2" charset="0"/>
              </a:rPr>
              <a:t>E</a:t>
            </a:r>
            <a:r>
              <a:rPr lang="es-CL" sz="2200" b="0" i="0" dirty="0">
                <a:solidFill>
                  <a:srgbClr val="545454"/>
                </a:solidFill>
                <a:effectLst/>
                <a:latin typeface="Roboto" panose="02000000000000000000" pitchFamily="2" charset="0"/>
              </a:rPr>
              <a:t>s momento de empezar a mantenerse erguidos sobre sus pies. Al principio necesitará que le sujeten desde el tronco, después aprenderá a mantenerse en bipedestación agarrado a cualquier objeto que a él le sirva de apoyo y por último será capaz de dar pasos agarrado de las manos de un adulto. </a:t>
            </a:r>
          </a:p>
          <a:p>
            <a:pPr algn="l" fontAlgn="base">
              <a:buFont typeface="Arial" panose="020B0604020202020204" pitchFamily="34" charset="0"/>
              <a:buChar char="•"/>
            </a:pPr>
            <a:r>
              <a:rPr lang="es-CL" sz="2200" b="0" i="0" dirty="0">
                <a:solidFill>
                  <a:srgbClr val="545454"/>
                </a:solidFill>
                <a:effectLst/>
                <a:latin typeface="Roboto" panose="02000000000000000000" pitchFamily="2" charset="0"/>
              </a:rPr>
              <a:t>También se consolida el gateo, aunque hay niños que se saltan esta fase y andan directamente. Es recomendable favorecer el gateo por los múltiples beneficios que tiene para el niño, entre otros destacan el desarrollo de las habilidades de motricidad fina y las habilidades viso-espaciales.</a:t>
            </a:r>
          </a:p>
          <a:p>
            <a:pPr algn="l" fontAlgn="base">
              <a:buFont typeface="Arial" panose="020B0604020202020204" pitchFamily="34" charset="0"/>
              <a:buChar char="•"/>
            </a:pPr>
            <a:r>
              <a:rPr lang="es-CL" sz="2200" b="0" i="0" dirty="0">
                <a:solidFill>
                  <a:srgbClr val="545454"/>
                </a:solidFill>
                <a:effectLst/>
                <a:latin typeface="Roboto" panose="02000000000000000000" pitchFamily="2" charset="0"/>
              </a:rPr>
              <a:t>A nivel manipulativo en estos meses son capaces de coger objetos pequeños sujetándolos ente el dedo pulgar y la punta del dedo índice y realizando una pinza cómo la de los adultos, introducir objetos dentro de recipientes o comenzar a apilar bloques.</a:t>
            </a:r>
          </a:p>
          <a:p>
            <a:endParaRPr lang="es-CL" sz="2200" dirty="0"/>
          </a:p>
        </p:txBody>
      </p:sp>
    </p:spTree>
    <p:extLst>
      <p:ext uri="{BB962C8B-B14F-4D97-AF65-F5344CB8AC3E}">
        <p14:creationId xmlns:p14="http://schemas.microsoft.com/office/powerpoint/2010/main" val="3667101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BCBFFA-74A9-BBF9-5B9E-61726230E319}"/>
              </a:ext>
            </a:extLst>
          </p:cNvPr>
          <p:cNvSpPr>
            <a:spLocks noGrp="1"/>
          </p:cNvSpPr>
          <p:nvPr>
            <p:ph type="title"/>
          </p:nvPr>
        </p:nvSpPr>
        <p:spPr>
          <a:xfrm>
            <a:off x="677334" y="249382"/>
            <a:ext cx="8596668" cy="567255"/>
          </a:xfrm>
        </p:spPr>
        <p:txBody>
          <a:bodyPr>
            <a:normAutofit fontScale="90000"/>
          </a:bodyPr>
          <a:lstStyle/>
          <a:p>
            <a:r>
              <a:rPr lang="es-CL" b="0" i="0" dirty="0">
                <a:solidFill>
                  <a:srgbClr val="545454"/>
                </a:solidFill>
                <a:effectLst/>
                <a:latin typeface="Roboto" panose="02000000000000000000" pitchFamily="2" charset="0"/>
              </a:rPr>
              <a:t>A los 2 años </a:t>
            </a:r>
            <a:endParaRPr lang="es-CL" dirty="0"/>
          </a:p>
        </p:txBody>
      </p:sp>
      <p:sp>
        <p:nvSpPr>
          <p:cNvPr id="3" name="Marcador de contenido 2">
            <a:extLst>
              <a:ext uri="{FF2B5EF4-FFF2-40B4-BE49-F238E27FC236}">
                <a16:creationId xmlns:a16="http://schemas.microsoft.com/office/drawing/2014/main" id="{BE9F140A-308A-D198-FDDD-D96E2A1B4E2E}"/>
              </a:ext>
            </a:extLst>
          </p:cNvPr>
          <p:cNvSpPr>
            <a:spLocks noGrp="1"/>
          </p:cNvSpPr>
          <p:nvPr>
            <p:ph idx="1"/>
          </p:nvPr>
        </p:nvSpPr>
        <p:spPr>
          <a:xfrm>
            <a:off x="277090" y="997526"/>
            <a:ext cx="9379527" cy="5611091"/>
          </a:xfrm>
        </p:spPr>
        <p:txBody>
          <a:bodyPr>
            <a:noAutofit/>
          </a:bodyPr>
          <a:lstStyle/>
          <a:p>
            <a:pPr algn="l"/>
            <a:r>
              <a:rPr lang="es-CL" sz="2400" dirty="0">
                <a:solidFill>
                  <a:srgbClr val="545454"/>
                </a:solidFill>
                <a:latin typeface="Roboto" panose="02000000000000000000" pitchFamily="2" charset="0"/>
              </a:rPr>
              <a:t>E</a:t>
            </a:r>
            <a:r>
              <a:rPr lang="es-CL" sz="2400" b="0" i="0" dirty="0">
                <a:solidFill>
                  <a:srgbClr val="545454"/>
                </a:solidFill>
                <a:effectLst/>
                <a:latin typeface="Roboto" panose="02000000000000000000" pitchFamily="2" charset="0"/>
              </a:rPr>
              <a:t>l desarrollo sensoriomotor del </a:t>
            </a:r>
            <a:r>
              <a:rPr lang="es-CL" sz="2400" b="0" i="0" u="sng" dirty="0">
                <a:solidFill>
                  <a:srgbClr val="545454"/>
                </a:solidFill>
                <a:effectLst/>
                <a:latin typeface="Roboto" panose="02000000000000000000" pitchFamily="2" charset="0"/>
              </a:rPr>
              <a:t>sistema táctil</a:t>
            </a:r>
            <a:r>
              <a:rPr lang="es-CL" sz="2400" b="0" i="0" dirty="0">
                <a:solidFill>
                  <a:srgbClr val="545454"/>
                </a:solidFill>
                <a:effectLst/>
                <a:latin typeface="Roboto" panose="02000000000000000000" pitchFamily="2" charset="0"/>
              </a:rPr>
              <a:t> permite al niño localizar dónde ha sido tocado y comenzar a sentir con más claridad los objetos que tiene en las manos. De esta manera se potencia el desarrollo de la motricidad fina.</a:t>
            </a:r>
          </a:p>
          <a:p>
            <a:pPr algn="l"/>
            <a:endParaRPr lang="es-CL" sz="2400" b="0" i="0" dirty="0">
              <a:solidFill>
                <a:srgbClr val="545454"/>
              </a:solidFill>
              <a:effectLst/>
              <a:latin typeface="Roboto" panose="02000000000000000000" pitchFamily="2" charset="0"/>
            </a:endParaRPr>
          </a:p>
          <a:p>
            <a:pPr algn="l"/>
            <a:r>
              <a:rPr lang="es-CL" sz="2400" b="0" i="0" dirty="0">
                <a:solidFill>
                  <a:srgbClr val="545454"/>
                </a:solidFill>
                <a:effectLst/>
                <a:latin typeface="Roboto" panose="02000000000000000000" pitchFamily="2" charset="0"/>
              </a:rPr>
              <a:t>En cuanto al </a:t>
            </a:r>
            <a:r>
              <a:rPr lang="es-CL" sz="2400" b="0" i="0" u="sng" dirty="0">
                <a:solidFill>
                  <a:srgbClr val="545454"/>
                </a:solidFill>
                <a:effectLst/>
                <a:latin typeface="Roboto" panose="02000000000000000000" pitchFamily="2" charset="0"/>
              </a:rPr>
              <a:t>desarrollo motor</a:t>
            </a:r>
            <a:r>
              <a:rPr lang="es-CL" sz="2400" b="0" i="0" dirty="0">
                <a:solidFill>
                  <a:srgbClr val="545454"/>
                </a:solidFill>
                <a:effectLst/>
                <a:latin typeface="Roboto" panose="02000000000000000000" pitchFamily="2" charset="0"/>
              </a:rPr>
              <a:t> nos encontramos con niños que al año ya son capaces de caminar solos y otros que tienen 15 meses y necesitan apoyo para hacerlo. Poco a poco las piernas se van haciendo más fuertes y adquiriendo más musculatura, esto hace que el niño camine de forma más fluida, incluso que empiece a coger juguetes del suelo y se vuelva a poner de pie.</a:t>
            </a:r>
          </a:p>
          <a:p>
            <a:pPr marL="0" indent="0" algn="l">
              <a:buNone/>
            </a:pPr>
            <a:endParaRPr lang="es-CL" sz="2400" b="0" i="0" dirty="0">
              <a:solidFill>
                <a:srgbClr val="545454"/>
              </a:solidFill>
              <a:effectLst/>
              <a:latin typeface="Roboto" panose="02000000000000000000" pitchFamily="2" charset="0"/>
            </a:endParaRPr>
          </a:p>
          <a:p>
            <a:pPr algn="l"/>
            <a:r>
              <a:rPr lang="es-CL" sz="2400" b="0" i="0" dirty="0">
                <a:solidFill>
                  <a:srgbClr val="545454"/>
                </a:solidFill>
                <a:effectLst/>
                <a:latin typeface="Roboto" panose="02000000000000000000" pitchFamily="2" charset="0"/>
              </a:rPr>
              <a:t>Alrededor de los 15 meses aprende a subir escaleras gateando y a los 18 meses las empieza a subir de pie con algún apoyo. </a:t>
            </a:r>
          </a:p>
          <a:p>
            <a:endParaRPr lang="es-CL" sz="2000" dirty="0"/>
          </a:p>
        </p:txBody>
      </p:sp>
    </p:spTree>
    <p:extLst>
      <p:ext uri="{BB962C8B-B14F-4D97-AF65-F5344CB8AC3E}">
        <p14:creationId xmlns:p14="http://schemas.microsoft.com/office/powerpoint/2010/main" val="105426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6E7C5D9-F985-166D-109E-5C619B283A41}"/>
              </a:ext>
            </a:extLst>
          </p:cNvPr>
          <p:cNvSpPr>
            <a:spLocks noGrp="1"/>
          </p:cNvSpPr>
          <p:nvPr>
            <p:ph idx="1"/>
          </p:nvPr>
        </p:nvSpPr>
        <p:spPr>
          <a:xfrm>
            <a:off x="677334" y="526473"/>
            <a:ext cx="8596668" cy="5514889"/>
          </a:xfrm>
        </p:spPr>
        <p:txBody>
          <a:bodyPr>
            <a:normAutofit/>
          </a:bodyPr>
          <a:lstStyle/>
          <a:p>
            <a:pPr algn="l"/>
            <a:r>
              <a:rPr lang="es-CL" sz="2400" b="0" i="0" dirty="0">
                <a:solidFill>
                  <a:srgbClr val="545454"/>
                </a:solidFill>
                <a:effectLst/>
                <a:latin typeface="Roboto" panose="02000000000000000000" pitchFamily="2" charset="0"/>
              </a:rPr>
              <a:t>En estos meses comienza a correr. </a:t>
            </a:r>
          </a:p>
          <a:p>
            <a:pPr algn="l"/>
            <a:r>
              <a:rPr lang="es-CL" sz="2400" b="0" i="0" dirty="0">
                <a:solidFill>
                  <a:srgbClr val="545454"/>
                </a:solidFill>
                <a:effectLst/>
                <a:latin typeface="Roboto" panose="02000000000000000000" pitchFamily="2" charset="0"/>
              </a:rPr>
              <a:t>A los 2 años la percepción corporal está más desarrollada y el niño es capaz de coordinar mejor sus movimientos. Es habitual que a esta edad el niño trepe y explore todo lo que hay en su entorno.</a:t>
            </a:r>
          </a:p>
          <a:p>
            <a:pPr algn="l"/>
            <a:r>
              <a:rPr lang="es-CL" sz="2400" b="0" i="0" dirty="0">
                <a:solidFill>
                  <a:srgbClr val="545454"/>
                </a:solidFill>
                <a:effectLst/>
                <a:latin typeface="Roboto" panose="02000000000000000000" pitchFamily="2" charset="0"/>
              </a:rPr>
              <a:t>Gracias a que la </a:t>
            </a:r>
            <a:r>
              <a:rPr lang="es-CL" sz="2400" b="0" i="0" u="sng" dirty="0">
                <a:solidFill>
                  <a:srgbClr val="545454"/>
                </a:solidFill>
                <a:effectLst/>
                <a:latin typeface="Roboto" panose="02000000000000000000" pitchFamily="2" charset="0"/>
              </a:rPr>
              <a:t>coordinación ojo-mano</a:t>
            </a:r>
            <a:r>
              <a:rPr lang="es-CL" sz="2400" b="0" i="0" dirty="0">
                <a:solidFill>
                  <a:srgbClr val="545454"/>
                </a:solidFill>
                <a:effectLst/>
                <a:latin typeface="Roboto" panose="02000000000000000000" pitchFamily="2" charset="0"/>
              </a:rPr>
              <a:t> está más desarrollada empieza a ser algo autónomo en la comida, ya que será capaz de llevarse la cuchara y el vaso a la boca, aunque gran parte del contenido lo derrame.</a:t>
            </a:r>
          </a:p>
          <a:p>
            <a:pPr algn="l"/>
            <a:r>
              <a:rPr lang="es-CL" sz="2400" b="0" i="0" dirty="0">
                <a:solidFill>
                  <a:srgbClr val="545454"/>
                </a:solidFill>
                <a:effectLst/>
                <a:latin typeface="Roboto" panose="02000000000000000000" pitchFamily="2" charset="0"/>
              </a:rPr>
              <a:t>A </a:t>
            </a:r>
            <a:r>
              <a:rPr lang="es-CL" sz="2400" b="0" i="0" u="sng" dirty="0">
                <a:solidFill>
                  <a:srgbClr val="545454"/>
                </a:solidFill>
                <a:effectLst/>
                <a:latin typeface="Roboto" panose="02000000000000000000" pitchFamily="2" charset="0"/>
              </a:rPr>
              <a:t>nivel manipulativo</a:t>
            </a:r>
            <a:r>
              <a:rPr lang="es-CL" sz="2400" b="0" i="0" dirty="0">
                <a:solidFill>
                  <a:srgbClr val="545454"/>
                </a:solidFill>
                <a:effectLst/>
                <a:latin typeface="Roboto" panose="02000000000000000000" pitchFamily="2" charset="0"/>
              </a:rPr>
              <a:t> empieza a usar los dedos de manera independiente unos de otros y a apuntar con el dedo índice. La preferencia manual comienza a esta edad, pero no queda fijada hasta años después.</a:t>
            </a:r>
          </a:p>
          <a:p>
            <a:endParaRPr lang="es-CL" dirty="0"/>
          </a:p>
        </p:txBody>
      </p:sp>
    </p:spTree>
    <p:extLst>
      <p:ext uri="{BB962C8B-B14F-4D97-AF65-F5344CB8AC3E}">
        <p14:creationId xmlns:p14="http://schemas.microsoft.com/office/powerpoint/2010/main" val="2098001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0E9C50-173E-C980-6FF2-8FD0554848BC}"/>
              </a:ext>
            </a:extLst>
          </p:cNvPr>
          <p:cNvSpPr>
            <a:spLocks noGrp="1"/>
          </p:cNvSpPr>
          <p:nvPr>
            <p:ph type="title"/>
          </p:nvPr>
        </p:nvSpPr>
        <p:spPr>
          <a:xfrm>
            <a:off x="677334" y="517237"/>
            <a:ext cx="8596668" cy="1320800"/>
          </a:xfrm>
        </p:spPr>
        <p:txBody>
          <a:bodyPr/>
          <a:lstStyle/>
          <a:p>
            <a:r>
              <a:rPr lang="es-CL" b="1" i="0" dirty="0">
                <a:solidFill>
                  <a:srgbClr val="545454"/>
                </a:solidFill>
                <a:effectLst/>
                <a:latin typeface="Roboto" panose="02000000000000000000" pitchFamily="2" charset="0"/>
              </a:rPr>
              <a:t>A los 3 años:</a:t>
            </a:r>
            <a:br>
              <a:rPr lang="es-CL" b="0" i="0" dirty="0">
                <a:solidFill>
                  <a:srgbClr val="545454"/>
                </a:solidFill>
                <a:effectLst/>
                <a:latin typeface="Roboto" panose="02000000000000000000" pitchFamily="2" charset="0"/>
              </a:rPr>
            </a:br>
            <a:endParaRPr lang="es-CL" dirty="0"/>
          </a:p>
        </p:txBody>
      </p:sp>
      <p:sp>
        <p:nvSpPr>
          <p:cNvPr id="3" name="Marcador de contenido 2">
            <a:extLst>
              <a:ext uri="{FF2B5EF4-FFF2-40B4-BE49-F238E27FC236}">
                <a16:creationId xmlns:a16="http://schemas.microsoft.com/office/drawing/2014/main" id="{926562F0-B598-4164-32E0-8BF40CC3E1FB}"/>
              </a:ext>
            </a:extLst>
          </p:cNvPr>
          <p:cNvSpPr>
            <a:spLocks noGrp="1"/>
          </p:cNvSpPr>
          <p:nvPr>
            <p:ph idx="1"/>
          </p:nvPr>
        </p:nvSpPr>
        <p:spPr>
          <a:xfrm>
            <a:off x="677334" y="1177637"/>
            <a:ext cx="8596668" cy="5163126"/>
          </a:xfrm>
        </p:spPr>
        <p:txBody>
          <a:bodyPr>
            <a:normAutofit fontScale="85000" lnSpcReduction="10000"/>
          </a:bodyPr>
          <a:lstStyle/>
          <a:p>
            <a:pPr algn="l"/>
            <a:r>
              <a:rPr lang="es-CL" sz="2700" b="0" i="0" dirty="0">
                <a:solidFill>
                  <a:srgbClr val="545454"/>
                </a:solidFill>
                <a:effectLst/>
                <a:latin typeface="Roboto" panose="02000000000000000000" pitchFamily="2" charset="0"/>
              </a:rPr>
              <a:t>Hay notables avances en el </a:t>
            </a:r>
            <a:r>
              <a:rPr lang="es-CL" sz="2700" b="1" i="0" dirty="0">
                <a:solidFill>
                  <a:srgbClr val="545454"/>
                </a:solidFill>
                <a:effectLst/>
                <a:latin typeface="Roboto" panose="02000000000000000000" pitchFamily="2" charset="0"/>
              </a:rPr>
              <a:t>desarrollo sensoriomotor</a:t>
            </a:r>
            <a:r>
              <a:rPr lang="es-CL" sz="2700" b="0" i="0" dirty="0">
                <a:solidFill>
                  <a:srgbClr val="545454"/>
                </a:solidFill>
                <a:effectLst/>
                <a:latin typeface="Roboto" panose="02000000000000000000" pitchFamily="2" charset="0"/>
              </a:rPr>
              <a:t>, principalmente en la coordinación motora. </a:t>
            </a:r>
          </a:p>
          <a:p>
            <a:pPr algn="l"/>
            <a:r>
              <a:rPr lang="es-CL" sz="2700" b="0" i="0" dirty="0">
                <a:solidFill>
                  <a:srgbClr val="545454"/>
                </a:solidFill>
                <a:effectLst/>
                <a:latin typeface="Roboto" panose="02000000000000000000" pitchFamily="2" charset="0"/>
              </a:rPr>
              <a:t>Es capaz de subir escaleras sin apoyar ambos pies en el mismo escalón y además puede aguantar sobre un pie algunos segundos. </a:t>
            </a:r>
          </a:p>
          <a:p>
            <a:pPr algn="l"/>
            <a:r>
              <a:rPr lang="es-CL" sz="2700" b="0" i="0" dirty="0">
                <a:solidFill>
                  <a:srgbClr val="545454"/>
                </a:solidFill>
                <a:effectLst/>
                <a:latin typeface="Roboto" panose="02000000000000000000" pitchFamily="2" charset="0"/>
              </a:rPr>
              <a:t>A esta edad aprenden a correr y a montarse en un triciclo y pedalear encima de él.</a:t>
            </a:r>
          </a:p>
          <a:p>
            <a:pPr algn="l"/>
            <a:r>
              <a:rPr lang="es-CL" sz="2700" dirty="0">
                <a:solidFill>
                  <a:srgbClr val="545454"/>
                </a:solidFill>
                <a:latin typeface="Roboto" panose="02000000000000000000" pitchFamily="2" charset="0"/>
              </a:rPr>
              <a:t>S</a:t>
            </a:r>
            <a:r>
              <a:rPr lang="es-CL" sz="2700" b="0" i="0" dirty="0">
                <a:solidFill>
                  <a:srgbClr val="545454"/>
                </a:solidFill>
                <a:effectLst/>
                <a:latin typeface="Roboto" panose="02000000000000000000" pitchFamily="2" charset="0"/>
              </a:rPr>
              <a:t>uelen gustarles las canciones con gestos y bailan al ritmo de la música.</a:t>
            </a:r>
          </a:p>
          <a:p>
            <a:pPr algn="l"/>
            <a:r>
              <a:rPr lang="es-CL" sz="2700" b="0" i="0" dirty="0">
                <a:solidFill>
                  <a:srgbClr val="545454"/>
                </a:solidFill>
                <a:effectLst/>
                <a:latin typeface="Roboto" panose="02000000000000000000" pitchFamily="2" charset="0"/>
              </a:rPr>
              <a:t>Comienza a ser autónomo en el vestido (poniéndose alguna prenda de ropa que sea sencilla) y en el cepillado de dientes. Es muy importante fomentar la autonomía en pequeñas actividades del día a día ya que tendrá una repercusión directa en el desarrollo de la planificación motora.</a:t>
            </a:r>
          </a:p>
          <a:p>
            <a:endParaRPr lang="es-CL" dirty="0"/>
          </a:p>
        </p:txBody>
      </p:sp>
    </p:spTree>
    <p:extLst>
      <p:ext uri="{BB962C8B-B14F-4D97-AF65-F5344CB8AC3E}">
        <p14:creationId xmlns:p14="http://schemas.microsoft.com/office/powerpoint/2010/main" val="1226144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9BB823-E83F-7A36-63EA-85E71A45EC04}"/>
              </a:ext>
            </a:extLst>
          </p:cNvPr>
          <p:cNvSpPr>
            <a:spLocks noGrp="1"/>
          </p:cNvSpPr>
          <p:nvPr>
            <p:ph type="title"/>
          </p:nvPr>
        </p:nvSpPr>
        <p:spPr>
          <a:xfrm>
            <a:off x="677334" y="318656"/>
            <a:ext cx="8596668" cy="720436"/>
          </a:xfrm>
        </p:spPr>
        <p:txBody>
          <a:bodyPr>
            <a:normAutofit fontScale="90000"/>
          </a:bodyPr>
          <a:lstStyle/>
          <a:p>
            <a:r>
              <a:rPr lang="es-CL" b="1" i="0" dirty="0">
                <a:solidFill>
                  <a:srgbClr val="545454"/>
                </a:solidFill>
                <a:effectLst/>
                <a:latin typeface="Roboto" panose="02000000000000000000" pitchFamily="2" charset="0"/>
              </a:rPr>
              <a:t>A los 4 años:</a:t>
            </a:r>
            <a:br>
              <a:rPr lang="es-CL" b="0" i="0" dirty="0">
                <a:solidFill>
                  <a:srgbClr val="545454"/>
                </a:solidFill>
                <a:effectLst/>
                <a:latin typeface="Roboto" panose="02000000000000000000" pitchFamily="2" charset="0"/>
              </a:rPr>
            </a:br>
            <a:endParaRPr lang="es-CL" dirty="0"/>
          </a:p>
        </p:txBody>
      </p:sp>
      <p:sp>
        <p:nvSpPr>
          <p:cNvPr id="3" name="Marcador de contenido 2">
            <a:extLst>
              <a:ext uri="{FF2B5EF4-FFF2-40B4-BE49-F238E27FC236}">
                <a16:creationId xmlns:a16="http://schemas.microsoft.com/office/drawing/2014/main" id="{A8C369EF-8BC3-C99E-4DDB-1394386AEC07}"/>
              </a:ext>
            </a:extLst>
          </p:cNvPr>
          <p:cNvSpPr>
            <a:spLocks noGrp="1"/>
          </p:cNvSpPr>
          <p:nvPr>
            <p:ph idx="1"/>
          </p:nvPr>
        </p:nvSpPr>
        <p:spPr>
          <a:xfrm>
            <a:off x="677334" y="1330036"/>
            <a:ext cx="8596668" cy="5209307"/>
          </a:xfrm>
        </p:spPr>
        <p:txBody>
          <a:bodyPr>
            <a:normAutofit fontScale="92500"/>
          </a:bodyPr>
          <a:lstStyle/>
          <a:p>
            <a:pPr algn="l"/>
            <a:r>
              <a:rPr lang="es-CL" sz="2600" b="0" i="0" dirty="0">
                <a:solidFill>
                  <a:srgbClr val="545454"/>
                </a:solidFill>
                <a:effectLst/>
                <a:latin typeface="Roboto" panose="02000000000000000000" pitchFamily="2" charset="0"/>
              </a:rPr>
              <a:t>Los niños son capaces de bajar las escaleras alternando los pies, de saltar sobre un pie manteniendo el equilibrio y de botar y chutar una pelota en movimiento. </a:t>
            </a:r>
          </a:p>
          <a:p>
            <a:pPr algn="l"/>
            <a:r>
              <a:rPr lang="es-CL" sz="2600" b="0" i="0" dirty="0">
                <a:solidFill>
                  <a:srgbClr val="545454"/>
                </a:solidFill>
                <a:effectLst/>
                <a:latin typeface="Roboto" panose="02000000000000000000" pitchFamily="2" charset="0"/>
              </a:rPr>
              <a:t>Adquiere mayor control al correr, parar y girar. </a:t>
            </a:r>
          </a:p>
          <a:p>
            <a:pPr algn="l"/>
            <a:r>
              <a:rPr lang="es-CL" sz="2600" b="0" i="0" dirty="0">
                <a:solidFill>
                  <a:srgbClr val="545454"/>
                </a:solidFill>
                <a:effectLst/>
                <a:latin typeface="Roboto" panose="02000000000000000000" pitchFamily="2" charset="0"/>
              </a:rPr>
              <a:t>Además, presenta buena orientación espacial respecto a otros objetos. </a:t>
            </a:r>
          </a:p>
          <a:p>
            <a:pPr algn="l"/>
            <a:r>
              <a:rPr lang="es-CL" sz="2600" b="0" i="0" dirty="0">
                <a:solidFill>
                  <a:srgbClr val="545454"/>
                </a:solidFill>
                <a:effectLst/>
                <a:latin typeface="Roboto" panose="02000000000000000000" pitchFamily="2" charset="0"/>
              </a:rPr>
              <a:t>A nivel manipulativo aprenden a desabotonar botones y a copiar figuras básicas cómo un círculo y una cruz. </a:t>
            </a:r>
          </a:p>
          <a:p>
            <a:pPr algn="l"/>
            <a:r>
              <a:rPr lang="es-CL" sz="2600" b="0" i="0" dirty="0">
                <a:solidFill>
                  <a:srgbClr val="545454"/>
                </a:solidFill>
                <a:effectLst/>
                <a:latin typeface="Roboto" panose="02000000000000000000" pitchFamily="2" charset="0"/>
              </a:rPr>
              <a:t>En esta etapa existe una disminución del movimiento del hombro y del codo y un aumento en la capacidad para hacer movimientos más refinados de la muñeca y los dedos.</a:t>
            </a:r>
          </a:p>
          <a:p>
            <a:endParaRPr lang="es-CL" dirty="0"/>
          </a:p>
        </p:txBody>
      </p:sp>
    </p:spTree>
    <p:extLst>
      <p:ext uri="{BB962C8B-B14F-4D97-AF65-F5344CB8AC3E}">
        <p14:creationId xmlns:p14="http://schemas.microsoft.com/office/powerpoint/2010/main" val="3223689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E8766B-0D61-8BE0-8B50-A0AC46C002D8}"/>
              </a:ext>
            </a:extLst>
          </p:cNvPr>
          <p:cNvSpPr>
            <a:spLocks noGrp="1"/>
          </p:cNvSpPr>
          <p:nvPr>
            <p:ph type="title"/>
          </p:nvPr>
        </p:nvSpPr>
        <p:spPr>
          <a:xfrm>
            <a:off x="677334" y="498764"/>
            <a:ext cx="8596668" cy="692727"/>
          </a:xfrm>
        </p:spPr>
        <p:txBody>
          <a:bodyPr>
            <a:normAutofit fontScale="90000"/>
          </a:bodyPr>
          <a:lstStyle/>
          <a:p>
            <a:r>
              <a:rPr lang="es-CL" b="1" i="0" dirty="0">
                <a:solidFill>
                  <a:srgbClr val="545454"/>
                </a:solidFill>
                <a:effectLst/>
                <a:latin typeface="Roboto" panose="02000000000000000000" pitchFamily="2" charset="0"/>
              </a:rPr>
              <a:t>A los 5 años:</a:t>
            </a:r>
            <a:br>
              <a:rPr lang="es-CL" b="0" i="0" dirty="0">
                <a:solidFill>
                  <a:srgbClr val="545454"/>
                </a:solidFill>
                <a:effectLst/>
                <a:latin typeface="Roboto" panose="02000000000000000000" pitchFamily="2" charset="0"/>
              </a:rPr>
            </a:br>
            <a:endParaRPr lang="es-CL" dirty="0"/>
          </a:p>
        </p:txBody>
      </p:sp>
      <p:sp>
        <p:nvSpPr>
          <p:cNvPr id="3" name="Marcador de contenido 2">
            <a:extLst>
              <a:ext uri="{FF2B5EF4-FFF2-40B4-BE49-F238E27FC236}">
                <a16:creationId xmlns:a16="http://schemas.microsoft.com/office/drawing/2014/main" id="{62AC45E3-1917-7BE6-FF7F-3084DCC82E21}"/>
              </a:ext>
            </a:extLst>
          </p:cNvPr>
          <p:cNvSpPr>
            <a:spLocks noGrp="1"/>
          </p:cNvSpPr>
          <p:nvPr>
            <p:ph idx="1"/>
          </p:nvPr>
        </p:nvSpPr>
        <p:spPr>
          <a:xfrm>
            <a:off x="677334" y="1191491"/>
            <a:ext cx="8596668" cy="5167745"/>
          </a:xfrm>
        </p:spPr>
        <p:txBody>
          <a:bodyPr>
            <a:normAutofit fontScale="92500" lnSpcReduction="10000"/>
          </a:bodyPr>
          <a:lstStyle/>
          <a:p>
            <a:pPr algn="l"/>
            <a:r>
              <a:rPr lang="es-CL" sz="2400" b="0" i="0" dirty="0">
                <a:solidFill>
                  <a:srgbClr val="545454"/>
                </a:solidFill>
                <a:effectLst/>
                <a:latin typeface="Roboto" panose="02000000000000000000" pitchFamily="2" charset="0"/>
              </a:rPr>
              <a:t>Son capaces de andar en la posición talón-punta (tocando un pie con el otro), de saltar de forma alterna sobre cada pie, de saltar obstáculos pequeños, de lanzar una pelota, dar una palmada y volverla a coger y de aprender a montar en bicicleta (con rueditas).</a:t>
            </a:r>
          </a:p>
          <a:p>
            <a:pPr algn="l"/>
            <a:r>
              <a:rPr lang="es-CL" sz="2400" b="0" i="0" dirty="0">
                <a:solidFill>
                  <a:srgbClr val="545454"/>
                </a:solidFill>
                <a:effectLst/>
                <a:latin typeface="Roboto" panose="02000000000000000000" pitchFamily="2" charset="0"/>
              </a:rPr>
              <a:t>Además, pueden vestirse completamente solos y también columpiarse. </a:t>
            </a:r>
          </a:p>
          <a:p>
            <a:r>
              <a:rPr lang="es-CL" sz="2400" b="0" i="0" dirty="0">
                <a:solidFill>
                  <a:srgbClr val="545454"/>
                </a:solidFill>
                <a:effectLst/>
                <a:latin typeface="Roboto" panose="02000000000000000000" pitchFamily="2" charset="0"/>
              </a:rPr>
              <a:t>A nivel manipulativo las dos manos trabajan en conjunto y deben estar identificadas cómo dominante o la que lidera, y como no dominante o la que ayuda. A esta edad ya están desarrolladas la mayoría de las prensiones para gran variedad de </a:t>
            </a:r>
            <a:r>
              <a:rPr lang="es-CL" sz="2400" dirty="0">
                <a:solidFill>
                  <a:srgbClr val="545454"/>
                </a:solidFill>
                <a:latin typeface="Roboto" panose="02000000000000000000" pitchFamily="2" charset="0"/>
              </a:rPr>
              <a:t>objetos. </a:t>
            </a:r>
          </a:p>
          <a:p>
            <a:pPr marL="0" indent="0">
              <a:buNone/>
            </a:pPr>
            <a:endParaRPr lang="es-CL" sz="2400" dirty="0">
              <a:solidFill>
                <a:srgbClr val="545454"/>
              </a:solidFill>
              <a:latin typeface="Roboto" panose="02000000000000000000" pitchFamily="2" charset="0"/>
            </a:endParaRPr>
          </a:p>
          <a:p>
            <a:pPr lvl="1"/>
            <a:r>
              <a:rPr lang="es-CL" sz="2400" dirty="0">
                <a:solidFill>
                  <a:srgbClr val="545454"/>
                </a:solidFill>
                <a:latin typeface="Roboto" panose="02000000000000000000" pitchFamily="2" charset="0"/>
              </a:rPr>
              <a:t>Todas estas tareas anteriormente mencionadas requieren de una buena planificación motora, fundamental para el aprendizaje académico y la autonomía personal. </a:t>
            </a:r>
          </a:p>
          <a:p>
            <a:pPr algn="l"/>
            <a:endParaRPr lang="es-CL" b="0" i="0" dirty="0">
              <a:solidFill>
                <a:srgbClr val="545454"/>
              </a:solidFill>
              <a:effectLst/>
              <a:latin typeface="Roboto" panose="02000000000000000000" pitchFamily="2" charset="0"/>
            </a:endParaRPr>
          </a:p>
          <a:p>
            <a:endParaRPr lang="es-CL" dirty="0"/>
          </a:p>
        </p:txBody>
      </p:sp>
    </p:spTree>
    <p:extLst>
      <p:ext uri="{BB962C8B-B14F-4D97-AF65-F5344CB8AC3E}">
        <p14:creationId xmlns:p14="http://schemas.microsoft.com/office/powerpoint/2010/main" val="890571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a">
  <a:themeElements>
    <a:clrScheme name="Rojo naranja">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135</TotalTime>
  <Words>1525</Words>
  <Application>Microsoft Office PowerPoint</Application>
  <PresentationFormat>Panorámica</PresentationFormat>
  <Paragraphs>72</Paragraphs>
  <Slides>15</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15</vt:i4>
      </vt:variant>
    </vt:vector>
  </HeadingPairs>
  <TitlesOfParts>
    <vt:vector size="22" baseType="lpstr">
      <vt:lpstr>Arial</vt:lpstr>
      <vt:lpstr>Hind</vt:lpstr>
      <vt:lpstr>Open Sans</vt:lpstr>
      <vt:lpstr>Roboto</vt:lpstr>
      <vt:lpstr>Trebuchet MS</vt:lpstr>
      <vt:lpstr>Wingdings 3</vt:lpstr>
      <vt:lpstr>Faceta</vt:lpstr>
      <vt:lpstr>¿Cómo es el desarrollo sensoriomotor en los niños hasta los 6 años de vida?</vt:lpstr>
      <vt:lpstr>De los 2 a los 5 meses: </vt:lpstr>
      <vt:lpstr>De los 6 a los 9 meses: </vt:lpstr>
      <vt:lpstr>De los 10 a los 12 meses: </vt:lpstr>
      <vt:lpstr>A los 2 años </vt:lpstr>
      <vt:lpstr>Presentación de PowerPoint</vt:lpstr>
      <vt:lpstr>A los 3 años: </vt:lpstr>
      <vt:lpstr>A los 4 años: </vt:lpstr>
      <vt:lpstr>A los 5 años: </vt:lpstr>
      <vt:lpstr>A los 6 años: </vt:lpstr>
      <vt:lpstr>Etapas del desarrollo socioemocional </vt:lpstr>
      <vt:lpstr>De 0 a 3 años: </vt:lpstr>
      <vt:lpstr>3-4 años </vt:lpstr>
      <vt:lpstr>4-5 años </vt:lpstr>
      <vt:lpstr>5-6 años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¿Cómo es el desarrollo sensoriomotor en los niños hasta los 6 años de vida?</dc:title>
  <dc:creator>Christian Pavéz Mercado</dc:creator>
  <cp:lastModifiedBy>Christian Pavéz Mercado</cp:lastModifiedBy>
  <cp:revision>4</cp:revision>
  <dcterms:created xsi:type="dcterms:W3CDTF">2024-03-07T17:51:22Z</dcterms:created>
  <dcterms:modified xsi:type="dcterms:W3CDTF">2024-03-07T20:06:44Z</dcterms:modified>
</cp:coreProperties>
</file>