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1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64" d="100"/>
          <a:sy n="64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CD5D6-E5D2-427E-AB8F-5FE1D782E35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644C8A0-5F16-4420-BDB6-CED3CFAD412A}">
      <dgm:prSet/>
      <dgm:spPr/>
      <dgm:t>
        <a:bodyPr/>
        <a:lstStyle/>
        <a:p>
          <a:r>
            <a:rPr lang="es-MX"/>
            <a:t>AUTOCONCEPTO</a:t>
          </a:r>
          <a:endParaRPr lang="en-US"/>
        </a:p>
      </dgm:t>
    </dgm:pt>
    <dgm:pt modelId="{5818071C-E8EB-44AD-873D-C17667FA062C}" type="parTrans" cxnId="{765D703F-B0B6-4E1F-BDA2-0FDAB3655318}">
      <dgm:prSet/>
      <dgm:spPr/>
      <dgm:t>
        <a:bodyPr/>
        <a:lstStyle/>
        <a:p>
          <a:endParaRPr lang="en-US"/>
        </a:p>
      </dgm:t>
    </dgm:pt>
    <dgm:pt modelId="{12EDCBE6-BA4C-4600-9A94-7D951247F3A3}" type="sibTrans" cxnId="{765D703F-B0B6-4E1F-BDA2-0FDAB3655318}">
      <dgm:prSet/>
      <dgm:spPr/>
      <dgm:t>
        <a:bodyPr/>
        <a:lstStyle/>
        <a:p>
          <a:endParaRPr lang="en-US"/>
        </a:p>
      </dgm:t>
    </dgm:pt>
    <dgm:pt modelId="{FFF488F6-22AD-43B8-B54B-F22794DF46C1}">
      <dgm:prSet/>
      <dgm:spPr/>
      <dgm:t>
        <a:bodyPr/>
        <a:lstStyle/>
        <a:p>
          <a:r>
            <a:rPr lang="es-MX"/>
            <a:t>AUTOESTIMA</a:t>
          </a:r>
          <a:endParaRPr lang="en-US"/>
        </a:p>
      </dgm:t>
    </dgm:pt>
    <dgm:pt modelId="{127C8911-E23C-4DB5-81C3-8A738C014F78}" type="parTrans" cxnId="{C96E7D50-BAAC-4018-81D9-2C24B0DDD45F}">
      <dgm:prSet/>
      <dgm:spPr/>
      <dgm:t>
        <a:bodyPr/>
        <a:lstStyle/>
        <a:p>
          <a:endParaRPr lang="en-US"/>
        </a:p>
      </dgm:t>
    </dgm:pt>
    <dgm:pt modelId="{8E0E359B-63ED-4872-B05C-C8587721FA78}" type="sibTrans" cxnId="{C96E7D50-BAAC-4018-81D9-2C24B0DDD45F}">
      <dgm:prSet/>
      <dgm:spPr/>
      <dgm:t>
        <a:bodyPr/>
        <a:lstStyle/>
        <a:p>
          <a:endParaRPr lang="en-US"/>
        </a:p>
      </dgm:t>
    </dgm:pt>
    <dgm:pt modelId="{15963EB2-653A-48EC-B4AE-76403B96A91F}">
      <dgm:prSet/>
      <dgm:spPr/>
      <dgm:t>
        <a:bodyPr/>
        <a:lstStyle/>
        <a:p>
          <a:r>
            <a:rPr lang="es-MX"/>
            <a:t>AUTOCUIDADO</a:t>
          </a:r>
          <a:endParaRPr lang="en-US"/>
        </a:p>
      </dgm:t>
    </dgm:pt>
    <dgm:pt modelId="{9842F837-9876-49ED-A382-FCCA2A66CB2E}" type="parTrans" cxnId="{0E816FC0-578C-4A16-9451-2A34C245361B}">
      <dgm:prSet/>
      <dgm:spPr/>
      <dgm:t>
        <a:bodyPr/>
        <a:lstStyle/>
        <a:p>
          <a:endParaRPr lang="en-US"/>
        </a:p>
      </dgm:t>
    </dgm:pt>
    <dgm:pt modelId="{94DD16AF-4049-4BE5-97BB-A1B0086C68EC}" type="sibTrans" cxnId="{0E816FC0-578C-4A16-9451-2A34C245361B}">
      <dgm:prSet/>
      <dgm:spPr/>
      <dgm:t>
        <a:bodyPr/>
        <a:lstStyle/>
        <a:p>
          <a:endParaRPr lang="en-US"/>
        </a:p>
      </dgm:t>
    </dgm:pt>
    <dgm:pt modelId="{82B68487-D0FB-428B-87EB-7A45A7606564}" type="pres">
      <dgm:prSet presAssocID="{9D4CD5D6-E5D2-427E-AB8F-5FE1D782E35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87D6E2-6DF4-436F-8BAA-7EC08B9E8FCE}" type="pres">
      <dgm:prSet presAssocID="{0644C8A0-5F16-4420-BDB6-CED3CFAD412A}" presName="hierRoot1" presStyleCnt="0"/>
      <dgm:spPr/>
    </dgm:pt>
    <dgm:pt modelId="{9B8D0182-45C9-4BD3-902D-34BB3CAC4FFA}" type="pres">
      <dgm:prSet presAssocID="{0644C8A0-5F16-4420-BDB6-CED3CFAD412A}" presName="composite" presStyleCnt="0"/>
      <dgm:spPr/>
    </dgm:pt>
    <dgm:pt modelId="{3536E87E-1492-4563-AF06-F7979470C42B}" type="pres">
      <dgm:prSet presAssocID="{0644C8A0-5F16-4420-BDB6-CED3CFAD412A}" presName="background" presStyleLbl="node0" presStyleIdx="0" presStyleCnt="3"/>
      <dgm:spPr/>
    </dgm:pt>
    <dgm:pt modelId="{93C251E7-07CD-47AF-91E1-8E46E22B2C69}" type="pres">
      <dgm:prSet presAssocID="{0644C8A0-5F16-4420-BDB6-CED3CFAD412A}" presName="text" presStyleLbl="fgAcc0" presStyleIdx="0" presStyleCnt="3">
        <dgm:presLayoutVars>
          <dgm:chPref val="3"/>
        </dgm:presLayoutVars>
      </dgm:prSet>
      <dgm:spPr/>
    </dgm:pt>
    <dgm:pt modelId="{AFB7B9AF-0311-43E6-BB5F-8BAA22D157CD}" type="pres">
      <dgm:prSet presAssocID="{0644C8A0-5F16-4420-BDB6-CED3CFAD412A}" presName="hierChild2" presStyleCnt="0"/>
      <dgm:spPr/>
    </dgm:pt>
    <dgm:pt modelId="{63983145-0287-42DF-A03F-4AE39281B7B0}" type="pres">
      <dgm:prSet presAssocID="{FFF488F6-22AD-43B8-B54B-F22794DF46C1}" presName="hierRoot1" presStyleCnt="0"/>
      <dgm:spPr/>
    </dgm:pt>
    <dgm:pt modelId="{092873AC-143E-449F-BAFD-AD68C1B264E5}" type="pres">
      <dgm:prSet presAssocID="{FFF488F6-22AD-43B8-B54B-F22794DF46C1}" presName="composite" presStyleCnt="0"/>
      <dgm:spPr/>
    </dgm:pt>
    <dgm:pt modelId="{9675F9E5-6EE1-4858-9D7D-B664D0FA11DF}" type="pres">
      <dgm:prSet presAssocID="{FFF488F6-22AD-43B8-B54B-F22794DF46C1}" presName="background" presStyleLbl="node0" presStyleIdx="1" presStyleCnt="3"/>
      <dgm:spPr/>
    </dgm:pt>
    <dgm:pt modelId="{7A3C991F-44C1-4345-8DDA-79DBDD109F49}" type="pres">
      <dgm:prSet presAssocID="{FFF488F6-22AD-43B8-B54B-F22794DF46C1}" presName="text" presStyleLbl="fgAcc0" presStyleIdx="1" presStyleCnt="3">
        <dgm:presLayoutVars>
          <dgm:chPref val="3"/>
        </dgm:presLayoutVars>
      </dgm:prSet>
      <dgm:spPr/>
    </dgm:pt>
    <dgm:pt modelId="{847CCFFE-80E6-45FC-848E-68C0C04A8787}" type="pres">
      <dgm:prSet presAssocID="{FFF488F6-22AD-43B8-B54B-F22794DF46C1}" presName="hierChild2" presStyleCnt="0"/>
      <dgm:spPr/>
    </dgm:pt>
    <dgm:pt modelId="{5B3A5F6F-C6DD-4443-BFB7-C64D59AB87D6}" type="pres">
      <dgm:prSet presAssocID="{15963EB2-653A-48EC-B4AE-76403B96A91F}" presName="hierRoot1" presStyleCnt="0"/>
      <dgm:spPr/>
    </dgm:pt>
    <dgm:pt modelId="{C0301544-21D8-422E-BB64-DDF1E82E577C}" type="pres">
      <dgm:prSet presAssocID="{15963EB2-653A-48EC-B4AE-76403B96A91F}" presName="composite" presStyleCnt="0"/>
      <dgm:spPr/>
    </dgm:pt>
    <dgm:pt modelId="{F7771DB1-FC36-4FC8-8B82-3890A19230DA}" type="pres">
      <dgm:prSet presAssocID="{15963EB2-653A-48EC-B4AE-76403B96A91F}" presName="background" presStyleLbl="node0" presStyleIdx="2" presStyleCnt="3"/>
      <dgm:spPr/>
    </dgm:pt>
    <dgm:pt modelId="{B2B614F0-B5BD-4776-9459-A30D3D8DFC9F}" type="pres">
      <dgm:prSet presAssocID="{15963EB2-653A-48EC-B4AE-76403B96A91F}" presName="text" presStyleLbl="fgAcc0" presStyleIdx="2" presStyleCnt="3">
        <dgm:presLayoutVars>
          <dgm:chPref val="3"/>
        </dgm:presLayoutVars>
      </dgm:prSet>
      <dgm:spPr/>
    </dgm:pt>
    <dgm:pt modelId="{38701A10-9616-459F-B35B-DDFFA3E9E782}" type="pres">
      <dgm:prSet presAssocID="{15963EB2-653A-48EC-B4AE-76403B96A91F}" presName="hierChild2" presStyleCnt="0"/>
      <dgm:spPr/>
    </dgm:pt>
  </dgm:ptLst>
  <dgm:cxnLst>
    <dgm:cxn modelId="{7A991803-DCAA-4E70-BB46-BC5A6C00D5DA}" type="presOf" srcId="{FFF488F6-22AD-43B8-B54B-F22794DF46C1}" destId="{7A3C991F-44C1-4345-8DDA-79DBDD109F49}" srcOrd="0" destOrd="0" presId="urn:microsoft.com/office/officeart/2005/8/layout/hierarchy1"/>
    <dgm:cxn modelId="{765D703F-B0B6-4E1F-BDA2-0FDAB3655318}" srcId="{9D4CD5D6-E5D2-427E-AB8F-5FE1D782E350}" destId="{0644C8A0-5F16-4420-BDB6-CED3CFAD412A}" srcOrd="0" destOrd="0" parTransId="{5818071C-E8EB-44AD-873D-C17667FA062C}" sibTransId="{12EDCBE6-BA4C-4600-9A94-7D951247F3A3}"/>
    <dgm:cxn modelId="{2DD4134C-DDEB-4C63-A6E3-D8DFBA0E6317}" type="presOf" srcId="{0644C8A0-5F16-4420-BDB6-CED3CFAD412A}" destId="{93C251E7-07CD-47AF-91E1-8E46E22B2C69}" srcOrd="0" destOrd="0" presId="urn:microsoft.com/office/officeart/2005/8/layout/hierarchy1"/>
    <dgm:cxn modelId="{C96E7D50-BAAC-4018-81D9-2C24B0DDD45F}" srcId="{9D4CD5D6-E5D2-427E-AB8F-5FE1D782E350}" destId="{FFF488F6-22AD-43B8-B54B-F22794DF46C1}" srcOrd="1" destOrd="0" parTransId="{127C8911-E23C-4DB5-81C3-8A738C014F78}" sibTransId="{8E0E359B-63ED-4872-B05C-C8587721FA78}"/>
    <dgm:cxn modelId="{783FE850-38BB-4F76-91E1-2C7658A5EAF1}" type="presOf" srcId="{15963EB2-653A-48EC-B4AE-76403B96A91F}" destId="{B2B614F0-B5BD-4776-9459-A30D3D8DFC9F}" srcOrd="0" destOrd="0" presId="urn:microsoft.com/office/officeart/2005/8/layout/hierarchy1"/>
    <dgm:cxn modelId="{0E816FC0-578C-4A16-9451-2A34C245361B}" srcId="{9D4CD5D6-E5D2-427E-AB8F-5FE1D782E350}" destId="{15963EB2-653A-48EC-B4AE-76403B96A91F}" srcOrd="2" destOrd="0" parTransId="{9842F837-9876-49ED-A382-FCCA2A66CB2E}" sibTransId="{94DD16AF-4049-4BE5-97BB-A1B0086C68EC}"/>
    <dgm:cxn modelId="{202AA2D1-88BA-47C7-875B-3A6161EB0E02}" type="presOf" srcId="{9D4CD5D6-E5D2-427E-AB8F-5FE1D782E350}" destId="{82B68487-D0FB-428B-87EB-7A45A7606564}" srcOrd="0" destOrd="0" presId="urn:microsoft.com/office/officeart/2005/8/layout/hierarchy1"/>
    <dgm:cxn modelId="{90286D87-4ACD-4D60-BCA4-AA2831B2C31B}" type="presParOf" srcId="{82B68487-D0FB-428B-87EB-7A45A7606564}" destId="{EA87D6E2-6DF4-436F-8BAA-7EC08B9E8FCE}" srcOrd="0" destOrd="0" presId="urn:microsoft.com/office/officeart/2005/8/layout/hierarchy1"/>
    <dgm:cxn modelId="{A358B9FE-2E10-43D5-AFA2-A449288317A5}" type="presParOf" srcId="{EA87D6E2-6DF4-436F-8BAA-7EC08B9E8FCE}" destId="{9B8D0182-45C9-4BD3-902D-34BB3CAC4FFA}" srcOrd="0" destOrd="0" presId="urn:microsoft.com/office/officeart/2005/8/layout/hierarchy1"/>
    <dgm:cxn modelId="{43E9A463-0363-4E5F-80D1-D9F9D3C65E57}" type="presParOf" srcId="{9B8D0182-45C9-4BD3-902D-34BB3CAC4FFA}" destId="{3536E87E-1492-4563-AF06-F7979470C42B}" srcOrd="0" destOrd="0" presId="urn:microsoft.com/office/officeart/2005/8/layout/hierarchy1"/>
    <dgm:cxn modelId="{5334E00C-E71F-4CD8-9356-A83DBBFB3F3D}" type="presParOf" srcId="{9B8D0182-45C9-4BD3-902D-34BB3CAC4FFA}" destId="{93C251E7-07CD-47AF-91E1-8E46E22B2C69}" srcOrd="1" destOrd="0" presId="urn:microsoft.com/office/officeart/2005/8/layout/hierarchy1"/>
    <dgm:cxn modelId="{04ED06CB-EE8A-476E-84A8-7F9E13CC13F8}" type="presParOf" srcId="{EA87D6E2-6DF4-436F-8BAA-7EC08B9E8FCE}" destId="{AFB7B9AF-0311-43E6-BB5F-8BAA22D157CD}" srcOrd="1" destOrd="0" presId="urn:microsoft.com/office/officeart/2005/8/layout/hierarchy1"/>
    <dgm:cxn modelId="{1DADF555-9B6A-4608-A148-97CA265773EB}" type="presParOf" srcId="{82B68487-D0FB-428B-87EB-7A45A7606564}" destId="{63983145-0287-42DF-A03F-4AE39281B7B0}" srcOrd="1" destOrd="0" presId="urn:microsoft.com/office/officeart/2005/8/layout/hierarchy1"/>
    <dgm:cxn modelId="{FB1613B2-9363-45EA-A2B3-7A097624C87A}" type="presParOf" srcId="{63983145-0287-42DF-A03F-4AE39281B7B0}" destId="{092873AC-143E-449F-BAFD-AD68C1B264E5}" srcOrd="0" destOrd="0" presId="urn:microsoft.com/office/officeart/2005/8/layout/hierarchy1"/>
    <dgm:cxn modelId="{D814E514-F52B-4148-A96F-7BC3A93B377D}" type="presParOf" srcId="{092873AC-143E-449F-BAFD-AD68C1B264E5}" destId="{9675F9E5-6EE1-4858-9D7D-B664D0FA11DF}" srcOrd="0" destOrd="0" presId="urn:microsoft.com/office/officeart/2005/8/layout/hierarchy1"/>
    <dgm:cxn modelId="{3A08CF1F-C42A-4447-AD30-1732F576E25F}" type="presParOf" srcId="{092873AC-143E-449F-BAFD-AD68C1B264E5}" destId="{7A3C991F-44C1-4345-8DDA-79DBDD109F49}" srcOrd="1" destOrd="0" presId="urn:microsoft.com/office/officeart/2005/8/layout/hierarchy1"/>
    <dgm:cxn modelId="{80C9E237-446E-4740-8ED6-F6DD1DD444CB}" type="presParOf" srcId="{63983145-0287-42DF-A03F-4AE39281B7B0}" destId="{847CCFFE-80E6-45FC-848E-68C0C04A8787}" srcOrd="1" destOrd="0" presId="urn:microsoft.com/office/officeart/2005/8/layout/hierarchy1"/>
    <dgm:cxn modelId="{F9578D20-234C-4AE9-97D6-C93515E876C8}" type="presParOf" srcId="{82B68487-D0FB-428B-87EB-7A45A7606564}" destId="{5B3A5F6F-C6DD-4443-BFB7-C64D59AB87D6}" srcOrd="2" destOrd="0" presId="urn:microsoft.com/office/officeart/2005/8/layout/hierarchy1"/>
    <dgm:cxn modelId="{AF0DAFA2-223B-4363-AF95-2225471C09AB}" type="presParOf" srcId="{5B3A5F6F-C6DD-4443-BFB7-C64D59AB87D6}" destId="{C0301544-21D8-422E-BB64-DDF1E82E577C}" srcOrd="0" destOrd="0" presId="urn:microsoft.com/office/officeart/2005/8/layout/hierarchy1"/>
    <dgm:cxn modelId="{CC7EB2E1-8D17-4C0F-90E2-CF18841C25E3}" type="presParOf" srcId="{C0301544-21D8-422E-BB64-DDF1E82E577C}" destId="{F7771DB1-FC36-4FC8-8B82-3890A19230DA}" srcOrd="0" destOrd="0" presId="urn:microsoft.com/office/officeart/2005/8/layout/hierarchy1"/>
    <dgm:cxn modelId="{923913A2-4883-494E-BF8E-51BB7DE14AEC}" type="presParOf" srcId="{C0301544-21D8-422E-BB64-DDF1E82E577C}" destId="{B2B614F0-B5BD-4776-9459-A30D3D8DFC9F}" srcOrd="1" destOrd="0" presId="urn:microsoft.com/office/officeart/2005/8/layout/hierarchy1"/>
    <dgm:cxn modelId="{417BE564-4A62-4E83-9EFC-D60DABE53497}" type="presParOf" srcId="{5B3A5F6F-C6DD-4443-BFB7-C64D59AB87D6}" destId="{38701A10-9616-459F-B35B-DDFFA3E9E7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86778D-1B69-4A18-AAAD-81711F989B8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FD69C09-AFF3-4F0E-94A9-C29A8B28F9FC}">
      <dgm:prSet/>
      <dgm:spPr/>
      <dgm:t>
        <a:bodyPr/>
        <a:lstStyle/>
        <a:p>
          <a:r>
            <a:rPr lang="es-MX"/>
            <a:t>O concepto de sí mismo, se refiere a todas las percepciones que la persona tiene de sí.</a:t>
          </a:r>
          <a:endParaRPr lang="en-US"/>
        </a:p>
      </dgm:t>
    </dgm:pt>
    <dgm:pt modelId="{95D06FED-233A-4649-A6FF-33996F76977D}" type="parTrans" cxnId="{81A2638A-7CF0-4B7D-93DB-08CEE3893E34}">
      <dgm:prSet/>
      <dgm:spPr/>
      <dgm:t>
        <a:bodyPr/>
        <a:lstStyle/>
        <a:p>
          <a:endParaRPr lang="en-US"/>
        </a:p>
      </dgm:t>
    </dgm:pt>
    <dgm:pt modelId="{0698E596-929E-4A39-9AC3-20EC24CB7465}" type="sibTrans" cxnId="{81A2638A-7CF0-4B7D-93DB-08CEE3893E34}">
      <dgm:prSet/>
      <dgm:spPr/>
      <dgm:t>
        <a:bodyPr/>
        <a:lstStyle/>
        <a:p>
          <a:endParaRPr lang="en-US"/>
        </a:p>
      </dgm:t>
    </dgm:pt>
    <dgm:pt modelId="{E78D7A8B-88F2-4A58-BA54-173DD3345104}">
      <dgm:prSet/>
      <dgm:spPr/>
      <dgm:t>
        <a:bodyPr/>
        <a:lstStyle/>
        <a:p>
          <a:r>
            <a:rPr lang="es-MX"/>
            <a:t>El autoconcepto se forma en la interacción social con los demás, los niños y niñas comienzan a percibir como los demás reaccionan ante ellos de ciertas maneras y ellos a su vez, empiezan a reaccionar frente a eso.</a:t>
          </a:r>
          <a:endParaRPr lang="en-US"/>
        </a:p>
      </dgm:t>
    </dgm:pt>
    <dgm:pt modelId="{A913D91E-4B5D-47F6-A20F-F5AB30253A3B}" type="parTrans" cxnId="{EC5374BE-DA63-4580-B1B5-BF055223A10D}">
      <dgm:prSet/>
      <dgm:spPr/>
      <dgm:t>
        <a:bodyPr/>
        <a:lstStyle/>
        <a:p>
          <a:endParaRPr lang="en-US"/>
        </a:p>
      </dgm:t>
    </dgm:pt>
    <dgm:pt modelId="{CBB68366-DBA7-4ACA-BEC7-4B96D3EE9663}" type="sibTrans" cxnId="{EC5374BE-DA63-4580-B1B5-BF055223A10D}">
      <dgm:prSet/>
      <dgm:spPr/>
      <dgm:t>
        <a:bodyPr/>
        <a:lstStyle/>
        <a:p>
          <a:endParaRPr lang="en-US"/>
        </a:p>
      </dgm:t>
    </dgm:pt>
    <dgm:pt modelId="{F552E435-4EE7-4D13-A5C2-10B71DF5FA4C}">
      <dgm:prSet/>
      <dgm:spPr/>
      <dgm:t>
        <a:bodyPr/>
        <a:lstStyle/>
        <a:p>
          <a:r>
            <a:rPr lang="es-MX"/>
            <a:t>El niño/a aprende a verse a sí mismo, como los otros lo ven a él.</a:t>
          </a:r>
          <a:endParaRPr lang="en-US"/>
        </a:p>
      </dgm:t>
    </dgm:pt>
    <dgm:pt modelId="{88EC752F-45A5-4C7E-BA9D-C98A8FC581B7}" type="parTrans" cxnId="{6E3AC61B-EB04-49DD-BD7B-5451940751A2}">
      <dgm:prSet/>
      <dgm:spPr/>
      <dgm:t>
        <a:bodyPr/>
        <a:lstStyle/>
        <a:p>
          <a:endParaRPr lang="en-US"/>
        </a:p>
      </dgm:t>
    </dgm:pt>
    <dgm:pt modelId="{00EE3AAA-1C73-43B6-8BF7-07DEE082A397}" type="sibTrans" cxnId="{6E3AC61B-EB04-49DD-BD7B-5451940751A2}">
      <dgm:prSet/>
      <dgm:spPr/>
      <dgm:t>
        <a:bodyPr/>
        <a:lstStyle/>
        <a:p>
          <a:endParaRPr lang="en-US"/>
        </a:p>
      </dgm:t>
    </dgm:pt>
    <dgm:pt modelId="{6C0E3628-AE6E-4A9E-A272-B791D07B8FE2}" type="pres">
      <dgm:prSet presAssocID="{8786778D-1B69-4A18-AAAD-81711F989B88}" presName="Name0" presStyleCnt="0">
        <dgm:presLayoutVars>
          <dgm:dir/>
          <dgm:resizeHandles val="exact"/>
        </dgm:presLayoutVars>
      </dgm:prSet>
      <dgm:spPr/>
    </dgm:pt>
    <dgm:pt modelId="{8C5A4E0B-8C08-4CA6-ADFE-BC6169425A4F}" type="pres">
      <dgm:prSet presAssocID="{0FD69C09-AFF3-4F0E-94A9-C29A8B28F9FC}" presName="node" presStyleLbl="node1" presStyleIdx="0" presStyleCnt="3">
        <dgm:presLayoutVars>
          <dgm:bulletEnabled val="1"/>
        </dgm:presLayoutVars>
      </dgm:prSet>
      <dgm:spPr/>
    </dgm:pt>
    <dgm:pt modelId="{E40BF471-0242-49B3-8840-9F2980057D26}" type="pres">
      <dgm:prSet presAssocID="{0698E596-929E-4A39-9AC3-20EC24CB7465}" presName="sibTrans" presStyleLbl="sibTrans2D1" presStyleIdx="0" presStyleCnt="2"/>
      <dgm:spPr/>
    </dgm:pt>
    <dgm:pt modelId="{11B89BB7-F838-4228-B512-43195EBE3068}" type="pres">
      <dgm:prSet presAssocID="{0698E596-929E-4A39-9AC3-20EC24CB7465}" presName="connectorText" presStyleLbl="sibTrans2D1" presStyleIdx="0" presStyleCnt="2"/>
      <dgm:spPr/>
    </dgm:pt>
    <dgm:pt modelId="{3C1C14EB-DD3B-4006-BF12-E0ADC4B7229E}" type="pres">
      <dgm:prSet presAssocID="{E78D7A8B-88F2-4A58-BA54-173DD3345104}" presName="node" presStyleLbl="node1" presStyleIdx="1" presStyleCnt="3">
        <dgm:presLayoutVars>
          <dgm:bulletEnabled val="1"/>
        </dgm:presLayoutVars>
      </dgm:prSet>
      <dgm:spPr/>
    </dgm:pt>
    <dgm:pt modelId="{782BB3D9-08E6-4580-945E-45E142E62BEB}" type="pres">
      <dgm:prSet presAssocID="{CBB68366-DBA7-4ACA-BEC7-4B96D3EE9663}" presName="sibTrans" presStyleLbl="sibTrans2D1" presStyleIdx="1" presStyleCnt="2"/>
      <dgm:spPr/>
    </dgm:pt>
    <dgm:pt modelId="{07D6451E-BEB3-4491-8669-F016400576AF}" type="pres">
      <dgm:prSet presAssocID="{CBB68366-DBA7-4ACA-BEC7-4B96D3EE9663}" presName="connectorText" presStyleLbl="sibTrans2D1" presStyleIdx="1" presStyleCnt="2"/>
      <dgm:spPr/>
    </dgm:pt>
    <dgm:pt modelId="{A39E8943-70EC-417D-A6F9-7551AF932E47}" type="pres">
      <dgm:prSet presAssocID="{F552E435-4EE7-4D13-A5C2-10B71DF5FA4C}" presName="node" presStyleLbl="node1" presStyleIdx="2" presStyleCnt="3">
        <dgm:presLayoutVars>
          <dgm:bulletEnabled val="1"/>
        </dgm:presLayoutVars>
      </dgm:prSet>
      <dgm:spPr/>
    </dgm:pt>
  </dgm:ptLst>
  <dgm:cxnLst>
    <dgm:cxn modelId="{B3C0FB0F-7A39-4464-95FE-6E8ACD07DE73}" type="presOf" srcId="{0FD69C09-AFF3-4F0E-94A9-C29A8B28F9FC}" destId="{8C5A4E0B-8C08-4CA6-ADFE-BC6169425A4F}" srcOrd="0" destOrd="0" presId="urn:microsoft.com/office/officeart/2005/8/layout/process1"/>
    <dgm:cxn modelId="{6E3AC61B-EB04-49DD-BD7B-5451940751A2}" srcId="{8786778D-1B69-4A18-AAAD-81711F989B88}" destId="{F552E435-4EE7-4D13-A5C2-10B71DF5FA4C}" srcOrd="2" destOrd="0" parTransId="{88EC752F-45A5-4C7E-BA9D-C98A8FC581B7}" sibTransId="{00EE3AAA-1C73-43B6-8BF7-07DEE082A397}"/>
    <dgm:cxn modelId="{24C0501D-3B9B-4A31-A92D-334943C25509}" type="presOf" srcId="{F552E435-4EE7-4D13-A5C2-10B71DF5FA4C}" destId="{A39E8943-70EC-417D-A6F9-7551AF932E47}" srcOrd="0" destOrd="0" presId="urn:microsoft.com/office/officeart/2005/8/layout/process1"/>
    <dgm:cxn modelId="{8FF3C23A-75BA-4486-9A16-76ADC3C9F5E1}" type="presOf" srcId="{0698E596-929E-4A39-9AC3-20EC24CB7465}" destId="{11B89BB7-F838-4228-B512-43195EBE3068}" srcOrd="1" destOrd="0" presId="urn:microsoft.com/office/officeart/2005/8/layout/process1"/>
    <dgm:cxn modelId="{3E86A078-9B86-4940-A444-B27F239279BA}" type="presOf" srcId="{0698E596-929E-4A39-9AC3-20EC24CB7465}" destId="{E40BF471-0242-49B3-8840-9F2980057D26}" srcOrd="0" destOrd="0" presId="urn:microsoft.com/office/officeart/2005/8/layout/process1"/>
    <dgm:cxn modelId="{81A2638A-7CF0-4B7D-93DB-08CEE3893E34}" srcId="{8786778D-1B69-4A18-AAAD-81711F989B88}" destId="{0FD69C09-AFF3-4F0E-94A9-C29A8B28F9FC}" srcOrd="0" destOrd="0" parTransId="{95D06FED-233A-4649-A6FF-33996F76977D}" sibTransId="{0698E596-929E-4A39-9AC3-20EC24CB7465}"/>
    <dgm:cxn modelId="{184B039A-5338-43E5-8557-839FE4AE43F0}" type="presOf" srcId="{E78D7A8B-88F2-4A58-BA54-173DD3345104}" destId="{3C1C14EB-DD3B-4006-BF12-E0ADC4B7229E}" srcOrd="0" destOrd="0" presId="urn:microsoft.com/office/officeart/2005/8/layout/process1"/>
    <dgm:cxn modelId="{EC5374BE-DA63-4580-B1B5-BF055223A10D}" srcId="{8786778D-1B69-4A18-AAAD-81711F989B88}" destId="{E78D7A8B-88F2-4A58-BA54-173DD3345104}" srcOrd="1" destOrd="0" parTransId="{A913D91E-4B5D-47F6-A20F-F5AB30253A3B}" sibTransId="{CBB68366-DBA7-4ACA-BEC7-4B96D3EE9663}"/>
    <dgm:cxn modelId="{94F7E3CD-D440-408F-BFF9-B54B746695EA}" type="presOf" srcId="{CBB68366-DBA7-4ACA-BEC7-4B96D3EE9663}" destId="{07D6451E-BEB3-4491-8669-F016400576AF}" srcOrd="1" destOrd="0" presId="urn:microsoft.com/office/officeart/2005/8/layout/process1"/>
    <dgm:cxn modelId="{320261E4-9AF9-4D8A-914B-FADE7DEFC338}" type="presOf" srcId="{CBB68366-DBA7-4ACA-BEC7-4B96D3EE9663}" destId="{782BB3D9-08E6-4580-945E-45E142E62BEB}" srcOrd="0" destOrd="0" presId="urn:microsoft.com/office/officeart/2005/8/layout/process1"/>
    <dgm:cxn modelId="{3ED3DAE5-177F-4B32-AD24-912BF4AFED1A}" type="presOf" srcId="{8786778D-1B69-4A18-AAAD-81711F989B88}" destId="{6C0E3628-AE6E-4A9E-A272-B791D07B8FE2}" srcOrd="0" destOrd="0" presId="urn:microsoft.com/office/officeart/2005/8/layout/process1"/>
    <dgm:cxn modelId="{F3B5ECC6-CF92-4BB5-98AC-EB8DFB9CA5E0}" type="presParOf" srcId="{6C0E3628-AE6E-4A9E-A272-B791D07B8FE2}" destId="{8C5A4E0B-8C08-4CA6-ADFE-BC6169425A4F}" srcOrd="0" destOrd="0" presId="urn:microsoft.com/office/officeart/2005/8/layout/process1"/>
    <dgm:cxn modelId="{AB516BA8-79F9-4D99-893F-5A6ADE1682F9}" type="presParOf" srcId="{6C0E3628-AE6E-4A9E-A272-B791D07B8FE2}" destId="{E40BF471-0242-49B3-8840-9F2980057D26}" srcOrd="1" destOrd="0" presId="urn:microsoft.com/office/officeart/2005/8/layout/process1"/>
    <dgm:cxn modelId="{533CDD95-B3C3-4FE3-BCF8-4E5C943889FC}" type="presParOf" srcId="{E40BF471-0242-49B3-8840-9F2980057D26}" destId="{11B89BB7-F838-4228-B512-43195EBE3068}" srcOrd="0" destOrd="0" presId="urn:microsoft.com/office/officeart/2005/8/layout/process1"/>
    <dgm:cxn modelId="{7B253F63-4360-43F4-89BE-8794D973B496}" type="presParOf" srcId="{6C0E3628-AE6E-4A9E-A272-B791D07B8FE2}" destId="{3C1C14EB-DD3B-4006-BF12-E0ADC4B7229E}" srcOrd="2" destOrd="0" presId="urn:microsoft.com/office/officeart/2005/8/layout/process1"/>
    <dgm:cxn modelId="{FBFA451A-AE1B-4994-ABAB-6308CBA9D8B5}" type="presParOf" srcId="{6C0E3628-AE6E-4A9E-A272-B791D07B8FE2}" destId="{782BB3D9-08E6-4580-945E-45E142E62BEB}" srcOrd="3" destOrd="0" presId="urn:microsoft.com/office/officeart/2005/8/layout/process1"/>
    <dgm:cxn modelId="{EC0B5CE0-6B84-4766-B313-EA4FA0FF055A}" type="presParOf" srcId="{782BB3D9-08E6-4580-945E-45E142E62BEB}" destId="{07D6451E-BEB3-4491-8669-F016400576AF}" srcOrd="0" destOrd="0" presId="urn:microsoft.com/office/officeart/2005/8/layout/process1"/>
    <dgm:cxn modelId="{4986975B-D722-4ACD-B00E-EE42DBE05C12}" type="presParOf" srcId="{6C0E3628-AE6E-4A9E-A272-B791D07B8FE2}" destId="{A39E8943-70EC-417D-A6F9-7551AF932E4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6E87E-1492-4563-AF06-F7979470C42B}">
      <dsp:nvSpPr>
        <dsp:cNvPr id="0" name=""/>
        <dsp:cNvSpPr/>
      </dsp:nvSpPr>
      <dsp:spPr>
        <a:xfrm>
          <a:off x="0" y="1161539"/>
          <a:ext cx="2218134" cy="1408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251E7-07CD-47AF-91E1-8E46E22B2C69}">
      <dsp:nvSpPr>
        <dsp:cNvPr id="0" name=""/>
        <dsp:cNvSpPr/>
      </dsp:nvSpPr>
      <dsp:spPr>
        <a:xfrm>
          <a:off x="246459" y="1395675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AUTOCONCEPTO</a:t>
          </a:r>
          <a:endParaRPr lang="en-US" sz="2000" kern="1200"/>
        </a:p>
      </dsp:txBody>
      <dsp:txXfrm>
        <a:off x="287713" y="1436929"/>
        <a:ext cx="2135626" cy="1326007"/>
      </dsp:txXfrm>
    </dsp:sp>
    <dsp:sp modelId="{9675F9E5-6EE1-4858-9D7D-B664D0FA11DF}">
      <dsp:nvSpPr>
        <dsp:cNvPr id="0" name=""/>
        <dsp:cNvSpPr/>
      </dsp:nvSpPr>
      <dsp:spPr>
        <a:xfrm>
          <a:off x="2711053" y="1161539"/>
          <a:ext cx="2218134" cy="1408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C991F-44C1-4345-8DDA-79DBDD109F49}">
      <dsp:nvSpPr>
        <dsp:cNvPr id="0" name=""/>
        <dsp:cNvSpPr/>
      </dsp:nvSpPr>
      <dsp:spPr>
        <a:xfrm>
          <a:off x="2957512" y="1395675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AUTOESTIMA</a:t>
          </a:r>
          <a:endParaRPr lang="en-US" sz="2000" kern="1200"/>
        </a:p>
      </dsp:txBody>
      <dsp:txXfrm>
        <a:off x="2998766" y="1436929"/>
        <a:ext cx="2135626" cy="1326007"/>
      </dsp:txXfrm>
    </dsp:sp>
    <dsp:sp modelId="{F7771DB1-FC36-4FC8-8B82-3890A19230DA}">
      <dsp:nvSpPr>
        <dsp:cNvPr id="0" name=""/>
        <dsp:cNvSpPr/>
      </dsp:nvSpPr>
      <dsp:spPr>
        <a:xfrm>
          <a:off x="5422106" y="1161539"/>
          <a:ext cx="2218134" cy="1408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614F0-B5BD-4776-9459-A30D3D8DFC9F}">
      <dsp:nvSpPr>
        <dsp:cNvPr id="0" name=""/>
        <dsp:cNvSpPr/>
      </dsp:nvSpPr>
      <dsp:spPr>
        <a:xfrm>
          <a:off x="5668565" y="1395675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AUTOCUIDADO</a:t>
          </a:r>
          <a:endParaRPr lang="en-US" sz="2000" kern="1200"/>
        </a:p>
      </dsp:txBody>
      <dsp:txXfrm>
        <a:off x="5709819" y="1436929"/>
        <a:ext cx="2135626" cy="1326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A4E0B-8C08-4CA6-ADFE-BC6169425A4F}">
      <dsp:nvSpPr>
        <dsp:cNvPr id="0" name=""/>
        <dsp:cNvSpPr/>
      </dsp:nvSpPr>
      <dsp:spPr>
        <a:xfrm>
          <a:off x="7132" y="268011"/>
          <a:ext cx="2131851" cy="31977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O concepto de sí mismo, se refiere a todas las percepciones que la persona tiene de sí.</a:t>
          </a:r>
          <a:endParaRPr lang="en-US" sz="1600" kern="1200"/>
        </a:p>
      </dsp:txBody>
      <dsp:txXfrm>
        <a:off x="69572" y="330451"/>
        <a:ext cx="2006971" cy="3072896"/>
      </dsp:txXfrm>
    </dsp:sp>
    <dsp:sp modelId="{E40BF471-0242-49B3-8840-9F2980057D26}">
      <dsp:nvSpPr>
        <dsp:cNvPr id="0" name=""/>
        <dsp:cNvSpPr/>
      </dsp:nvSpPr>
      <dsp:spPr>
        <a:xfrm>
          <a:off x="2352168" y="1602549"/>
          <a:ext cx="451952" cy="528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352168" y="1708289"/>
        <a:ext cx="316366" cy="317219"/>
      </dsp:txXfrm>
    </dsp:sp>
    <dsp:sp modelId="{3C1C14EB-DD3B-4006-BF12-E0ADC4B7229E}">
      <dsp:nvSpPr>
        <dsp:cNvPr id="0" name=""/>
        <dsp:cNvSpPr/>
      </dsp:nvSpPr>
      <dsp:spPr>
        <a:xfrm>
          <a:off x="2991724" y="268011"/>
          <a:ext cx="2131851" cy="31977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El autoconcepto se forma en la interacción social con los demás, los niños y niñas comienzan a percibir como los demás reaccionan ante ellos de ciertas maneras y ellos a su vez, empiezan a reaccionar frente a eso.</a:t>
          </a:r>
          <a:endParaRPr lang="en-US" sz="1600" kern="1200"/>
        </a:p>
      </dsp:txBody>
      <dsp:txXfrm>
        <a:off x="3054164" y="330451"/>
        <a:ext cx="2006971" cy="3072896"/>
      </dsp:txXfrm>
    </dsp:sp>
    <dsp:sp modelId="{782BB3D9-08E6-4580-945E-45E142E62BEB}">
      <dsp:nvSpPr>
        <dsp:cNvPr id="0" name=""/>
        <dsp:cNvSpPr/>
      </dsp:nvSpPr>
      <dsp:spPr>
        <a:xfrm>
          <a:off x="5336760" y="1602549"/>
          <a:ext cx="451952" cy="528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336760" y="1708289"/>
        <a:ext cx="316366" cy="317219"/>
      </dsp:txXfrm>
    </dsp:sp>
    <dsp:sp modelId="{A39E8943-70EC-417D-A6F9-7551AF932E47}">
      <dsp:nvSpPr>
        <dsp:cNvPr id="0" name=""/>
        <dsp:cNvSpPr/>
      </dsp:nvSpPr>
      <dsp:spPr>
        <a:xfrm>
          <a:off x="5976316" y="268011"/>
          <a:ext cx="2131851" cy="31977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El niño/a aprende a verse a sí mismo, como los otros lo ven a él.</a:t>
          </a:r>
          <a:endParaRPr lang="en-US" sz="1600" kern="1200"/>
        </a:p>
      </dsp:txBody>
      <dsp:txXfrm>
        <a:off x="6038756" y="330451"/>
        <a:ext cx="2006971" cy="3072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4D8E-8F51-413B-A988-B2E4D1A85AD8}" type="datetimeFigureOut">
              <a:rPr lang="es-CL" smtClean="0"/>
              <a:t>02-06-2024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590-89C8-481F-822D-AF6F2C60BC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59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4D8E-8F51-413B-A988-B2E4D1A85AD8}" type="datetimeFigureOut">
              <a:rPr lang="es-CL" smtClean="0"/>
              <a:t>02-06-2024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590-89C8-481F-822D-AF6F2C60BC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877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4D8E-8F51-413B-A988-B2E4D1A85AD8}" type="datetimeFigureOut">
              <a:rPr lang="es-CL" smtClean="0"/>
              <a:t>02-06-2024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590-89C8-481F-822D-AF6F2C60BC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64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4D8E-8F51-413B-A988-B2E4D1A85AD8}" type="datetimeFigureOut">
              <a:rPr lang="es-CL" smtClean="0"/>
              <a:t>02-06-2024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590-89C8-481F-822D-AF6F2C60BC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136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4D8E-8F51-413B-A988-B2E4D1A85AD8}" type="datetimeFigureOut">
              <a:rPr lang="es-CL" smtClean="0"/>
              <a:t>02-06-2024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590-89C8-481F-822D-AF6F2C60BC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204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4D8E-8F51-413B-A988-B2E4D1A85AD8}" type="datetimeFigureOut">
              <a:rPr lang="es-CL" smtClean="0"/>
              <a:t>02-06-2024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590-89C8-481F-822D-AF6F2C60BC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596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4D8E-8F51-413B-A988-B2E4D1A85AD8}" type="datetimeFigureOut">
              <a:rPr lang="es-CL" smtClean="0"/>
              <a:t>02-06-2024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590-89C8-481F-822D-AF6F2C60BC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957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4D8E-8F51-413B-A988-B2E4D1A85AD8}" type="datetimeFigureOut">
              <a:rPr lang="es-CL" smtClean="0"/>
              <a:t>02-06-2024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590-89C8-481F-822D-AF6F2C60BC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817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4D8E-8F51-413B-A988-B2E4D1A85AD8}" type="datetimeFigureOut">
              <a:rPr lang="es-CL" smtClean="0"/>
              <a:t>02-06-2024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590-89C8-481F-822D-AF6F2C60BC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754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4D8E-8F51-413B-A988-B2E4D1A85AD8}" type="datetimeFigureOut">
              <a:rPr lang="es-CL" smtClean="0"/>
              <a:t>02-06-2024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590-89C8-481F-822D-AF6F2C60BC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800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4D8E-8F51-413B-A988-B2E4D1A85AD8}" type="datetimeFigureOut">
              <a:rPr lang="es-CL" smtClean="0"/>
              <a:t>02-06-2024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590-89C8-481F-822D-AF6F2C60BC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9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444D8E-8F51-413B-A988-B2E4D1A85AD8}" type="datetimeFigureOut">
              <a:rPr lang="es-CL" smtClean="0"/>
              <a:t>02-06-2024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822590-89C8-481F-822D-AF6F2C60BC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691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OrwLm-akgk" TargetMode="External"/><Relationship Id="rId2" Type="http://schemas.openxmlformats.org/officeDocument/2006/relationships/hyperlink" Target="https://www.youtube.com/watch?v=1R_lwo9LEXc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DxfMVaOBrc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_S8pmC2KMI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w24YSN7KXyM" TargetMode="External"/><Relationship Id="rId4" Type="http://schemas.openxmlformats.org/officeDocument/2006/relationships/hyperlink" Target="https://www.youtube.com/watch?v=KIVecCyjOF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0D25B3-6725-2D54-76A0-99956E500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322" y="583345"/>
            <a:ext cx="5370268" cy="4164820"/>
          </a:xfrm>
        </p:spPr>
        <p:txBody>
          <a:bodyPr anchor="t">
            <a:normAutofit/>
          </a:bodyPr>
          <a:lstStyle/>
          <a:p>
            <a:pPr algn="r"/>
            <a:r>
              <a:rPr lang="es-MX" sz="7000">
                <a:solidFill>
                  <a:srgbClr val="FFFFFF"/>
                </a:solidFill>
              </a:rPr>
              <a:t>Núcleo de </a:t>
            </a:r>
            <a:br>
              <a:rPr lang="es-MX" sz="7000">
                <a:solidFill>
                  <a:srgbClr val="FFFFFF"/>
                </a:solidFill>
              </a:rPr>
            </a:br>
            <a:r>
              <a:rPr lang="es-MX" sz="7000">
                <a:solidFill>
                  <a:srgbClr val="FFFFFF"/>
                </a:solidFill>
              </a:rPr>
              <a:t>Identidad y Autonomía</a:t>
            </a:r>
            <a:endParaRPr lang="es-CL" sz="7000">
              <a:solidFill>
                <a:srgbClr val="FFFFFF"/>
              </a:solidFill>
            </a:endParaRP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769" y="583345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4854" y="812640"/>
            <a:ext cx="68353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4114" y="1037066"/>
            <a:ext cx="95785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085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7318" y="5636680"/>
            <a:ext cx="113652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3881" y="6096759"/>
            <a:ext cx="81469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5716" y="6238029"/>
            <a:ext cx="7181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0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0344AA-2432-5712-6868-B3A046882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s-CL" sz="4100">
                <a:solidFill>
                  <a:srgbClr val="FFFFFF"/>
                </a:solidFill>
              </a:rPr>
              <a:t>Nivel Transición (4 a 6 años):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F62D0E-EFCE-D056-C751-37986EB60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L" dirty="0"/>
              <a:t>Los párvulos manifiestan mayor conciencia corporal y dominio de sus movimientos, mayor capacidad de empatía y autorregulación y una expansión del lenguaje, todo lo cual les posibilita funcionar con una creciente autonomía en su entorno físico y social.</a:t>
            </a:r>
          </a:p>
        </p:txBody>
      </p:sp>
    </p:spTree>
    <p:extLst>
      <p:ext uri="{BB962C8B-B14F-4D97-AF65-F5344CB8AC3E}">
        <p14:creationId xmlns:p14="http://schemas.microsoft.com/office/powerpoint/2010/main" val="216455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09115B9-5BFD-478D-9C87-29ADB3AF1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57F946-2E03-4DE1-91F8-25BEDC663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-2"/>
            <a:ext cx="260117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598881B-E007-4AAF-BA50-0AD618219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87A6DD9E-16A5-46AE-A522-D46D6BEDF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EE5B2A0-8EAB-B1B4-0C8F-B298579C6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981726" y="2122732"/>
            <a:ext cx="4471416" cy="2438797"/>
          </a:xfrm>
        </p:spPr>
        <p:txBody>
          <a:bodyPr vert="vert" anchor="ctr"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</a:rPr>
              <a:t>DEBEN PROMOVER QUE LOS NIÑOS Y NIÑAS: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953762-5300-9951-691F-387EC7DC8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513" y="299803"/>
            <a:ext cx="6075644" cy="63408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L" sz="2300" dirty="0">
                <a:solidFill>
                  <a:schemeClr val="tx2"/>
                </a:solidFill>
              </a:rPr>
              <a:t>- Se conozcan a sí mismos, a partir de experiencias que les permitan reconocer sus características físicas, sus gustos, temores, habilidades. </a:t>
            </a:r>
          </a:p>
          <a:p>
            <a:pPr marL="0" indent="0">
              <a:buNone/>
            </a:pPr>
            <a:r>
              <a:rPr lang="es-CL" sz="2300" dirty="0">
                <a:solidFill>
                  <a:schemeClr val="tx2"/>
                </a:solidFill>
              </a:rPr>
              <a:t>- Se vinculen entre sí, a través de espacios de aprendizaje colectivos, donde se intencione la comunicación y la colaboración. </a:t>
            </a:r>
          </a:p>
          <a:p>
            <a:pPr marL="0" indent="0">
              <a:buNone/>
            </a:pPr>
            <a:r>
              <a:rPr lang="es-CL" sz="2300" dirty="0">
                <a:solidFill>
                  <a:schemeClr val="tx2"/>
                </a:solidFill>
              </a:rPr>
              <a:t>- Participen, a través de la definición de experiencias, dando a conocer sus opiniones, intereses. </a:t>
            </a:r>
          </a:p>
          <a:p>
            <a:pPr marL="0" indent="0">
              <a:buNone/>
            </a:pPr>
            <a:r>
              <a:rPr lang="es-CL" sz="2300" dirty="0">
                <a:solidFill>
                  <a:schemeClr val="tx2"/>
                </a:solidFill>
              </a:rPr>
              <a:t>- Jueguen, tanto los juegos libres como dirigidos; lo que permite a niños y niñas ir reconociéndose en otros espacios, descubrir y apreciar la forma de establecer relaciones, su liderazgo, sus habilidades sociales y motrices. </a:t>
            </a:r>
          </a:p>
          <a:p>
            <a:pPr marL="0" indent="0">
              <a:buNone/>
            </a:pPr>
            <a:r>
              <a:rPr lang="es-CL" sz="2300" dirty="0">
                <a:solidFill>
                  <a:schemeClr val="tx2"/>
                </a:solidFill>
              </a:rPr>
              <a:t>- Exploren; expresen sus sentimientos; busquen respuestas y tomen decisiones.</a:t>
            </a:r>
          </a:p>
        </p:txBody>
      </p:sp>
    </p:spTree>
    <p:extLst>
      <p:ext uri="{BB962C8B-B14F-4D97-AF65-F5344CB8AC3E}">
        <p14:creationId xmlns:p14="http://schemas.microsoft.com/office/powerpoint/2010/main" val="2461325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754DFE7-AB33-EC1D-79FD-F9B713489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412"/>
            <a:ext cx="9169817" cy="583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8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09115B9-5BFD-478D-9C87-29ADB3AF1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57F946-2E03-4DE1-91F8-25BEDC663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-2"/>
            <a:ext cx="260117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598881B-E007-4AAF-BA50-0AD618219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87A6DD9E-16A5-46AE-A522-D46D6BEDF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2F8F978-52C0-C1F3-EE06-7541EB9F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917256" y="2058262"/>
            <a:ext cx="4471416" cy="2567737"/>
          </a:xfrm>
        </p:spPr>
        <p:txBody>
          <a:bodyPr vert="vert" anchor="ctr">
            <a:normAutofit/>
          </a:bodyPr>
          <a:lstStyle/>
          <a:p>
            <a:r>
              <a:rPr lang="es-CL" sz="2900" dirty="0">
                <a:solidFill>
                  <a:schemeClr val="bg1"/>
                </a:solidFill>
              </a:rPr>
              <a:t>PARA PROMOVER LA SEGURIDAD Y LA VALORACIÓN POSITIVA DE SÍ MISMO EN LOS NIÑOS Y NIÑAS, ES RELEVANTE: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1C984B-6056-4D54-3EB1-52B6A1A0B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758" y="209862"/>
            <a:ext cx="6388321" cy="6430781"/>
          </a:xfrm>
        </p:spPr>
        <p:txBody>
          <a:bodyPr anchor="ctr">
            <a:noAutofit/>
          </a:bodyPr>
          <a:lstStyle/>
          <a:p>
            <a:r>
              <a:rPr lang="es-CL" dirty="0">
                <a:solidFill>
                  <a:schemeClr val="tx2"/>
                </a:solidFill>
              </a:rPr>
              <a:t>Expresarles cariño. </a:t>
            </a:r>
          </a:p>
          <a:p>
            <a:r>
              <a:rPr lang="es-CL" dirty="0">
                <a:solidFill>
                  <a:schemeClr val="tx2"/>
                </a:solidFill>
              </a:rPr>
              <a:t>Escucharlos y mirarlos cuando hablan, mostrando interés en lo que dicen, darles la posibilidad de manifestarse y explicarse. </a:t>
            </a:r>
          </a:p>
          <a:p>
            <a:r>
              <a:rPr lang="es-CL" dirty="0">
                <a:solidFill>
                  <a:schemeClr val="tx2"/>
                </a:solidFill>
              </a:rPr>
              <a:t>Respetarlos. </a:t>
            </a:r>
          </a:p>
          <a:p>
            <a:r>
              <a:rPr lang="es-CL" dirty="0">
                <a:solidFill>
                  <a:schemeClr val="tx2"/>
                </a:solidFill>
              </a:rPr>
              <a:t>Tomar en cuenta sus gustos y opiniones. </a:t>
            </a:r>
          </a:p>
          <a:p>
            <a:r>
              <a:rPr lang="es-CL" dirty="0">
                <a:solidFill>
                  <a:schemeClr val="tx2"/>
                </a:solidFill>
              </a:rPr>
              <a:t>Expresarles aprecio y reconocimiento por lo que hacen y lo que son. </a:t>
            </a:r>
          </a:p>
          <a:p>
            <a:r>
              <a:rPr lang="es-CL" dirty="0">
                <a:solidFill>
                  <a:schemeClr val="tx2"/>
                </a:solidFill>
              </a:rPr>
              <a:t>Decirles abiertamente lo que nos gusta de ellos, enfatizar lo positivo sobre lo negativo. </a:t>
            </a:r>
          </a:p>
        </p:txBody>
      </p:sp>
    </p:spTree>
    <p:extLst>
      <p:ext uri="{BB962C8B-B14F-4D97-AF65-F5344CB8AC3E}">
        <p14:creationId xmlns:p14="http://schemas.microsoft.com/office/powerpoint/2010/main" val="1354140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09115B9-5BFD-478D-9C87-29ADB3AF1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57F946-2E03-4DE1-91F8-25BEDC663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-2"/>
            <a:ext cx="260117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598881B-E007-4AAF-BA50-0AD618219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87A6DD9E-16A5-46AE-A522-D46D6BEDF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E0B437-D64E-B968-EEA9-3EF104DFA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2318" y="0"/>
            <a:ext cx="6539394" cy="6857998"/>
          </a:xfrm>
        </p:spPr>
        <p:txBody>
          <a:bodyPr anchor="ctr">
            <a:normAutofit/>
          </a:bodyPr>
          <a:lstStyle/>
          <a:p>
            <a:r>
              <a:rPr lang="es-CL" sz="2600" dirty="0">
                <a:solidFill>
                  <a:schemeClr val="tx2"/>
                </a:solidFill>
              </a:rPr>
              <a:t>Mostrarles y decirles que son valiosos e importantes y si hay que manifestar una crítica, dirigirla a la conducta y no a la persona. </a:t>
            </a:r>
          </a:p>
          <a:p>
            <a:r>
              <a:rPr lang="es-CL" sz="2600" dirty="0">
                <a:solidFill>
                  <a:schemeClr val="tx2"/>
                </a:solidFill>
              </a:rPr>
              <a:t>Hacerlos sentir seguros. </a:t>
            </a:r>
          </a:p>
          <a:p>
            <a:r>
              <a:rPr lang="es-CL" sz="2600" dirty="0">
                <a:solidFill>
                  <a:schemeClr val="tx2"/>
                </a:solidFill>
              </a:rPr>
              <a:t>Dar apoyo incondicional. </a:t>
            </a:r>
          </a:p>
          <a:p>
            <a:r>
              <a:rPr lang="es-CL" sz="2600" dirty="0">
                <a:solidFill>
                  <a:schemeClr val="tx2"/>
                </a:solidFill>
              </a:rPr>
              <a:t>Mostrar consistencia en las normas y límites Hacer que se sientan importantes y útiles, y centrar la atención en sus esfuerzos y progresos, más que en el resultado.</a:t>
            </a:r>
          </a:p>
          <a:p>
            <a:r>
              <a:rPr lang="es-CL" sz="2600" dirty="0">
                <a:solidFill>
                  <a:schemeClr val="tx2"/>
                </a:solidFill>
              </a:rPr>
              <a:t>Alentar más que premiar. </a:t>
            </a:r>
          </a:p>
          <a:p>
            <a:r>
              <a:rPr lang="es-CL" sz="2600" dirty="0">
                <a:solidFill>
                  <a:schemeClr val="tx2"/>
                </a:solidFill>
              </a:rPr>
              <a:t>El premio se da por ganar u obtener un logro, mientras que alentar implica destacar un esfuerzo o progreso, aunque sea pequeño.</a:t>
            </a:r>
          </a:p>
        </p:txBody>
      </p:sp>
    </p:spTree>
    <p:extLst>
      <p:ext uri="{BB962C8B-B14F-4D97-AF65-F5344CB8AC3E}">
        <p14:creationId xmlns:p14="http://schemas.microsoft.com/office/powerpoint/2010/main" val="1710545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9151C7-6564-DBDB-AE41-15828FCB9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" y="296055"/>
            <a:ext cx="9141542" cy="626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86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6A1B86-DC99-46B9-B5AA-A7E928EA9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304FFE-74E9-4316-B822-F35A685E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B2A90E-3FAD-EEE5-8C2B-7FF18FD52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1912" y="1562669"/>
            <a:ext cx="4227085" cy="2456597"/>
          </a:xfrm>
        </p:spPr>
        <p:txBody>
          <a:bodyPr anchor="b">
            <a:normAutofit/>
          </a:bodyPr>
          <a:lstStyle/>
          <a:p>
            <a:r>
              <a:rPr lang="es-CL" sz="3800">
                <a:solidFill>
                  <a:schemeClr val="tx1">
                    <a:lumMod val="85000"/>
                    <a:lumOff val="15000"/>
                  </a:schemeClr>
                </a:solidFill>
              </a:rPr>
              <a:t>Enseñarles hábitos de autonomía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DCEE40-8DED-C9F6-B304-30FA26796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3" r="68899" b="1"/>
          <a:stretch/>
        </p:blipFill>
        <p:spPr>
          <a:xfrm>
            <a:off x="-5449" y="10"/>
            <a:ext cx="2677211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2528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54"/>
            <a:ext cx="9144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2BE137-0AC1-498B-D74C-5746EAA77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601744"/>
            <a:ext cx="5086350" cy="1338696"/>
          </a:xfrm>
        </p:spPr>
        <p:txBody>
          <a:bodyPr>
            <a:normAutofit/>
          </a:bodyPr>
          <a:lstStyle/>
          <a:p>
            <a:r>
              <a:rPr lang="es-CL" sz="4100"/>
              <a:t>Higiene y autocuidado personal: </a:t>
            </a:r>
          </a:p>
        </p:txBody>
      </p:sp>
      <p:pic>
        <p:nvPicPr>
          <p:cNvPr id="5" name="Picture 4" descr="Persona higienizándose las manos">
            <a:extLst>
              <a:ext uri="{FF2B5EF4-FFF2-40B4-BE49-F238E27FC236}">
                <a16:creationId xmlns:a16="http://schemas.microsoft.com/office/drawing/2014/main" id="{A4D29E75-95A9-3135-2BA6-796C63F7C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28" r="40142" b="-1"/>
          <a:stretch/>
        </p:blipFill>
        <p:spPr>
          <a:xfrm>
            <a:off x="20" y="10"/>
            <a:ext cx="281604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C8EA5A-1A5F-2955-1321-68EBFD2C3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2201958"/>
            <a:ext cx="5086350" cy="390073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CL" sz="3600" dirty="0"/>
              <a:t>Hábitos tales como control de esfínter, lavarse las manos solo, cepillarse los dientes, peinarse, usar los productos de higiene</a:t>
            </a:r>
          </a:p>
        </p:txBody>
      </p:sp>
    </p:spTree>
    <p:extLst>
      <p:ext uri="{BB962C8B-B14F-4D97-AF65-F5344CB8AC3E}">
        <p14:creationId xmlns:p14="http://schemas.microsoft.com/office/powerpoint/2010/main" val="2400011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7C1A6D-5029-D1F0-3D1E-8A33AB99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r>
              <a:rPr lang="es-CL" sz="3500"/>
              <a:t>Vestuario:</a:t>
            </a:r>
          </a:p>
        </p:txBody>
      </p:sp>
      <p:pic>
        <p:nvPicPr>
          <p:cNvPr id="5" name="Picture 4" descr="Vestidos de muñeca de papel">
            <a:extLst>
              <a:ext uri="{FF2B5EF4-FFF2-40B4-BE49-F238E27FC236}">
                <a16:creationId xmlns:a16="http://schemas.microsoft.com/office/drawing/2014/main" id="{BDB4775C-BF57-67EE-7EC1-214480D58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68" r="37453" b="-1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7CE539-4D95-92D6-7167-36C7FDD19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00" y="2409830"/>
            <a:ext cx="5098904" cy="3705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3200" dirty="0"/>
              <a:t>Uso de distintas prendas (pantalones, calcetines, abrigo, zapatos, cremallera, botones) y cuidado de ellas (guardarlas en el lugar adecuado); elección del propio vestuario.</a:t>
            </a:r>
          </a:p>
        </p:txBody>
      </p:sp>
    </p:spTree>
    <p:extLst>
      <p:ext uri="{BB962C8B-B14F-4D97-AF65-F5344CB8AC3E}">
        <p14:creationId xmlns:p14="http://schemas.microsoft.com/office/powerpoint/2010/main" val="570042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54"/>
            <a:ext cx="9144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741F76-CBC9-E9E2-C38E-962D84B3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601744"/>
            <a:ext cx="5086350" cy="1338696"/>
          </a:xfrm>
        </p:spPr>
        <p:txBody>
          <a:bodyPr>
            <a:normAutofit/>
          </a:bodyPr>
          <a:lstStyle/>
          <a:p>
            <a:r>
              <a:rPr lang="es-CL" dirty="0"/>
              <a:t>Conducta alimentaria: </a:t>
            </a:r>
          </a:p>
        </p:txBody>
      </p:sp>
      <p:pic>
        <p:nvPicPr>
          <p:cNvPr id="5" name="Picture 4" descr="Vegetales y frutas variadas">
            <a:extLst>
              <a:ext uri="{FF2B5EF4-FFF2-40B4-BE49-F238E27FC236}">
                <a16:creationId xmlns:a16="http://schemas.microsoft.com/office/drawing/2014/main" id="{D2EF0CFC-5C6F-87F8-96D7-C02426C8E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37" r="30154" b="-1"/>
          <a:stretch/>
        </p:blipFill>
        <p:spPr>
          <a:xfrm>
            <a:off x="20" y="10"/>
            <a:ext cx="281604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0587FB-6C82-4A1F-4598-8DB7ABBDC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2201958"/>
            <a:ext cx="5086350" cy="390073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CL" sz="3200" dirty="0"/>
              <a:t>Hábitos tales como comer solo, uso de los distintos utensilios, respetar las normas básicas de educación en la mesa, prepararse una merienda.</a:t>
            </a:r>
          </a:p>
        </p:txBody>
      </p:sp>
    </p:spTree>
    <p:extLst>
      <p:ext uri="{BB962C8B-B14F-4D97-AF65-F5344CB8AC3E}">
        <p14:creationId xmlns:p14="http://schemas.microsoft.com/office/powerpoint/2010/main" val="320935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72925B-13D2-978A-BB4B-8E8B2087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0580"/>
            <a:ext cx="7372350" cy="1089529"/>
          </a:xfrm>
        </p:spPr>
        <p:txBody>
          <a:bodyPr>
            <a:normAutofit/>
          </a:bodyPr>
          <a:lstStyle/>
          <a:p>
            <a:r>
              <a:rPr lang="es-MX" sz="3100">
                <a:solidFill>
                  <a:srgbClr val="FFFFFF"/>
                </a:solidFill>
              </a:rPr>
              <a:t>Términos asociados a este núcleo</a:t>
            </a:r>
            <a:endParaRPr lang="es-CL" sz="3100">
              <a:solidFill>
                <a:srgbClr val="FFFFFF"/>
              </a:solidFill>
            </a:endParaRPr>
          </a:p>
        </p:txBody>
      </p:sp>
      <p:sp>
        <p:nvSpPr>
          <p:cNvPr id="11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7911" y="591829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6996" y="821124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256" y="1336268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30BE253-CF52-2BF0-8CCE-AD652F3285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60346"/>
              </p:ext>
            </p:extLst>
          </p:nvPr>
        </p:nvGraphicFramePr>
        <p:xfrm>
          <a:off x="628650" y="2211233"/>
          <a:ext cx="7886700" cy="39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3064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andado con un corazón">
            <a:extLst>
              <a:ext uri="{FF2B5EF4-FFF2-40B4-BE49-F238E27FC236}">
                <a16:creationId xmlns:a16="http://schemas.microsoft.com/office/drawing/2014/main" id="{BD25974B-13BB-A0E8-BC3C-B2F4B75DD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34" r="33085"/>
          <a:stretch/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48B4D9-88ED-B570-B5C3-895A3CC3F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s-CL" sz="3500"/>
              <a:t>Vida en sociedad y en el hogar: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ED664F-BBF6-EFF1-8DAF-9AD278BFA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647" y="2370671"/>
            <a:ext cx="5086333" cy="44873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L" dirty="0"/>
              <a:t>Hábitos referidos a la relación con los demás, el uso de algunos servicios comunitarios y la conducta en el hogar: saludar, escuchar, pedir por favor y dar las gracias, respetar turnos en juegos, pedir prestado, ordenar las propias pertenencias, evitar peligros (enchufes, productos tóxicos), entre otros.</a:t>
            </a:r>
          </a:p>
        </p:txBody>
      </p:sp>
    </p:spTree>
    <p:extLst>
      <p:ext uri="{BB962C8B-B14F-4D97-AF65-F5344CB8AC3E}">
        <p14:creationId xmlns:p14="http://schemas.microsoft.com/office/powerpoint/2010/main" val="784442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410E82B-9304-0B38-7BF1-71B1A436A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45" y="0"/>
            <a:ext cx="8957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7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FFA6EF-9FE7-FBCA-0CCF-DA93A621B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3" y="890233"/>
            <a:ext cx="8840434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47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3A7F5F-DD42-B643-9296-9A1BC363A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04" y="637785"/>
            <a:ext cx="8716591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93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9B03176-2B43-1A64-BD34-C1B2A7F96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67" y="86193"/>
            <a:ext cx="8879865" cy="668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02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D9179F-BDC2-F294-0125-D68835581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1" y="243590"/>
            <a:ext cx="9118089" cy="63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71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56007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27275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84582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20E84C-5DF4-7D1D-E2B3-5E4B6C62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676400"/>
            <a:ext cx="2857500" cy="3505200"/>
          </a:xfrm>
        </p:spPr>
        <p:txBody>
          <a:bodyPr anchor="t">
            <a:normAutofit/>
          </a:bodyPr>
          <a:lstStyle/>
          <a:p>
            <a:r>
              <a:rPr lang="es-MX" sz="3500"/>
              <a:t>Pongamos en práctica lo aprendido:</a:t>
            </a:r>
            <a:endParaRPr lang="es-CL" sz="35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FFC1C7-8F74-5E71-1179-5C480B5D8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3" y="1676400"/>
            <a:ext cx="4229097" cy="3505200"/>
          </a:xfrm>
        </p:spPr>
        <p:txBody>
          <a:bodyPr>
            <a:normAutofit/>
          </a:bodyPr>
          <a:lstStyle/>
          <a:p>
            <a:r>
              <a:rPr lang="es-MX" sz="2100">
                <a:solidFill>
                  <a:schemeClr val="tx1">
                    <a:alpha val="55000"/>
                  </a:schemeClr>
                </a:solidFill>
              </a:rPr>
              <a:t>Técnicas para vestirse:</a:t>
            </a:r>
          </a:p>
          <a:p>
            <a:pPr lvl="1"/>
            <a:r>
              <a:rPr lang="es-MX" sz="2100">
                <a:solidFill>
                  <a:schemeClr val="tx1">
                    <a:alpha val="55000"/>
                  </a:schemeClr>
                </a:solidFill>
              </a:rPr>
              <a:t>Poner el delantal</a:t>
            </a:r>
          </a:p>
          <a:p>
            <a:pPr lvl="1"/>
            <a:r>
              <a:rPr lang="es-MX" sz="2100">
                <a:solidFill>
                  <a:schemeClr val="tx1">
                    <a:alpha val="55000"/>
                  </a:schemeClr>
                </a:solidFill>
              </a:rPr>
              <a:t>Poner el chaleco o parte superior del buzo</a:t>
            </a:r>
          </a:p>
          <a:p>
            <a:pPr lvl="1"/>
            <a:endParaRPr lang="es-MX" sz="2100">
              <a:solidFill>
                <a:schemeClr val="tx1">
                  <a:alpha val="55000"/>
                </a:schemeClr>
              </a:solidFill>
            </a:endParaRPr>
          </a:p>
          <a:p>
            <a:pPr lvl="1"/>
            <a:r>
              <a:rPr lang="es-MX" sz="2100">
                <a:solidFill>
                  <a:schemeClr val="tx1">
                    <a:alpha val="55000"/>
                  </a:schemeClr>
                </a:solidFill>
                <a:hlinkClick r:id="rId2"/>
              </a:rPr>
              <a:t>https://www.youtube.com/watch?v=1R_lwo9LEXc</a:t>
            </a:r>
            <a:endParaRPr lang="es-MX" sz="2100">
              <a:solidFill>
                <a:schemeClr val="tx1">
                  <a:alpha val="55000"/>
                </a:schemeClr>
              </a:solidFill>
            </a:endParaRPr>
          </a:p>
          <a:p>
            <a:pPr lvl="1"/>
            <a:r>
              <a:rPr lang="es-MX" sz="2100">
                <a:solidFill>
                  <a:schemeClr val="tx1">
                    <a:alpha val="55000"/>
                  </a:schemeClr>
                </a:solidFill>
                <a:hlinkClick r:id="rId3"/>
              </a:rPr>
              <a:t>https://www.youtube.com/watch?v=6OrwLm-akgk</a:t>
            </a:r>
            <a:r>
              <a:rPr lang="es-MX" sz="2100">
                <a:solidFill>
                  <a:schemeClr val="tx1">
                    <a:alpha val="55000"/>
                  </a:schemeClr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s-MX" sz="2100">
                <a:solidFill>
                  <a:schemeClr val="tx1">
                    <a:alpha val="55000"/>
                  </a:schemeClr>
                </a:solidFill>
              </a:rPr>
              <a:t>(sin audio)</a:t>
            </a:r>
          </a:p>
        </p:txBody>
      </p:sp>
    </p:spTree>
    <p:extLst>
      <p:ext uri="{BB962C8B-B14F-4D97-AF65-F5344CB8AC3E}">
        <p14:creationId xmlns:p14="http://schemas.microsoft.com/office/powerpoint/2010/main" val="1962266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08F7D-BCA6-D9E2-E25F-CD567790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Ponerse correctamente los zapatos</a:t>
            </a:r>
            <a:br>
              <a:rPr lang="es-CL" dirty="0"/>
            </a:br>
            <a:endParaRPr lang="es-CL" dirty="0"/>
          </a:p>
        </p:txBody>
      </p:sp>
      <p:pic>
        <p:nvPicPr>
          <p:cNvPr id="5" name="Marcador de contenido 4" descr="Un par de zapatos de colores&#10;&#10;Descripción generada automáticamente con confianza baja">
            <a:extLst>
              <a:ext uri="{FF2B5EF4-FFF2-40B4-BE49-F238E27FC236}">
                <a16:creationId xmlns:a16="http://schemas.microsoft.com/office/drawing/2014/main" id="{E3D13F5D-97D6-7183-D8EC-3BFF47749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93" y="1375920"/>
            <a:ext cx="3123759" cy="4680000"/>
          </a:xfrm>
        </p:spPr>
      </p:pic>
      <p:pic>
        <p:nvPicPr>
          <p:cNvPr id="7" name="Imagen 6" descr="Imagen que contiene persona, niño, interior, pequeño&#10;&#10;Descripción generada automáticamente">
            <a:extLst>
              <a:ext uri="{FF2B5EF4-FFF2-40B4-BE49-F238E27FC236}">
                <a16:creationId xmlns:a16="http://schemas.microsoft.com/office/drawing/2014/main" id="{6B6FDC0A-B30B-B497-A713-2543F07EB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73" y="1327202"/>
            <a:ext cx="414464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41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0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38" name="Group 1032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543300" cy="6858000"/>
            <a:chOff x="7467600" y="0"/>
            <a:chExt cx="4724400" cy="6858000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433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199"/>
            <a:ext cx="88011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84F6C0-17AB-C29F-5B25-AE8DC14A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6348" y="1676400"/>
            <a:ext cx="3714750" cy="1216153"/>
          </a:xfrm>
        </p:spPr>
        <p:txBody>
          <a:bodyPr anchor="t">
            <a:normAutofit/>
          </a:bodyPr>
          <a:lstStyle/>
          <a:p>
            <a:r>
              <a:rPr lang="es-MX" sz="3500"/>
              <a:t>Lavarse las manos</a:t>
            </a:r>
            <a:endParaRPr lang="es-CL" sz="3500"/>
          </a:p>
        </p:txBody>
      </p:sp>
      <p:pic>
        <p:nvPicPr>
          <p:cNvPr id="1026" name="Picture 2" descr="Higiene infantil: niño lavándose las manos">
            <a:extLst>
              <a:ext uri="{FF2B5EF4-FFF2-40B4-BE49-F238E27FC236}">
                <a16:creationId xmlns:a16="http://schemas.microsoft.com/office/drawing/2014/main" id="{A7D9CFDD-AF5D-C137-308C-2FD6D4B16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99" y="1075882"/>
            <a:ext cx="3543300" cy="470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D2093F-62AF-8937-7A38-744A987F8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348" y="3429000"/>
            <a:ext cx="3714750" cy="1752599"/>
          </a:xfrm>
        </p:spPr>
        <p:txBody>
          <a:bodyPr>
            <a:normAutofit/>
          </a:bodyPr>
          <a:lstStyle/>
          <a:p>
            <a:r>
              <a:rPr lang="es-CL" sz="1600">
                <a:solidFill>
                  <a:schemeClr val="tx1">
                    <a:alpha val="55000"/>
                  </a:schemeClr>
                </a:solidFill>
                <a:hlinkClick r:id="rId3"/>
              </a:rPr>
              <a:t>https://www.youtube.com/watch?v=UDxfMVaOBrc</a:t>
            </a:r>
            <a:endParaRPr lang="es-CL" sz="1600">
              <a:solidFill>
                <a:schemeClr val="tx1">
                  <a:alpha val="55000"/>
                </a:schemeClr>
              </a:solidFill>
            </a:endParaRPr>
          </a:p>
          <a:p>
            <a:endParaRPr lang="es-CL" sz="1600">
              <a:solidFill>
                <a:schemeClr val="tx1">
                  <a:alpha val="55000"/>
                </a:schemeClr>
              </a:solidFill>
            </a:endParaRPr>
          </a:p>
          <a:p>
            <a:pPr marL="0" indent="0">
              <a:buNone/>
            </a:pPr>
            <a:endParaRPr lang="es-CL" sz="1600">
              <a:solidFill>
                <a:schemeClr val="tx1">
                  <a:alpha val="55000"/>
                </a:schemeClr>
              </a:solidFill>
            </a:endParaRPr>
          </a:p>
          <a:p>
            <a:pPr marL="0" indent="0">
              <a:buNone/>
            </a:pPr>
            <a:endParaRPr lang="es-CL" sz="160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42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543300" cy="6858000"/>
            <a:chOff x="7467600" y="0"/>
            <a:chExt cx="4724400" cy="6858000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433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199"/>
            <a:ext cx="88011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E9F675-7529-3BD7-BBF5-1CAC8A2D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6348" y="1676400"/>
            <a:ext cx="3714750" cy="1216153"/>
          </a:xfrm>
        </p:spPr>
        <p:txBody>
          <a:bodyPr anchor="t">
            <a:normAutofit/>
          </a:bodyPr>
          <a:lstStyle/>
          <a:p>
            <a:r>
              <a:rPr lang="es-MX" sz="3500"/>
              <a:t>Lavarse los dientes</a:t>
            </a:r>
            <a:endParaRPr lang="es-CL" sz="3500"/>
          </a:p>
        </p:txBody>
      </p:sp>
      <p:pic>
        <p:nvPicPr>
          <p:cNvPr id="2050" name="Picture 2" descr="Pin en educación">
            <a:extLst>
              <a:ext uri="{FF2B5EF4-FFF2-40B4-BE49-F238E27FC236}">
                <a16:creationId xmlns:a16="http://schemas.microsoft.com/office/drawing/2014/main" id="{4065A8C3-0B97-E4DE-AB28-8CBD796CB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99" y="1933259"/>
            <a:ext cx="3543300" cy="299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E10127-F9F3-E75D-5DCA-5072FC2A3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348" y="3429000"/>
            <a:ext cx="3714750" cy="1752599"/>
          </a:xfrm>
        </p:spPr>
        <p:txBody>
          <a:bodyPr>
            <a:normAutofit/>
          </a:bodyPr>
          <a:lstStyle/>
          <a:p>
            <a:r>
              <a:rPr lang="es-CL" sz="1600">
                <a:solidFill>
                  <a:schemeClr val="tx1">
                    <a:alpha val="55000"/>
                  </a:schemeClr>
                </a:solidFill>
                <a:hlinkClick r:id="rId3"/>
              </a:rPr>
              <a:t>https://www.youtube.com/watch?v=C_S8pmC2KMI</a:t>
            </a:r>
            <a:r>
              <a:rPr lang="es-CL" sz="1600">
                <a:solidFill>
                  <a:schemeClr val="tx1">
                    <a:alpha val="55000"/>
                  </a:schemeClr>
                </a:solidFill>
              </a:rPr>
              <a:t> </a:t>
            </a:r>
          </a:p>
          <a:p>
            <a:endParaRPr lang="es-CL" sz="1600">
              <a:solidFill>
                <a:schemeClr val="tx1">
                  <a:alpha val="55000"/>
                </a:schemeClr>
              </a:solidFill>
            </a:endParaRPr>
          </a:p>
          <a:p>
            <a:pPr marL="0" indent="0">
              <a:buNone/>
            </a:pPr>
            <a:endParaRPr lang="es-CL" sz="1600">
              <a:solidFill>
                <a:schemeClr val="tx1">
                  <a:alpha val="55000"/>
                </a:schemeClr>
              </a:solidFill>
            </a:endParaRPr>
          </a:p>
          <a:p>
            <a:pPr marL="0" indent="0">
              <a:buNone/>
            </a:pPr>
            <a:endParaRPr lang="es-CL" sz="160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1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9C2898-E0B0-93C9-9E84-D723D02C8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/>
          </a:bodyPr>
          <a:lstStyle/>
          <a:p>
            <a:r>
              <a:rPr lang="es-MX" sz="3500"/>
              <a:t>Autoconcepto</a:t>
            </a:r>
            <a:endParaRPr lang="es-CL" sz="3500"/>
          </a:p>
        </p:txBody>
      </p:sp>
      <p:graphicFrame>
        <p:nvGraphicFramePr>
          <p:cNvPr id="22" name="Marcador de contenido 2">
            <a:extLst>
              <a:ext uri="{FF2B5EF4-FFF2-40B4-BE49-F238E27FC236}">
                <a16:creationId xmlns:a16="http://schemas.microsoft.com/office/drawing/2014/main" id="{25EF6896-DDDD-A292-3AEC-A9362ACD7E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332264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9978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543300" cy="6858000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433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199"/>
            <a:ext cx="88011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21A2F3-8DAD-2E44-43E5-CF13AE278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6348" y="1676400"/>
            <a:ext cx="3714750" cy="1216153"/>
          </a:xfrm>
        </p:spPr>
        <p:txBody>
          <a:bodyPr anchor="t">
            <a:normAutofit/>
          </a:bodyPr>
          <a:lstStyle/>
          <a:p>
            <a:r>
              <a:rPr lang="es-MX" sz="3500"/>
              <a:t>Actividad Identidad</a:t>
            </a:r>
            <a:endParaRPr lang="es-CL" sz="3500"/>
          </a:p>
        </p:txBody>
      </p:sp>
      <p:pic>
        <p:nvPicPr>
          <p:cNvPr id="7" name="Graphic 6" descr="Marca de verificación">
            <a:extLst>
              <a:ext uri="{FF2B5EF4-FFF2-40B4-BE49-F238E27FC236}">
                <a16:creationId xmlns:a16="http://schemas.microsoft.com/office/drawing/2014/main" id="{3E6A1A39-B349-2A32-B2C7-4E368E082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99" y="1657346"/>
            <a:ext cx="3543300" cy="35433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E0F90A-4F85-97BD-47AB-62285F723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348" y="3429000"/>
            <a:ext cx="3714750" cy="1752599"/>
          </a:xfrm>
        </p:spPr>
        <p:txBody>
          <a:bodyPr>
            <a:normAutofit/>
          </a:bodyPr>
          <a:lstStyle/>
          <a:p>
            <a:r>
              <a:rPr lang="es-CL" sz="1600">
                <a:solidFill>
                  <a:schemeClr val="tx1">
                    <a:alpha val="55000"/>
                  </a:schemeClr>
                </a:solidFill>
                <a:hlinkClick r:id="rId4"/>
              </a:rPr>
              <a:t>https://www.youtube.com/watch?v=KIVecCyjOF4</a:t>
            </a:r>
            <a:r>
              <a:rPr lang="es-CL" sz="1600">
                <a:solidFill>
                  <a:schemeClr val="tx1">
                    <a:alpha val="55000"/>
                  </a:schemeClr>
                </a:solidFill>
              </a:rPr>
              <a:t> </a:t>
            </a:r>
          </a:p>
          <a:p>
            <a:r>
              <a:rPr lang="es-CL" sz="1600">
                <a:solidFill>
                  <a:schemeClr val="tx1">
                    <a:alpha val="55000"/>
                  </a:schemeClr>
                </a:solidFill>
                <a:hlinkClick r:id="rId5"/>
              </a:rPr>
              <a:t>https://www.youtube.com/watch?v=w24YSN7KXyM</a:t>
            </a:r>
            <a:endParaRPr lang="es-CL" sz="1600">
              <a:solidFill>
                <a:schemeClr val="tx1">
                  <a:alpha val="55000"/>
                </a:schemeClr>
              </a:solidFill>
            </a:endParaRPr>
          </a:p>
          <a:p>
            <a:pPr marL="0" indent="0">
              <a:buNone/>
            </a:pPr>
            <a:endParaRPr lang="es-CL" sz="160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5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18C39F-EA15-FA8D-9CC8-341E7F971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30" y="1050595"/>
            <a:ext cx="6056111" cy="1618489"/>
          </a:xfrm>
        </p:spPr>
        <p:txBody>
          <a:bodyPr anchor="ctr">
            <a:normAutofit/>
          </a:bodyPr>
          <a:lstStyle/>
          <a:p>
            <a:r>
              <a:rPr lang="es-MX" sz="6300"/>
              <a:t>Autoestima</a:t>
            </a:r>
            <a:endParaRPr lang="es-CL" sz="63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012737-AE17-EE43-A276-DBF5EAECB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930" y="2518349"/>
            <a:ext cx="6056111" cy="3251516"/>
          </a:xfrm>
        </p:spPr>
        <p:txBody>
          <a:bodyPr anchor="t">
            <a:normAutofit/>
          </a:bodyPr>
          <a:lstStyle/>
          <a:p>
            <a:r>
              <a:rPr lang="es-MX" sz="3200" dirty="0"/>
              <a:t>Tiene que ver con la valoración que la persona hace de sí mismo. Esta actitud va formándose a partir de la historia y experiencias de cada niño y niña.</a:t>
            </a:r>
          </a:p>
          <a:p>
            <a:pPr marL="0" indent="0">
              <a:buNone/>
            </a:pP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843246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389807-D373-061F-455C-3E0976DDA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930" y="914401"/>
            <a:ext cx="6056111" cy="48554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CL" dirty="0"/>
              <a:t>Un buen autoconcepto y una autoestima favorable facilitarán el desarrollo de una identidad positiva y el despliegue de una autonomía creciente, sobre bases de seguridad y confianza.</a:t>
            </a:r>
          </a:p>
          <a:p>
            <a:pPr marL="0" indent="0">
              <a:buNone/>
            </a:pPr>
            <a:r>
              <a:rPr lang="es-CL" dirty="0"/>
              <a:t> Estrechamente vinculado con un buen desarrollo de la Identidad y la Autonomía está la comprensión y el aprendizaje del autocuidado por parte del niño y niña, como medio de resguardar su pleno bienestar. </a:t>
            </a:r>
          </a:p>
        </p:txBody>
      </p:sp>
    </p:spTree>
    <p:extLst>
      <p:ext uri="{BB962C8B-B14F-4D97-AF65-F5344CB8AC3E}">
        <p14:creationId xmlns:p14="http://schemas.microsoft.com/office/powerpoint/2010/main" val="102694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5AFB34-A26A-DC8B-519F-CC1E31847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29" y="663553"/>
            <a:ext cx="6056111" cy="1197971"/>
          </a:xfrm>
        </p:spPr>
        <p:txBody>
          <a:bodyPr anchor="ctr">
            <a:normAutofit/>
          </a:bodyPr>
          <a:lstStyle/>
          <a:p>
            <a:r>
              <a:rPr lang="es-MX" sz="6300" dirty="0"/>
              <a:t>Autocuidado</a:t>
            </a:r>
            <a:endParaRPr lang="es-CL" sz="63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0A32F4-1AA2-0B85-B0B0-09E9CFEB7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30" y="1693889"/>
            <a:ext cx="7043732" cy="4500558"/>
          </a:xfrm>
        </p:spPr>
        <p:txBody>
          <a:bodyPr anchor="t">
            <a:noAutofit/>
          </a:bodyPr>
          <a:lstStyle/>
          <a:p>
            <a:r>
              <a:rPr lang="es-CL" sz="2700" dirty="0"/>
              <a:t>El autocuidado lleva al niño y niña a adoptar hábitos saludables (alimentación, higiene personal, seguridad) y a evitar situaciones riesgosas para su bienestar. </a:t>
            </a:r>
          </a:p>
          <a:p>
            <a:r>
              <a:rPr lang="es-CL" sz="2700" dirty="0"/>
              <a:t>Aprender a cuidarse a sí mismo se relaciona directamente con las experiencias que se han tenido de otros que nos han cuidado y protegido. Por tanto, el cuidado que se ha recibido de los demás, constituye una fuente de aprendizaje de conductas de cuidado de uno mismo. </a:t>
            </a:r>
          </a:p>
        </p:txBody>
      </p:sp>
    </p:spTree>
    <p:extLst>
      <p:ext uri="{BB962C8B-B14F-4D97-AF65-F5344CB8AC3E}">
        <p14:creationId xmlns:p14="http://schemas.microsoft.com/office/powerpoint/2010/main" val="156975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562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ombilla en fondo amarillo con rayos de luz y cable pintados">
            <a:extLst>
              <a:ext uri="{FF2B5EF4-FFF2-40B4-BE49-F238E27FC236}">
                <a16:creationId xmlns:a16="http://schemas.microsoft.com/office/drawing/2014/main" id="{C2FD3D07-3A06-5B62-E01E-426368F1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29" r="7371"/>
          <a:stretch/>
        </p:blipFill>
        <p:spPr>
          <a:xfrm>
            <a:off x="20" y="-2"/>
            <a:ext cx="4571980" cy="685800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B59445-899F-C571-1E15-2F6AB3F16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02" y="554637"/>
            <a:ext cx="3498038" cy="56854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L" sz="3600" dirty="0"/>
              <a:t>Desarrollo de la Identidad y la Autoestima según los 3 niveles de Educación Parvularia</a:t>
            </a:r>
          </a:p>
        </p:txBody>
      </p:sp>
    </p:spTree>
    <p:extLst>
      <p:ext uri="{BB962C8B-B14F-4D97-AF65-F5344CB8AC3E}">
        <p14:creationId xmlns:p14="http://schemas.microsoft.com/office/powerpoint/2010/main" val="1258436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5F006A-0B79-28E3-11EA-D46330EA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Nivel Sala Cuna (hasta los 2 años):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00BC25-7842-330A-6C1C-FBB8D7155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L" sz="2600" dirty="0"/>
              <a:t>Existe una marcada dependencia del niño y niña hacia el adulto, por quien desarrolla un fuerte apego en casi todas las tareas relacionadas con su subsistencia. </a:t>
            </a:r>
          </a:p>
          <a:p>
            <a:pPr marL="0" indent="0">
              <a:buNone/>
            </a:pPr>
            <a:r>
              <a:rPr lang="es-CL" sz="2600" dirty="0"/>
              <a:t>A partir de esta situación se pone en marcha la sostenida conquista de la autonomía, posibilitada sobre todo por la emergencia de la marcha, la capacidad de representación mental y el lenguaje</a:t>
            </a:r>
          </a:p>
        </p:txBody>
      </p:sp>
    </p:spTree>
    <p:extLst>
      <p:ext uri="{BB962C8B-B14F-4D97-AF65-F5344CB8AC3E}">
        <p14:creationId xmlns:p14="http://schemas.microsoft.com/office/powerpoint/2010/main" val="418259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A1C3C6-DBD8-8A95-7B23-E641191D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Nivel Medio (2 a 4 años):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1AAB63-A55D-C44F-9E3C-0B3EF68AA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L" sz="2600"/>
              <a:t>Los niños y niñas van adquiriendo cada vez más control y dominio de las habilidades motoras que les permiten explorar y participar en el entorno y enriquecen su capacidad de comunicación lingüística, tanto verbal como no verbal. A la vez, progresan en la comprensión del mundo que les rodea, elaborando explicaciones propias e intentando resolver problemas. La noción de sí mismo va gradualmente separándose y diferenciándose de los adultos.</a:t>
            </a:r>
          </a:p>
        </p:txBody>
      </p:sp>
    </p:spTree>
    <p:extLst>
      <p:ext uri="{BB962C8B-B14F-4D97-AF65-F5344CB8AC3E}">
        <p14:creationId xmlns:p14="http://schemas.microsoft.com/office/powerpoint/2010/main" val="17055772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1078</Words>
  <Application>Microsoft Office PowerPoint</Application>
  <PresentationFormat>Presentación en pantalla (4:3)</PresentationFormat>
  <Paragraphs>70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Tema de Office</vt:lpstr>
      <vt:lpstr>Núcleo de  Identidad y Autonomía</vt:lpstr>
      <vt:lpstr>Términos asociados a este núcleo</vt:lpstr>
      <vt:lpstr>Autoconcepto</vt:lpstr>
      <vt:lpstr>Autoestima</vt:lpstr>
      <vt:lpstr>Presentación de PowerPoint</vt:lpstr>
      <vt:lpstr>Autocuidado</vt:lpstr>
      <vt:lpstr>Presentación de PowerPoint</vt:lpstr>
      <vt:lpstr>Nivel Sala Cuna (hasta los 2 años):</vt:lpstr>
      <vt:lpstr>Nivel Medio (2 a 4 años):</vt:lpstr>
      <vt:lpstr>Nivel Transición (4 a 6 años):</vt:lpstr>
      <vt:lpstr>DEBEN PROMOVER QUE LOS NIÑOS Y NIÑAS: </vt:lpstr>
      <vt:lpstr>Presentación de PowerPoint</vt:lpstr>
      <vt:lpstr>PARA PROMOVER LA SEGURIDAD Y LA VALORACIÓN POSITIVA DE SÍ MISMO EN LOS NIÑOS Y NIÑAS, ES RELEVANTE:</vt:lpstr>
      <vt:lpstr>Presentación de PowerPoint</vt:lpstr>
      <vt:lpstr>Presentación de PowerPoint</vt:lpstr>
      <vt:lpstr>Enseñarles hábitos de autonomía</vt:lpstr>
      <vt:lpstr>Higiene y autocuidado personal: </vt:lpstr>
      <vt:lpstr>Vestuario:</vt:lpstr>
      <vt:lpstr>Conducta alimentaria: </vt:lpstr>
      <vt:lpstr>Vida en sociedad y en el hogar: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Pongamos en práctica lo aprendido:</vt:lpstr>
      <vt:lpstr>Ponerse correctamente los zapatos </vt:lpstr>
      <vt:lpstr>Lavarse las manos</vt:lpstr>
      <vt:lpstr>Lavarse los dientes</vt:lpstr>
      <vt:lpstr>Actividad Identidad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Núcleo de  Identidad y Autonomía</dc:title>
  <dc:creator>Christian Pavéz Mercado</dc:creator>
  <cp:lastModifiedBy>Christian Pavéz Mercado</cp:lastModifiedBy>
  <cp:revision>8</cp:revision>
  <dcterms:created xsi:type="dcterms:W3CDTF">2024-05-27T02:35:18Z</dcterms:created>
  <dcterms:modified xsi:type="dcterms:W3CDTF">2024-06-03T00:23:25Z</dcterms:modified>
</cp:coreProperties>
</file>