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57" r:id="rId4"/>
    <p:sldId id="258" r:id="rId5"/>
    <p:sldId id="259" r:id="rId6"/>
    <p:sldId id="266" r:id="rId7"/>
    <p:sldId id="268" r:id="rId8"/>
    <p:sldId id="267" r:id="rId9"/>
    <p:sldId id="269" r:id="rId10"/>
    <p:sldId id="270" r:id="rId11"/>
    <p:sldId id="271" r:id="rId12"/>
    <p:sldId id="272" r:id="rId13"/>
    <p:sldId id="273" r:id="rId14"/>
    <p:sldId id="274" r:id="rId15"/>
    <p:sldId id="275" r:id="rId16"/>
    <p:sldId id="276" r:id="rId17"/>
    <p:sldId id="277" r:id="rId18"/>
    <p:sldId id="27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32" autoAdjust="0"/>
    <p:restoredTop sz="94660"/>
  </p:normalViewPr>
  <p:slideViewPr>
    <p:cSldViewPr snapToGrid="0">
      <p:cViewPr varScale="1">
        <p:scale>
          <a:sx n="69" d="100"/>
          <a:sy n="69" d="100"/>
        </p:scale>
        <p:origin x="69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3888959F-197B-4363-ACD3-00EEE2F939D0}" type="datetimeFigureOut">
              <a:rPr lang="es-CL" smtClean="0"/>
              <a:t>13-03-2024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526ECF0-B01C-4921-BA95-5EFA1DF79284}" type="slidenum">
              <a:rPr lang="es-CL" smtClean="0"/>
              <a:t>‹Nº›</a:t>
            </a:fld>
            <a:endParaRPr lang="es-C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6150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888959F-197B-4363-ACD3-00EEE2F939D0}" type="datetimeFigureOut">
              <a:rPr lang="es-CL" smtClean="0"/>
              <a:t>13-03-2024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526ECF0-B01C-4921-BA95-5EFA1DF79284}" type="slidenum">
              <a:rPr lang="es-CL" smtClean="0"/>
              <a:t>‹Nº›</a:t>
            </a:fld>
            <a:endParaRPr lang="es-CL"/>
          </a:p>
        </p:txBody>
      </p:sp>
    </p:spTree>
    <p:extLst>
      <p:ext uri="{BB962C8B-B14F-4D97-AF65-F5344CB8AC3E}">
        <p14:creationId xmlns:p14="http://schemas.microsoft.com/office/powerpoint/2010/main" val="3912751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888959F-197B-4363-ACD3-00EEE2F939D0}" type="datetimeFigureOut">
              <a:rPr lang="es-CL" smtClean="0"/>
              <a:t>13-03-2024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526ECF0-B01C-4921-BA95-5EFA1DF79284}" type="slidenum">
              <a:rPr lang="es-CL" smtClean="0"/>
              <a:t>‹Nº›</a:t>
            </a:fld>
            <a:endParaRPr lang="es-C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601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888959F-197B-4363-ACD3-00EEE2F939D0}" type="datetimeFigureOut">
              <a:rPr lang="es-CL" smtClean="0"/>
              <a:t>13-03-2024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526ECF0-B01C-4921-BA95-5EFA1DF79284}" type="slidenum">
              <a:rPr lang="es-CL" smtClean="0"/>
              <a:t>‹Nº›</a:t>
            </a:fld>
            <a:endParaRPr lang="es-CL"/>
          </a:p>
        </p:txBody>
      </p:sp>
    </p:spTree>
    <p:extLst>
      <p:ext uri="{BB962C8B-B14F-4D97-AF65-F5344CB8AC3E}">
        <p14:creationId xmlns:p14="http://schemas.microsoft.com/office/powerpoint/2010/main" val="3654734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888959F-197B-4363-ACD3-00EEE2F939D0}" type="datetimeFigureOut">
              <a:rPr lang="es-CL" smtClean="0"/>
              <a:t>13-03-2024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526ECF0-B01C-4921-BA95-5EFA1DF79284}" type="slidenum">
              <a:rPr lang="es-CL" smtClean="0"/>
              <a:t>‹Nº›</a:t>
            </a:fld>
            <a:endParaRPr lang="es-C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3486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888959F-197B-4363-ACD3-00EEE2F939D0}" type="datetimeFigureOut">
              <a:rPr lang="es-CL" smtClean="0"/>
              <a:t>13-03-2024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526ECF0-B01C-4921-BA95-5EFA1DF79284}" type="slidenum">
              <a:rPr lang="es-CL" smtClean="0"/>
              <a:t>‹Nº›</a:t>
            </a:fld>
            <a:endParaRPr lang="es-CL"/>
          </a:p>
        </p:txBody>
      </p:sp>
    </p:spTree>
    <p:extLst>
      <p:ext uri="{BB962C8B-B14F-4D97-AF65-F5344CB8AC3E}">
        <p14:creationId xmlns:p14="http://schemas.microsoft.com/office/powerpoint/2010/main" val="907575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888959F-197B-4363-ACD3-00EEE2F939D0}" type="datetimeFigureOut">
              <a:rPr lang="es-CL" smtClean="0"/>
              <a:t>13-03-2024</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9526ECF0-B01C-4921-BA95-5EFA1DF79284}" type="slidenum">
              <a:rPr lang="es-CL" smtClean="0"/>
              <a:t>‹Nº›</a:t>
            </a:fld>
            <a:endParaRPr lang="es-CL"/>
          </a:p>
        </p:txBody>
      </p:sp>
    </p:spTree>
    <p:extLst>
      <p:ext uri="{BB962C8B-B14F-4D97-AF65-F5344CB8AC3E}">
        <p14:creationId xmlns:p14="http://schemas.microsoft.com/office/powerpoint/2010/main" val="47373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888959F-197B-4363-ACD3-00EEE2F939D0}" type="datetimeFigureOut">
              <a:rPr lang="es-CL" smtClean="0"/>
              <a:t>13-03-2024</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9526ECF0-B01C-4921-BA95-5EFA1DF79284}" type="slidenum">
              <a:rPr lang="es-CL" smtClean="0"/>
              <a:t>‹Nº›</a:t>
            </a:fld>
            <a:endParaRPr lang="es-CL"/>
          </a:p>
        </p:txBody>
      </p:sp>
    </p:spTree>
    <p:extLst>
      <p:ext uri="{BB962C8B-B14F-4D97-AF65-F5344CB8AC3E}">
        <p14:creationId xmlns:p14="http://schemas.microsoft.com/office/powerpoint/2010/main" val="1678930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88959F-197B-4363-ACD3-00EEE2F939D0}" type="datetimeFigureOut">
              <a:rPr lang="es-CL" smtClean="0"/>
              <a:t>13-03-2024</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9526ECF0-B01C-4921-BA95-5EFA1DF79284}" type="slidenum">
              <a:rPr lang="es-CL" smtClean="0"/>
              <a:t>‹Nº›</a:t>
            </a:fld>
            <a:endParaRPr lang="es-CL"/>
          </a:p>
        </p:txBody>
      </p:sp>
    </p:spTree>
    <p:extLst>
      <p:ext uri="{BB962C8B-B14F-4D97-AF65-F5344CB8AC3E}">
        <p14:creationId xmlns:p14="http://schemas.microsoft.com/office/powerpoint/2010/main" val="1652924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888959F-197B-4363-ACD3-00EEE2F939D0}" type="datetimeFigureOut">
              <a:rPr lang="es-CL" smtClean="0"/>
              <a:t>13-03-2024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526ECF0-B01C-4921-BA95-5EFA1DF79284}" type="slidenum">
              <a:rPr lang="es-CL" smtClean="0"/>
              <a:t>‹Nº›</a:t>
            </a:fld>
            <a:endParaRPr lang="es-CL"/>
          </a:p>
        </p:txBody>
      </p:sp>
    </p:spTree>
    <p:extLst>
      <p:ext uri="{BB962C8B-B14F-4D97-AF65-F5344CB8AC3E}">
        <p14:creationId xmlns:p14="http://schemas.microsoft.com/office/powerpoint/2010/main" val="2079721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888959F-197B-4363-ACD3-00EEE2F939D0}" type="datetimeFigureOut">
              <a:rPr lang="es-CL" smtClean="0"/>
              <a:t>13-03-2024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526ECF0-B01C-4921-BA95-5EFA1DF79284}" type="slidenum">
              <a:rPr lang="es-CL" smtClean="0"/>
              <a:t>‹Nº›</a:t>
            </a:fld>
            <a:endParaRPr lang="es-C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8479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888959F-197B-4363-ACD3-00EEE2F939D0}" type="datetimeFigureOut">
              <a:rPr lang="es-CL" smtClean="0"/>
              <a:t>13-03-2024</a:t>
            </a:fld>
            <a:endParaRPr lang="es-C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C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526ECF0-B01C-4921-BA95-5EFA1DF79284}" type="slidenum">
              <a:rPr lang="es-CL" smtClean="0"/>
              <a:t>‹Nº›</a:t>
            </a:fld>
            <a:endParaRPr lang="es-C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8619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13DEB3-16C9-A463-A257-E27141DD33FF}"/>
              </a:ext>
            </a:extLst>
          </p:cNvPr>
          <p:cNvSpPr>
            <a:spLocks noGrp="1"/>
          </p:cNvSpPr>
          <p:nvPr>
            <p:ph type="ctrTitle"/>
          </p:nvPr>
        </p:nvSpPr>
        <p:spPr/>
        <p:txBody>
          <a:bodyPr/>
          <a:lstStyle/>
          <a:p>
            <a:r>
              <a:rPr lang="es-MX" dirty="0"/>
              <a:t>ETAPAS DEL DESARROLLO</a:t>
            </a:r>
            <a:endParaRPr lang="es-CL" dirty="0"/>
          </a:p>
        </p:txBody>
      </p:sp>
      <p:sp>
        <p:nvSpPr>
          <p:cNvPr id="3" name="Subtítulo 2">
            <a:extLst>
              <a:ext uri="{FF2B5EF4-FFF2-40B4-BE49-F238E27FC236}">
                <a16:creationId xmlns:a16="http://schemas.microsoft.com/office/drawing/2014/main" id="{24B63B11-EFA0-CDD8-56F9-93AC05690629}"/>
              </a:ext>
            </a:extLst>
          </p:cNvPr>
          <p:cNvSpPr>
            <a:spLocks noGrp="1"/>
          </p:cNvSpPr>
          <p:nvPr>
            <p:ph type="subTitle" idx="1"/>
          </p:nvPr>
        </p:nvSpPr>
        <p:spPr/>
        <p:txBody>
          <a:bodyPr/>
          <a:lstStyle/>
          <a:p>
            <a:endParaRPr lang="es-CL" dirty="0"/>
          </a:p>
        </p:txBody>
      </p:sp>
    </p:spTree>
    <p:extLst>
      <p:ext uri="{BB962C8B-B14F-4D97-AF65-F5344CB8AC3E}">
        <p14:creationId xmlns:p14="http://schemas.microsoft.com/office/powerpoint/2010/main" val="3542926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B36A5F9-FE8E-8042-3A29-EB97B1727B48}"/>
              </a:ext>
            </a:extLst>
          </p:cNvPr>
          <p:cNvSpPr>
            <a:spLocks noGrp="1"/>
          </p:cNvSpPr>
          <p:nvPr>
            <p:ph type="title"/>
          </p:nvPr>
        </p:nvSpPr>
        <p:spPr>
          <a:xfrm>
            <a:off x="443343" y="585216"/>
            <a:ext cx="8981727" cy="1155508"/>
          </a:xfrm>
        </p:spPr>
        <p:txBody>
          <a:bodyPr>
            <a:normAutofit/>
          </a:bodyPr>
          <a:lstStyle/>
          <a:p>
            <a:r>
              <a:rPr lang="es-CL" sz="2800" i="1" u="sng" dirty="0">
                <a:solidFill>
                  <a:srgbClr val="FFFFFF"/>
                </a:solidFill>
                <a:effectLst/>
                <a:latin typeface="Lato" panose="020F0502020204030203" pitchFamily="34" charset="0"/>
              </a:rPr>
              <a:t>Etapa de las primeras palabras (~12 meses)</a:t>
            </a:r>
            <a:br>
              <a:rPr lang="es-CL" sz="2800" i="0" dirty="0">
                <a:solidFill>
                  <a:srgbClr val="FFFFFF"/>
                </a:solidFill>
                <a:effectLst/>
                <a:latin typeface="Lato" panose="020F0502020204030203" pitchFamily="34" charset="0"/>
              </a:rPr>
            </a:br>
            <a:endParaRPr lang="es-CL" sz="2800" dirty="0">
              <a:solidFill>
                <a:srgbClr val="FFFFFF"/>
              </a:solidFill>
            </a:endParaRPr>
          </a:p>
        </p:txBody>
      </p:sp>
      <p:cxnSp>
        <p:nvCxnSpPr>
          <p:cNvPr id="12"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5EEC8D2B-BA00-5D54-AA95-64A7C7FDDB8A}"/>
              </a:ext>
            </a:extLst>
          </p:cNvPr>
          <p:cNvSpPr>
            <a:spLocks noGrp="1"/>
          </p:cNvSpPr>
          <p:nvPr>
            <p:ph idx="1"/>
          </p:nvPr>
        </p:nvSpPr>
        <p:spPr>
          <a:xfrm>
            <a:off x="1024129" y="1740724"/>
            <a:ext cx="8074151" cy="4408247"/>
          </a:xfrm>
        </p:spPr>
        <p:txBody>
          <a:bodyPr>
            <a:normAutofit/>
          </a:bodyPr>
          <a:lstStyle/>
          <a:p>
            <a:pPr>
              <a:lnSpc>
                <a:spcPct val="150000"/>
              </a:lnSpc>
            </a:pPr>
            <a:r>
              <a:rPr lang="es-CL" sz="2400" b="0" i="0" dirty="0">
                <a:solidFill>
                  <a:srgbClr val="FFFFFF"/>
                </a:solidFill>
                <a:effectLst/>
                <a:latin typeface="Lato" panose="020F0502020204030203" pitchFamily="34" charset="0"/>
              </a:rPr>
              <a:t>La etapa de las primeras palabras ocurre alrededor de los 12 meses, cuando el niño comienza a pronunciar sus primeras palabras con un significado específico. Durante esta etapa, el vocabulario del niño se expande rápidamente y comienza a comprender el lenguaje de su entorno. Es un hito importante en el </a:t>
            </a:r>
            <a:r>
              <a:rPr lang="es-CL" sz="2400" i="0" strike="noStrike" dirty="0">
                <a:solidFill>
                  <a:srgbClr val="FFFFFF"/>
                </a:solidFill>
                <a:effectLst/>
                <a:latin typeface="Lato" panose="020F0502020204030203" pitchFamily="34" charset="0"/>
              </a:rPr>
              <a:t>desarrollo del lenguaje</a:t>
            </a:r>
            <a:r>
              <a:rPr lang="es-CL" sz="2400" i="0" dirty="0">
                <a:solidFill>
                  <a:srgbClr val="FFFFFF"/>
                </a:solidFill>
                <a:effectLst/>
                <a:latin typeface="Lato" panose="020F0502020204030203" pitchFamily="34" charset="0"/>
              </a:rPr>
              <a:t> </a:t>
            </a:r>
            <a:r>
              <a:rPr lang="es-CL" sz="2400" b="0" i="0" dirty="0">
                <a:solidFill>
                  <a:srgbClr val="FFFFFF"/>
                </a:solidFill>
                <a:effectLst/>
                <a:latin typeface="Lato" panose="020F0502020204030203" pitchFamily="34" charset="0"/>
              </a:rPr>
              <a:t>y la comunicación.</a:t>
            </a:r>
          </a:p>
          <a:p>
            <a:endParaRPr lang="es-CL" dirty="0">
              <a:solidFill>
                <a:srgbClr val="FFFFFF"/>
              </a:solidFill>
            </a:endParaRPr>
          </a:p>
        </p:txBody>
      </p:sp>
      <p:sp>
        <p:nvSpPr>
          <p:cNvPr id="14"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33949064"/>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3B90CBB-F850-BE1E-EDE5-22794FA26373}"/>
              </a:ext>
            </a:extLst>
          </p:cNvPr>
          <p:cNvSpPr>
            <a:spLocks noGrp="1"/>
          </p:cNvSpPr>
          <p:nvPr>
            <p:ph type="title"/>
          </p:nvPr>
        </p:nvSpPr>
        <p:spPr>
          <a:xfrm>
            <a:off x="1024129" y="585216"/>
            <a:ext cx="8069094" cy="1499616"/>
          </a:xfrm>
        </p:spPr>
        <p:txBody>
          <a:bodyPr>
            <a:normAutofit/>
          </a:bodyPr>
          <a:lstStyle/>
          <a:p>
            <a:r>
              <a:rPr lang="es-CL" sz="3500" i="1" u="sng">
                <a:solidFill>
                  <a:srgbClr val="FFFFFF"/>
                </a:solidFill>
                <a:effectLst/>
                <a:latin typeface="Lato" panose="020F0502020204030203" pitchFamily="34" charset="0"/>
              </a:rPr>
              <a:t>Etapa del lenguaje telegráfico (18-24 meses)</a:t>
            </a:r>
            <a:br>
              <a:rPr lang="es-CL" sz="3500" i="0">
                <a:solidFill>
                  <a:srgbClr val="FFFFFF"/>
                </a:solidFill>
                <a:effectLst/>
                <a:latin typeface="Lato" panose="020F0502020204030203" pitchFamily="34" charset="0"/>
              </a:rPr>
            </a:br>
            <a:endParaRPr lang="es-CL" sz="3500">
              <a:solidFill>
                <a:srgbClr val="FFFFFF"/>
              </a:solidFill>
            </a:endParaRPr>
          </a:p>
        </p:txBody>
      </p:sp>
      <p:cxnSp>
        <p:nvCxnSpPr>
          <p:cNvPr id="12"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470373C5-70A1-B752-2BFB-D6B4CD4B0359}"/>
              </a:ext>
            </a:extLst>
          </p:cNvPr>
          <p:cNvSpPr>
            <a:spLocks noGrp="1"/>
          </p:cNvSpPr>
          <p:nvPr>
            <p:ph idx="1"/>
          </p:nvPr>
        </p:nvSpPr>
        <p:spPr>
          <a:xfrm>
            <a:off x="1024129" y="1740724"/>
            <a:ext cx="8074151" cy="4408247"/>
          </a:xfrm>
        </p:spPr>
        <p:txBody>
          <a:bodyPr>
            <a:normAutofit/>
          </a:bodyPr>
          <a:lstStyle/>
          <a:p>
            <a:pPr>
              <a:lnSpc>
                <a:spcPct val="150000"/>
              </a:lnSpc>
            </a:pPr>
            <a:r>
              <a:rPr lang="es-CL" b="0" i="0" dirty="0">
                <a:solidFill>
                  <a:srgbClr val="FFFFFF"/>
                </a:solidFill>
                <a:effectLst/>
                <a:latin typeface="Lato" panose="020F0502020204030203" pitchFamily="34" charset="0"/>
              </a:rPr>
              <a:t>La etapa del lenguaje telegráfico se produce entre los 18 y los 24 meses, cuando el niño utiliza frases cortas y simplificadas para comunicarse. Durante esta etapa, el niño selecciona las palabras clave y omite las palabras menos importantes en las oraciones. Es un paso significativo hacia el desarrollo de habilidades lingüísticas más complejas.</a:t>
            </a:r>
          </a:p>
          <a:p>
            <a:endParaRPr lang="es-CL" dirty="0">
              <a:solidFill>
                <a:srgbClr val="FFFFFF"/>
              </a:solidFill>
            </a:endParaRPr>
          </a:p>
        </p:txBody>
      </p:sp>
      <p:sp>
        <p:nvSpPr>
          <p:cNvPr id="14"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75393573"/>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763C812-B118-CAFC-5C15-F72F7BE941C7}"/>
              </a:ext>
            </a:extLst>
          </p:cNvPr>
          <p:cNvSpPr>
            <a:spLocks noGrp="1"/>
          </p:cNvSpPr>
          <p:nvPr>
            <p:ph type="title"/>
          </p:nvPr>
        </p:nvSpPr>
        <p:spPr>
          <a:xfrm>
            <a:off x="435429" y="585216"/>
            <a:ext cx="10203542" cy="1499616"/>
          </a:xfrm>
        </p:spPr>
        <p:txBody>
          <a:bodyPr>
            <a:normAutofit/>
          </a:bodyPr>
          <a:lstStyle/>
          <a:p>
            <a:r>
              <a:rPr lang="es-CL" sz="2800" dirty="0">
                <a:solidFill>
                  <a:srgbClr val="FFFFFF"/>
                </a:solidFill>
                <a:effectLst/>
                <a:latin typeface="Lato" panose="020F0502020204030203" pitchFamily="34" charset="0"/>
              </a:rPr>
              <a:t>Etapa del lenguaje completo </a:t>
            </a:r>
            <a:br>
              <a:rPr lang="es-CL" sz="2800" dirty="0">
                <a:solidFill>
                  <a:srgbClr val="FFFFFF"/>
                </a:solidFill>
                <a:effectLst/>
                <a:latin typeface="Lato" panose="020F0502020204030203" pitchFamily="34" charset="0"/>
              </a:rPr>
            </a:br>
            <a:r>
              <a:rPr lang="es-CL" sz="2800" dirty="0">
                <a:solidFill>
                  <a:srgbClr val="FFFFFF"/>
                </a:solidFill>
                <a:effectLst/>
                <a:latin typeface="Lato" panose="020F0502020204030203" pitchFamily="34" charset="0"/>
              </a:rPr>
              <a:t>(a partir de los 3 años)</a:t>
            </a:r>
            <a:br>
              <a:rPr lang="es-CL" sz="3500" b="1" i="0" dirty="0">
                <a:solidFill>
                  <a:srgbClr val="FFFFFF"/>
                </a:solidFill>
                <a:effectLst/>
                <a:latin typeface="Lato" panose="020F0502020204030203" pitchFamily="34" charset="0"/>
              </a:rPr>
            </a:br>
            <a:endParaRPr lang="es-CL" sz="3500" b="1" dirty="0">
              <a:solidFill>
                <a:srgbClr val="FFFFFF"/>
              </a:solidFill>
            </a:endParaRPr>
          </a:p>
        </p:txBody>
      </p:sp>
      <p:cxnSp>
        <p:nvCxnSpPr>
          <p:cNvPr id="12"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9AFBCFA7-534E-46AB-8230-C39CEB324F47}"/>
              </a:ext>
            </a:extLst>
          </p:cNvPr>
          <p:cNvSpPr>
            <a:spLocks noGrp="1"/>
          </p:cNvSpPr>
          <p:nvPr>
            <p:ph idx="1"/>
          </p:nvPr>
        </p:nvSpPr>
        <p:spPr>
          <a:xfrm>
            <a:off x="1024129" y="1884218"/>
            <a:ext cx="8074151" cy="4264753"/>
          </a:xfrm>
        </p:spPr>
        <p:txBody>
          <a:bodyPr>
            <a:normAutofit/>
          </a:bodyPr>
          <a:lstStyle/>
          <a:p>
            <a:pPr>
              <a:lnSpc>
                <a:spcPct val="150000"/>
              </a:lnSpc>
            </a:pPr>
            <a:r>
              <a:rPr lang="es-CL" b="0" i="0" dirty="0">
                <a:solidFill>
                  <a:srgbClr val="FFFFFF"/>
                </a:solidFill>
                <a:effectLst/>
                <a:latin typeface="Lato" panose="020F0502020204030203" pitchFamily="34" charset="0"/>
              </a:rPr>
              <a:t>La etapa del lenguaje completo comienza a partir de los 3 años, cuando el niño desarrolla un lenguaje más completo y sofisticado. Durante esta etapa, el niño utiliza oraciones más complejas, utiliza gramática adecuada y tiene un vocabulario más amplio. Es un período crucial para el desarrollo de habilidades de comunicación y comprensión.</a:t>
            </a:r>
          </a:p>
          <a:p>
            <a:endParaRPr lang="es-CL" dirty="0">
              <a:solidFill>
                <a:srgbClr val="FFFFFF"/>
              </a:solidFill>
            </a:endParaRPr>
          </a:p>
        </p:txBody>
      </p:sp>
      <p:sp>
        <p:nvSpPr>
          <p:cNvPr id="14"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57600512"/>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id="{C61657BD-3333-446A-A16A-CBDC77C8E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p:nvSpPr>
          <p:cNvPr id="15" name="Rectangle 11">
            <a:extLst>
              <a:ext uri="{FF2B5EF4-FFF2-40B4-BE49-F238E27FC236}">
                <a16:creationId xmlns:a16="http://schemas.microsoft.com/office/drawing/2014/main" id="{52CAFF06-4D3A-42A5-8614-B1FA47EA0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10905066" cy="5571066"/>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336EECEF-79AC-CAC8-9465-F0E65AAA8FC2}"/>
              </a:ext>
            </a:extLst>
          </p:cNvPr>
          <p:cNvPicPr>
            <a:picLocks noChangeAspect="1"/>
          </p:cNvPicPr>
          <p:nvPr/>
        </p:nvPicPr>
        <p:blipFill>
          <a:blip r:embed="rId2"/>
          <a:stretch>
            <a:fillRect/>
          </a:stretch>
        </p:blipFill>
        <p:spPr>
          <a:xfrm>
            <a:off x="804333" y="1907645"/>
            <a:ext cx="10583331" cy="3042707"/>
          </a:xfrm>
          <a:prstGeom prst="rect">
            <a:avLst/>
          </a:prstGeom>
        </p:spPr>
      </p:pic>
    </p:spTree>
    <p:extLst>
      <p:ext uri="{BB962C8B-B14F-4D97-AF65-F5344CB8AC3E}">
        <p14:creationId xmlns:p14="http://schemas.microsoft.com/office/powerpoint/2010/main" val="3509163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11B0D49-843A-F363-C702-869E4E7FEFA0}"/>
              </a:ext>
            </a:extLst>
          </p:cNvPr>
          <p:cNvSpPr>
            <a:spLocks noGrp="1"/>
          </p:cNvSpPr>
          <p:nvPr>
            <p:ph type="title"/>
          </p:nvPr>
        </p:nvSpPr>
        <p:spPr>
          <a:xfrm>
            <a:off x="762000" y="585216"/>
            <a:ext cx="8663070" cy="1499616"/>
          </a:xfrm>
        </p:spPr>
        <p:txBody>
          <a:bodyPr>
            <a:normAutofit/>
          </a:bodyPr>
          <a:lstStyle/>
          <a:p>
            <a:r>
              <a:rPr lang="es-CL" sz="2000" b="0" i="0" dirty="0">
                <a:solidFill>
                  <a:srgbClr val="FFFFFF"/>
                </a:solidFill>
                <a:effectLst/>
                <a:latin typeface="Lato" panose="020F0502020204030203" pitchFamily="34" charset="0"/>
              </a:rPr>
              <a:t>Al comparar estas dos teorías, resulta evidente que existen puntos en común y diferencias significativas. A continuación, vamos a explorar algunos de estos aspectos:</a:t>
            </a:r>
            <a:endParaRPr lang="es-CL" sz="2000" dirty="0">
              <a:solidFill>
                <a:srgbClr val="FFFFFF"/>
              </a:solidFill>
            </a:endParaRPr>
          </a:p>
        </p:txBody>
      </p:sp>
      <p:cxnSp>
        <p:nvCxnSpPr>
          <p:cNvPr id="12"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280EEFED-325B-75D9-59BA-7C3BC160CC22}"/>
              </a:ext>
            </a:extLst>
          </p:cNvPr>
          <p:cNvSpPr>
            <a:spLocks noGrp="1"/>
          </p:cNvSpPr>
          <p:nvPr>
            <p:ph idx="1"/>
          </p:nvPr>
        </p:nvSpPr>
        <p:spPr>
          <a:xfrm>
            <a:off x="1024129" y="2286000"/>
            <a:ext cx="8074151" cy="3862971"/>
          </a:xfrm>
        </p:spPr>
        <p:txBody>
          <a:bodyPr>
            <a:normAutofit/>
          </a:bodyPr>
          <a:lstStyle/>
          <a:p>
            <a:pPr>
              <a:lnSpc>
                <a:spcPct val="100000"/>
              </a:lnSpc>
              <a:buFont typeface="+mj-lt"/>
              <a:buAutoNum type="arabicPeriod"/>
            </a:pPr>
            <a:r>
              <a:rPr lang="es-CL" b="1" i="0" dirty="0">
                <a:solidFill>
                  <a:srgbClr val="FFFFFF"/>
                </a:solidFill>
                <a:effectLst/>
                <a:latin typeface="Lato" panose="020F0502020204030203" pitchFamily="34" charset="0"/>
              </a:rPr>
              <a:t>Aprendizaje:</a:t>
            </a:r>
            <a:r>
              <a:rPr lang="es-CL" b="0" i="0" dirty="0">
                <a:solidFill>
                  <a:srgbClr val="FFFFFF"/>
                </a:solidFill>
                <a:effectLst/>
                <a:latin typeface="Lato" panose="020F0502020204030203" pitchFamily="34" charset="0"/>
              </a:rPr>
              <a:t> Vygotsky destaca la importancia del aprendizaje a través de la colaboración con otros y el uso del lenguaje, mientras que Piaget pone énfasis en la resolución de problemas y la construcción individual del conocimiento.</a:t>
            </a:r>
          </a:p>
          <a:p>
            <a:pPr marL="0" indent="0">
              <a:lnSpc>
                <a:spcPct val="100000"/>
              </a:lnSpc>
              <a:buNone/>
            </a:pPr>
            <a:endParaRPr lang="es-CL" b="0" i="0" dirty="0">
              <a:solidFill>
                <a:srgbClr val="FFFFFF"/>
              </a:solidFill>
              <a:effectLst/>
              <a:latin typeface="Lato" panose="020F0502020204030203" pitchFamily="34" charset="0"/>
            </a:endParaRPr>
          </a:p>
          <a:p>
            <a:pPr>
              <a:lnSpc>
                <a:spcPct val="100000"/>
              </a:lnSpc>
              <a:buFont typeface="+mj-lt"/>
              <a:buAutoNum type="arabicPeriod"/>
            </a:pPr>
            <a:r>
              <a:rPr lang="es-CL" b="1" i="0" dirty="0">
                <a:solidFill>
                  <a:srgbClr val="FFFFFF"/>
                </a:solidFill>
                <a:effectLst/>
                <a:latin typeface="Lato" panose="020F0502020204030203" pitchFamily="34" charset="0"/>
              </a:rPr>
              <a:t>Desarrollo de habilidades:</a:t>
            </a:r>
            <a:r>
              <a:rPr lang="es-CL" b="0" i="0" dirty="0">
                <a:solidFill>
                  <a:srgbClr val="FFFFFF"/>
                </a:solidFill>
                <a:effectLst/>
                <a:latin typeface="Lato" panose="020F0502020204030203" pitchFamily="34" charset="0"/>
              </a:rPr>
              <a:t> Vygotsky considera que las habilidades cognitivas pueden desarrollarse con la asistencia de personas más experimentadas, mientras que Piaget ve el desarrollo como un proceso individual y progresivo.</a:t>
            </a:r>
          </a:p>
          <a:p>
            <a:pPr marL="0" indent="0">
              <a:buNone/>
            </a:pPr>
            <a:endParaRPr lang="es-CL" dirty="0">
              <a:solidFill>
                <a:srgbClr val="FFFFFF"/>
              </a:solidFill>
            </a:endParaRPr>
          </a:p>
        </p:txBody>
      </p:sp>
      <p:sp>
        <p:nvSpPr>
          <p:cNvPr id="14"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70335839"/>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3280A9-E265-46D1-8575-622906D20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4DE20B70-4750-4280-B3AC-512C05EEF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useBgFill="1">
        <p:nvSpPr>
          <p:cNvPr id="12" name="Rectangle 11">
            <a:extLst>
              <a:ext uri="{FF2B5EF4-FFF2-40B4-BE49-F238E27FC236}">
                <a16:creationId xmlns:a16="http://schemas.microsoft.com/office/drawing/2014/main" id="{98D95174-B5F2-424A-8183-654A5064D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D368A96-A16E-42CE-842C-9166E567B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E350D170-418B-4A22-8B98-15EF799FD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98367" y="2573573"/>
            <a:ext cx="65836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2AC730FE-A74C-2638-A3FF-552822262B14}"/>
              </a:ext>
            </a:extLst>
          </p:cNvPr>
          <p:cNvSpPr>
            <a:spLocks noGrp="1"/>
          </p:cNvSpPr>
          <p:nvPr>
            <p:ph idx="1"/>
          </p:nvPr>
        </p:nvSpPr>
        <p:spPr>
          <a:xfrm>
            <a:off x="4547043" y="2773885"/>
            <a:ext cx="6676469" cy="3141013"/>
          </a:xfrm>
        </p:spPr>
        <p:txBody>
          <a:bodyPr>
            <a:normAutofit/>
          </a:bodyPr>
          <a:lstStyle/>
          <a:p>
            <a:r>
              <a:rPr lang="es-CL" b="0" i="0">
                <a:effectLst/>
                <a:latin typeface="Lato" panose="020F0502020204030203" pitchFamily="34" charset="0"/>
              </a:rPr>
              <a:t>En la teoría de Vygotsky, la interacción social desempeña un papel fundamental en el proceso de aprendizaje. Según Vygotsky, el aprendizaje es un proceso sociocultural en el que los individuos adquieren conocimiento y habilidades a través de la interacción con otros miembros de su entorno.</a:t>
            </a:r>
            <a:endParaRPr lang="es-CL"/>
          </a:p>
        </p:txBody>
      </p:sp>
    </p:spTree>
    <p:extLst>
      <p:ext uri="{BB962C8B-B14F-4D97-AF65-F5344CB8AC3E}">
        <p14:creationId xmlns:p14="http://schemas.microsoft.com/office/powerpoint/2010/main" val="1774284964"/>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43280A9-E265-46D1-8575-622906D20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16">
            <a:extLst>
              <a:ext uri="{FF2B5EF4-FFF2-40B4-BE49-F238E27FC236}">
                <a16:creationId xmlns:a16="http://schemas.microsoft.com/office/drawing/2014/main" id="{4DE20B70-4750-4280-B3AC-512C05EEF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useBgFill="1">
        <p:nvSpPr>
          <p:cNvPr id="29" name="Rectangle 28">
            <a:extLst>
              <a:ext uri="{FF2B5EF4-FFF2-40B4-BE49-F238E27FC236}">
                <a16:creationId xmlns:a16="http://schemas.microsoft.com/office/drawing/2014/main" id="{98D95174-B5F2-424A-8183-654A5064D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D368A96-A16E-42CE-842C-9166E567B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DBB84BC-BBC0-1DA4-E6DF-12F753CC1A66}"/>
              </a:ext>
            </a:extLst>
          </p:cNvPr>
          <p:cNvSpPr>
            <a:spLocks noGrp="1"/>
          </p:cNvSpPr>
          <p:nvPr>
            <p:ph type="title"/>
          </p:nvPr>
        </p:nvSpPr>
        <p:spPr>
          <a:xfrm>
            <a:off x="4542188" y="942449"/>
            <a:ext cx="6681323" cy="1470249"/>
          </a:xfrm>
        </p:spPr>
        <p:txBody>
          <a:bodyPr>
            <a:normAutofit/>
          </a:bodyPr>
          <a:lstStyle/>
          <a:p>
            <a:r>
              <a:rPr lang="es-CL" b="1">
                <a:latin typeface="Lato" panose="020F0502020204030203" pitchFamily="34" charset="0"/>
              </a:rPr>
              <a:t>La interacción social</a:t>
            </a:r>
            <a:r>
              <a:rPr lang="es-CL">
                <a:latin typeface="Lato" panose="020F0502020204030203" pitchFamily="34" charset="0"/>
              </a:rPr>
              <a:t> </a:t>
            </a:r>
            <a:endParaRPr lang="es-CL"/>
          </a:p>
        </p:txBody>
      </p:sp>
      <p:cxnSp>
        <p:nvCxnSpPr>
          <p:cNvPr id="33" name="Straight Connector 32">
            <a:extLst>
              <a:ext uri="{FF2B5EF4-FFF2-40B4-BE49-F238E27FC236}">
                <a16:creationId xmlns:a16="http://schemas.microsoft.com/office/drawing/2014/main" id="{E350D170-418B-4A22-8B98-15EF799FD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98367" y="2573573"/>
            <a:ext cx="65836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11AECB6F-F46A-E18E-7AA5-C11A3A4FF015}"/>
              </a:ext>
            </a:extLst>
          </p:cNvPr>
          <p:cNvSpPr>
            <a:spLocks noGrp="1"/>
          </p:cNvSpPr>
          <p:nvPr>
            <p:ph idx="1"/>
          </p:nvPr>
        </p:nvSpPr>
        <p:spPr>
          <a:xfrm>
            <a:off x="4547043" y="2773885"/>
            <a:ext cx="6676469" cy="3141013"/>
          </a:xfrm>
        </p:spPr>
        <p:txBody>
          <a:bodyPr>
            <a:normAutofit/>
          </a:bodyPr>
          <a:lstStyle/>
          <a:p>
            <a:r>
              <a:rPr lang="es-CL" sz="1700">
                <a:latin typeface="Lato" panose="020F0502020204030203" pitchFamily="34" charset="0"/>
              </a:rPr>
              <a:t>P</a:t>
            </a:r>
            <a:r>
              <a:rPr lang="es-CL" sz="1700" b="0" i="0">
                <a:effectLst/>
                <a:latin typeface="Lato" panose="020F0502020204030203" pitchFamily="34" charset="0"/>
              </a:rPr>
              <a:t>roporciona oportunidades para la construcción conjunta de significado y la co-construcción del conocimiento. A medida que los individuos participan en actividades compartidas, como discusiones en grupo o proyectos colaborativos, se promueve el intercambio de ideas, la reflexión conjunta y la resolución de problemas de manera cooperativa.</a:t>
            </a:r>
          </a:p>
          <a:p>
            <a:r>
              <a:rPr lang="es-CL" sz="1700">
                <a:latin typeface="Lato" panose="020F0502020204030203" pitchFamily="34" charset="0"/>
              </a:rPr>
              <a:t>E</a:t>
            </a:r>
            <a:r>
              <a:rPr lang="es-CL" sz="1700" b="0" i="0">
                <a:effectLst/>
                <a:latin typeface="Lato" panose="020F0502020204030203" pitchFamily="34" charset="0"/>
              </a:rPr>
              <a:t>s una estrategia pedagógica que se basa en la interacción social y la cooperación entre pares. En un entorno de </a:t>
            </a:r>
            <a:r>
              <a:rPr lang="es-CL" sz="1700" b="1" i="0">
                <a:effectLst/>
                <a:latin typeface="Lato" panose="020F0502020204030203" pitchFamily="34" charset="0"/>
              </a:rPr>
              <a:t>aprendizaje cooperativo</a:t>
            </a:r>
            <a:r>
              <a:rPr lang="es-CL" sz="1700" b="0" i="0">
                <a:effectLst/>
                <a:latin typeface="Lato" panose="020F0502020204030203" pitchFamily="34" charset="0"/>
              </a:rPr>
              <a:t>, los estudiantes trabajan juntos para alcanzar una meta común, compartiendo recursos, ideas y responsabilidades.</a:t>
            </a:r>
          </a:p>
          <a:p>
            <a:endParaRPr lang="es-CL" sz="1700"/>
          </a:p>
        </p:txBody>
      </p:sp>
    </p:spTree>
    <p:extLst>
      <p:ext uri="{BB962C8B-B14F-4D97-AF65-F5344CB8AC3E}">
        <p14:creationId xmlns:p14="http://schemas.microsoft.com/office/powerpoint/2010/main" val="872089017"/>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3280A9-E265-46D1-8575-622906D20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4DE20B70-4750-4280-B3AC-512C05EEF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L"/>
          </a:p>
        </p:txBody>
      </p:sp>
      <p:sp useBgFill="1">
        <p:nvSpPr>
          <p:cNvPr id="12" name="Rectangle 11">
            <a:extLst>
              <a:ext uri="{FF2B5EF4-FFF2-40B4-BE49-F238E27FC236}">
                <a16:creationId xmlns:a16="http://schemas.microsoft.com/office/drawing/2014/main" id="{98D95174-B5F2-424A-8183-654A5064D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D368A96-A16E-42CE-842C-9166E567B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4111DC3-5481-5E26-E480-0E0437BB71E8}"/>
              </a:ext>
            </a:extLst>
          </p:cNvPr>
          <p:cNvSpPr>
            <a:spLocks noGrp="1"/>
          </p:cNvSpPr>
          <p:nvPr>
            <p:ph type="title"/>
          </p:nvPr>
        </p:nvSpPr>
        <p:spPr>
          <a:xfrm>
            <a:off x="4542188" y="942449"/>
            <a:ext cx="6681323" cy="1470249"/>
          </a:xfrm>
        </p:spPr>
        <p:txBody>
          <a:bodyPr>
            <a:normAutofit/>
          </a:bodyPr>
          <a:lstStyle/>
          <a:p>
            <a:r>
              <a:rPr lang="es-CL">
                <a:latin typeface="Lato" panose="020F0502020204030203" pitchFamily="34" charset="0"/>
              </a:rPr>
              <a:t>El </a:t>
            </a:r>
            <a:r>
              <a:rPr lang="es-CL" b="1">
                <a:latin typeface="Lato" panose="020F0502020204030203" pitchFamily="34" charset="0"/>
              </a:rPr>
              <a:t>aprendizaje cooperativo</a:t>
            </a:r>
            <a:r>
              <a:rPr lang="es-CL">
                <a:latin typeface="Lato" panose="020F0502020204030203" pitchFamily="34" charset="0"/>
              </a:rPr>
              <a:t> </a:t>
            </a:r>
            <a:endParaRPr lang="es-CL" dirty="0"/>
          </a:p>
        </p:txBody>
      </p:sp>
      <p:cxnSp>
        <p:nvCxnSpPr>
          <p:cNvPr id="16" name="Straight Connector 15">
            <a:extLst>
              <a:ext uri="{FF2B5EF4-FFF2-40B4-BE49-F238E27FC236}">
                <a16:creationId xmlns:a16="http://schemas.microsoft.com/office/drawing/2014/main" id="{E350D170-418B-4A22-8B98-15EF799FD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98367" y="2573573"/>
            <a:ext cx="65836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EF5317C4-923D-5521-BE03-02B360C74EEF}"/>
              </a:ext>
            </a:extLst>
          </p:cNvPr>
          <p:cNvSpPr>
            <a:spLocks noGrp="1"/>
          </p:cNvSpPr>
          <p:nvPr>
            <p:ph idx="1"/>
          </p:nvPr>
        </p:nvSpPr>
        <p:spPr>
          <a:xfrm>
            <a:off x="4547043" y="2773885"/>
            <a:ext cx="6676469" cy="3141013"/>
          </a:xfrm>
        </p:spPr>
        <p:txBody>
          <a:bodyPr>
            <a:normAutofit/>
          </a:bodyPr>
          <a:lstStyle/>
          <a:p>
            <a:r>
              <a:rPr lang="es-CL" sz="1700">
                <a:latin typeface="Lato" panose="020F0502020204030203" pitchFamily="34" charset="0"/>
              </a:rPr>
              <a:t>F</a:t>
            </a:r>
            <a:r>
              <a:rPr lang="es-CL" sz="1700" b="0" i="0">
                <a:effectLst/>
                <a:latin typeface="Lato" panose="020F0502020204030203" pitchFamily="34" charset="0"/>
              </a:rPr>
              <a:t>omenta el desarrollo cognitivo y social de los individuos de varias maneras. Al trabajar en grupo, los estudiantes tienen la oportunidad de discutir y debatir ideas, lo que les permite considerar diferentes perspectivas y enriquecer su comprensión del tema en estudio. Además, la interacción con otros estudiantes promueve el desarrollo de habilidades sociales, como la comunicación efectiva, la empatía y la colaboración.</a:t>
            </a:r>
          </a:p>
          <a:p>
            <a:r>
              <a:rPr lang="es-CL" sz="1700" b="0" i="0">
                <a:effectLst/>
                <a:latin typeface="Lato" panose="020F0502020204030203" pitchFamily="34" charset="0"/>
              </a:rPr>
              <a:t>Un aspecto importante del </a:t>
            </a:r>
            <a:r>
              <a:rPr lang="es-CL" sz="1700" i="0" strike="noStrike">
                <a:effectLst/>
                <a:latin typeface="Lato" panose="020F0502020204030203" pitchFamily="34" charset="0"/>
              </a:rPr>
              <a:t>aprendizaje cooperativo</a:t>
            </a:r>
            <a:r>
              <a:rPr lang="es-CL" sz="1700" i="0">
                <a:effectLst/>
                <a:latin typeface="Lato" panose="020F0502020204030203" pitchFamily="34" charset="0"/>
              </a:rPr>
              <a:t> </a:t>
            </a:r>
            <a:r>
              <a:rPr lang="es-CL" sz="1700" b="0" i="0">
                <a:effectLst/>
                <a:latin typeface="Lato" panose="020F0502020204030203" pitchFamily="34" charset="0"/>
              </a:rPr>
              <a:t>es la utilización de la </a:t>
            </a:r>
            <a:r>
              <a:rPr lang="es-CL" sz="1700" b="0" i="1">
                <a:effectLst/>
                <a:latin typeface="Lato" panose="020F0502020204030203" pitchFamily="34" charset="0"/>
              </a:rPr>
              <a:t>zona de desarrollo próximo</a:t>
            </a:r>
            <a:r>
              <a:rPr lang="es-CL" sz="1700" b="0" i="0">
                <a:effectLst/>
                <a:latin typeface="Lato" panose="020F0502020204030203" pitchFamily="34" charset="0"/>
              </a:rPr>
              <a:t> de Vygotsky. La zona de desarrollo próximo es la brecha entre lo que un estudiante puede lograr por sí solo y lo que puede lograr con la guía y el apoyo de un compañero más experimentado.</a:t>
            </a:r>
          </a:p>
          <a:p>
            <a:endParaRPr lang="es-CL" sz="1700"/>
          </a:p>
        </p:txBody>
      </p:sp>
    </p:spTree>
    <p:extLst>
      <p:ext uri="{BB962C8B-B14F-4D97-AF65-F5344CB8AC3E}">
        <p14:creationId xmlns:p14="http://schemas.microsoft.com/office/powerpoint/2010/main" val="4187432234"/>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6EC10929-CE22-42AC-20DA-6B051E68A7FD}"/>
              </a:ext>
            </a:extLst>
          </p:cNvPr>
          <p:cNvSpPr>
            <a:spLocks noGrp="1"/>
          </p:cNvSpPr>
          <p:nvPr>
            <p:ph idx="1"/>
          </p:nvPr>
        </p:nvSpPr>
        <p:spPr>
          <a:xfrm>
            <a:off x="1024129" y="826324"/>
            <a:ext cx="8074151" cy="5322647"/>
          </a:xfrm>
        </p:spPr>
        <p:txBody>
          <a:bodyPr>
            <a:normAutofit/>
          </a:bodyPr>
          <a:lstStyle/>
          <a:p>
            <a:pPr>
              <a:lnSpc>
                <a:spcPct val="150000"/>
              </a:lnSpc>
            </a:pPr>
            <a:r>
              <a:rPr lang="es-CL" sz="1900" b="0" i="0" dirty="0">
                <a:solidFill>
                  <a:srgbClr val="FFFFFF"/>
                </a:solidFill>
                <a:effectLst/>
                <a:latin typeface="Lato" panose="020F0502020204030203" pitchFamily="34" charset="0"/>
              </a:rPr>
              <a:t>En </a:t>
            </a:r>
            <a:r>
              <a:rPr lang="es-CL" sz="1900" b="1" i="0" dirty="0">
                <a:solidFill>
                  <a:srgbClr val="FFFFFF"/>
                </a:solidFill>
                <a:effectLst/>
                <a:latin typeface="Lato" panose="020F0502020204030203" pitchFamily="34" charset="0"/>
              </a:rPr>
              <a:t>conclusión</a:t>
            </a:r>
            <a:r>
              <a:rPr lang="es-CL" sz="1900" b="0" i="0" dirty="0">
                <a:solidFill>
                  <a:srgbClr val="FFFFFF"/>
                </a:solidFill>
                <a:effectLst/>
                <a:latin typeface="Lato" panose="020F0502020204030203" pitchFamily="34" charset="0"/>
              </a:rPr>
              <a:t>, la interacción social y el aprendizaje cooperativo son elementos esenciales en la </a:t>
            </a:r>
            <a:r>
              <a:rPr lang="es-CL" sz="1900" b="1" i="0" dirty="0">
                <a:solidFill>
                  <a:srgbClr val="FFFFFF"/>
                </a:solidFill>
                <a:effectLst/>
                <a:latin typeface="Lato" panose="020F0502020204030203" pitchFamily="34" charset="0"/>
              </a:rPr>
              <a:t>teoría de Vygotsky</a:t>
            </a:r>
            <a:r>
              <a:rPr lang="es-CL" sz="1900" b="0" i="0" dirty="0">
                <a:solidFill>
                  <a:srgbClr val="FFFFFF"/>
                </a:solidFill>
                <a:effectLst/>
                <a:latin typeface="Lato" panose="020F0502020204030203" pitchFamily="34" charset="0"/>
              </a:rPr>
              <a:t>. Estas estrategias pedagógicas fomentan el desarrollo cognitivo y social de los individuos al proporcionar oportunidades para la construcción conjunta de conocimiento, la reflexión conjunta y la resolución de problemas de manera cooperativa.</a:t>
            </a:r>
          </a:p>
          <a:p>
            <a:pPr>
              <a:lnSpc>
                <a:spcPct val="150000"/>
              </a:lnSpc>
            </a:pPr>
            <a:r>
              <a:rPr lang="es-CL" sz="1900" b="0" i="0" dirty="0">
                <a:solidFill>
                  <a:srgbClr val="FFFFFF"/>
                </a:solidFill>
                <a:effectLst/>
                <a:latin typeface="Lato" panose="020F0502020204030203" pitchFamily="34" charset="0"/>
              </a:rPr>
              <a:t>La </a:t>
            </a:r>
            <a:r>
              <a:rPr lang="es-CL" sz="1900" b="1" i="0" dirty="0">
                <a:solidFill>
                  <a:srgbClr val="FFFFFF"/>
                </a:solidFill>
                <a:effectLst/>
                <a:latin typeface="Lato" panose="020F0502020204030203" pitchFamily="34" charset="0"/>
              </a:rPr>
              <a:t>teoría sociocultural de Vygotsky</a:t>
            </a:r>
            <a:r>
              <a:rPr lang="es-CL" sz="1900" b="0" i="0" dirty="0">
                <a:solidFill>
                  <a:srgbClr val="FFFFFF"/>
                </a:solidFill>
                <a:effectLst/>
                <a:latin typeface="Lato" panose="020F0502020204030203" pitchFamily="34" charset="0"/>
              </a:rPr>
              <a:t> nos ayuda a comprender que el desarrollo de un individuo no ocurre de forma aislada, sino que está mediado por la interacción con su entorno y la participación en actividades sociales. Es a través de estas interacciones que se construyen los conocimientos y se desarrollan habilidades cognitivas y socioemocionales.</a:t>
            </a:r>
            <a:endParaRPr lang="es-CL" sz="1900" dirty="0">
              <a:solidFill>
                <a:srgbClr val="FFFFFF"/>
              </a:solidFill>
            </a:endParaRPr>
          </a:p>
        </p:txBody>
      </p:sp>
      <p:sp>
        <p:nvSpPr>
          <p:cNvPr id="21"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8574400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F45469B-FBD2-5539-7D66-AF688EC69CC9}"/>
              </a:ext>
            </a:extLst>
          </p:cNvPr>
          <p:cNvSpPr>
            <a:spLocks noGrp="1"/>
          </p:cNvSpPr>
          <p:nvPr>
            <p:ph type="title"/>
          </p:nvPr>
        </p:nvSpPr>
        <p:spPr>
          <a:xfrm>
            <a:off x="964788" y="804333"/>
            <a:ext cx="3391900" cy="5249334"/>
          </a:xfrm>
        </p:spPr>
        <p:txBody>
          <a:bodyPr>
            <a:normAutofit/>
          </a:bodyPr>
          <a:lstStyle/>
          <a:p>
            <a:pPr algn="r"/>
            <a:r>
              <a:rPr lang="es-MX">
                <a:solidFill>
                  <a:srgbClr val="FFFFFF"/>
                </a:solidFill>
              </a:rPr>
              <a:t>Piaget</a:t>
            </a:r>
            <a:endParaRPr lang="es-CL">
              <a:solidFill>
                <a:srgbClr val="FFFFFF"/>
              </a:solidFill>
            </a:endParaRPr>
          </a:p>
        </p:txBody>
      </p:sp>
      <p:sp>
        <p:nvSpPr>
          <p:cNvPr id="3" name="Marcador de contenido 2">
            <a:extLst>
              <a:ext uri="{FF2B5EF4-FFF2-40B4-BE49-F238E27FC236}">
                <a16:creationId xmlns:a16="http://schemas.microsoft.com/office/drawing/2014/main" id="{45A56D99-B18B-4394-5669-295082034313}"/>
              </a:ext>
            </a:extLst>
          </p:cNvPr>
          <p:cNvSpPr>
            <a:spLocks noGrp="1"/>
          </p:cNvSpPr>
          <p:nvPr>
            <p:ph idx="1"/>
          </p:nvPr>
        </p:nvSpPr>
        <p:spPr>
          <a:xfrm>
            <a:off x="4951048" y="804333"/>
            <a:ext cx="6306003" cy="5249334"/>
          </a:xfrm>
        </p:spPr>
        <p:txBody>
          <a:bodyPr anchor="ctr">
            <a:normAutofit/>
          </a:bodyPr>
          <a:lstStyle/>
          <a:p>
            <a:r>
              <a:rPr lang="es-CL" sz="2800" i="0" dirty="0">
                <a:effectLst/>
                <a:latin typeface="Arial" panose="020B0604020202020204" pitchFamily="34" charset="0"/>
              </a:rPr>
              <a:t>Jean Piaget, fue un </a:t>
            </a:r>
            <a:r>
              <a:rPr lang="es-CL" sz="2800" i="0" strike="noStrike" dirty="0">
                <a:effectLst/>
                <a:latin typeface="Arial" panose="020B0604020202020204" pitchFamily="34" charset="0"/>
              </a:rPr>
              <a:t>psicólogo</a:t>
            </a:r>
            <a:r>
              <a:rPr lang="es-CL" sz="2800" i="0" dirty="0">
                <a:effectLst/>
                <a:latin typeface="Arial" panose="020B0604020202020204" pitchFamily="34" charset="0"/>
              </a:rPr>
              <a:t>, </a:t>
            </a:r>
            <a:r>
              <a:rPr lang="es-CL" sz="2800" i="0" strike="noStrike" dirty="0">
                <a:effectLst/>
                <a:latin typeface="Arial" panose="020B0604020202020204" pitchFamily="34" charset="0"/>
              </a:rPr>
              <a:t>epistemólogo</a:t>
            </a:r>
            <a:r>
              <a:rPr lang="es-CL" sz="2800" i="0" dirty="0">
                <a:effectLst/>
                <a:latin typeface="Arial" panose="020B0604020202020204" pitchFamily="34" charset="0"/>
              </a:rPr>
              <a:t> y </a:t>
            </a:r>
            <a:r>
              <a:rPr lang="es-CL" sz="2800" i="0" strike="noStrike" dirty="0">
                <a:effectLst/>
                <a:latin typeface="Arial" panose="020B0604020202020204" pitchFamily="34" charset="0"/>
              </a:rPr>
              <a:t>biólogo</a:t>
            </a:r>
            <a:r>
              <a:rPr lang="es-CL" sz="2800" i="0" dirty="0">
                <a:effectLst/>
                <a:latin typeface="Arial" panose="020B0604020202020204" pitchFamily="34" charset="0"/>
              </a:rPr>
              <a:t> </a:t>
            </a:r>
            <a:r>
              <a:rPr lang="es-CL" sz="2800" i="0" strike="noStrike" dirty="0">
                <a:effectLst/>
                <a:latin typeface="Arial" panose="020B0604020202020204" pitchFamily="34" charset="0"/>
              </a:rPr>
              <a:t>suizo</a:t>
            </a:r>
            <a:r>
              <a:rPr lang="es-CL" sz="2800" i="0" dirty="0">
                <a:effectLst/>
                <a:latin typeface="Arial" panose="020B0604020202020204" pitchFamily="34" charset="0"/>
              </a:rPr>
              <a:t>, reconocido por sus aportes al estudio de la </a:t>
            </a:r>
            <a:r>
              <a:rPr lang="es-CL" sz="2800" i="0" strike="noStrike" dirty="0">
                <a:effectLst/>
                <a:latin typeface="Arial" panose="020B0604020202020204" pitchFamily="34" charset="0"/>
              </a:rPr>
              <a:t>infancia</a:t>
            </a:r>
            <a:r>
              <a:rPr lang="es-CL" sz="2800" i="0" dirty="0">
                <a:effectLst/>
                <a:latin typeface="Arial" panose="020B0604020202020204" pitchFamily="34" charset="0"/>
              </a:rPr>
              <a:t> y por su teoría cognitiva constructivista del desarrollo de la inteligencia</a:t>
            </a:r>
            <a:endParaRPr lang="es-CL" sz="2800" dirty="0"/>
          </a:p>
        </p:txBody>
      </p:sp>
    </p:spTree>
    <p:extLst>
      <p:ext uri="{BB962C8B-B14F-4D97-AF65-F5344CB8AC3E}">
        <p14:creationId xmlns:p14="http://schemas.microsoft.com/office/powerpoint/2010/main" val="519350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012AB3C-C15A-6A37-2559-62B3FCA4AD9A}"/>
              </a:ext>
            </a:extLst>
          </p:cNvPr>
          <p:cNvSpPr>
            <a:spLocks noGrp="1"/>
          </p:cNvSpPr>
          <p:nvPr>
            <p:ph type="title"/>
          </p:nvPr>
        </p:nvSpPr>
        <p:spPr>
          <a:xfrm>
            <a:off x="964788" y="804333"/>
            <a:ext cx="3391900" cy="5249334"/>
          </a:xfrm>
        </p:spPr>
        <p:txBody>
          <a:bodyPr>
            <a:normAutofit/>
          </a:bodyPr>
          <a:lstStyle/>
          <a:p>
            <a:pPr algn="r"/>
            <a:r>
              <a:rPr lang="es-MX">
                <a:solidFill>
                  <a:srgbClr val="FFFFFF"/>
                </a:solidFill>
              </a:rPr>
              <a:t>Etapas del d° según Piaget</a:t>
            </a:r>
            <a:endParaRPr lang="es-CL">
              <a:solidFill>
                <a:srgbClr val="FFFFFF"/>
              </a:solidFill>
            </a:endParaRPr>
          </a:p>
        </p:txBody>
      </p:sp>
      <p:sp>
        <p:nvSpPr>
          <p:cNvPr id="3" name="Marcador de contenido 2">
            <a:extLst>
              <a:ext uri="{FF2B5EF4-FFF2-40B4-BE49-F238E27FC236}">
                <a16:creationId xmlns:a16="http://schemas.microsoft.com/office/drawing/2014/main" id="{4E480BDB-D083-FB43-1302-18307F094D78}"/>
              </a:ext>
            </a:extLst>
          </p:cNvPr>
          <p:cNvSpPr>
            <a:spLocks noGrp="1"/>
          </p:cNvSpPr>
          <p:nvPr>
            <p:ph idx="1"/>
          </p:nvPr>
        </p:nvSpPr>
        <p:spPr>
          <a:xfrm>
            <a:off x="4951048" y="804333"/>
            <a:ext cx="6306003" cy="5249334"/>
          </a:xfrm>
        </p:spPr>
        <p:txBody>
          <a:bodyPr anchor="ctr">
            <a:normAutofit/>
          </a:bodyPr>
          <a:lstStyle/>
          <a:p>
            <a:r>
              <a:rPr lang="es-CL" b="0" i="0" dirty="0">
                <a:effectLst/>
                <a:latin typeface="Libre Baskerville" panose="020F0502020204030204" pitchFamily="2" charset="0"/>
              </a:rPr>
              <a:t>1. Etapa </a:t>
            </a:r>
            <a:r>
              <a:rPr lang="es-CL" b="0" i="0" dirty="0" err="1">
                <a:effectLst/>
                <a:latin typeface="Libre Baskerville" panose="020F0502020204030204" pitchFamily="2" charset="0"/>
              </a:rPr>
              <a:t>sens</a:t>
            </a:r>
            <a:r>
              <a:rPr lang="es-CL" dirty="0" err="1">
                <a:latin typeface="Libre Baskerville" panose="020F0502020204030204" pitchFamily="2" charset="0"/>
              </a:rPr>
              <a:t>orio</a:t>
            </a:r>
            <a:r>
              <a:rPr lang="es-CL" b="0" i="0" dirty="0" err="1">
                <a:effectLst/>
                <a:latin typeface="Libre Baskerville" panose="020F0502020204030204" pitchFamily="2" charset="0"/>
              </a:rPr>
              <a:t>motriz</a:t>
            </a:r>
            <a:r>
              <a:rPr lang="es-CL" b="0" i="0" dirty="0">
                <a:effectLst/>
                <a:latin typeface="Libre Baskerville" panose="020F0502020204030204" pitchFamily="2" charset="0"/>
              </a:rPr>
              <a:t> (0 a 2 años)</a:t>
            </a:r>
          </a:p>
          <a:p>
            <a:pPr marL="0" indent="0">
              <a:buNone/>
            </a:pPr>
            <a:endParaRPr lang="es-CL" b="0" i="0" dirty="0">
              <a:effectLst/>
              <a:latin typeface="Libre Baskerville" panose="020F0502020204030204" pitchFamily="2" charset="0"/>
            </a:endParaRPr>
          </a:p>
          <a:p>
            <a:r>
              <a:rPr lang="es-CL" b="0" i="0" dirty="0">
                <a:effectLst/>
                <a:latin typeface="Libre Baskerville" panose="02000000000000000000" pitchFamily="2" charset="0"/>
              </a:rPr>
              <a:t>2. Etapa preoperacional (2 a 7 años)</a:t>
            </a:r>
          </a:p>
          <a:p>
            <a:endParaRPr lang="es-CL" dirty="0"/>
          </a:p>
        </p:txBody>
      </p:sp>
    </p:spTree>
    <p:extLst>
      <p:ext uri="{BB962C8B-B14F-4D97-AF65-F5344CB8AC3E}">
        <p14:creationId xmlns:p14="http://schemas.microsoft.com/office/powerpoint/2010/main" val="4234430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4A79B-06B2-4FE7-9CF6-54D940A8F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BBFA14D-8E4F-42D4-B5A0-9588A6A45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836AA4B-B638-F653-5EB6-45683B06075F}"/>
              </a:ext>
            </a:extLst>
          </p:cNvPr>
          <p:cNvSpPr>
            <a:spLocks noGrp="1"/>
          </p:cNvSpPr>
          <p:nvPr>
            <p:ph type="title"/>
          </p:nvPr>
        </p:nvSpPr>
        <p:spPr>
          <a:xfrm>
            <a:off x="609600" y="585216"/>
            <a:ext cx="11088913" cy="1499616"/>
          </a:xfrm>
        </p:spPr>
        <p:txBody>
          <a:bodyPr>
            <a:normAutofit/>
          </a:bodyPr>
          <a:lstStyle/>
          <a:p>
            <a:r>
              <a:rPr lang="es-CL" sz="3500" b="0" i="0" dirty="0">
                <a:solidFill>
                  <a:srgbClr val="FFFFFF"/>
                </a:solidFill>
                <a:effectLst/>
                <a:latin typeface="Libre Baskerville" panose="02000000000000000000" pitchFamily="2" charset="0"/>
              </a:rPr>
              <a:t>1. Etapa </a:t>
            </a:r>
            <a:r>
              <a:rPr lang="es-CL" sz="3500" b="0" i="0" dirty="0" err="1">
                <a:solidFill>
                  <a:srgbClr val="FFFFFF"/>
                </a:solidFill>
                <a:effectLst/>
                <a:latin typeface="Libre Baskerville" panose="02000000000000000000" pitchFamily="2" charset="0"/>
              </a:rPr>
              <a:t>sensoriomotriz</a:t>
            </a:r>
            <a:r>
              <a:rPr lang="es-CL" sz="3500" b="0" i="0" dirty="0">
                <a:solidFill>
                  <a:srgbClr val="FFFFFF"/>
                </a:solidFill>
                <a:effectLst/>
                <a:latin typeface="Libre Baskerville" panose="02000000000000000000" pitchFamily="2" charset="0"/>
              </a:rPr>
              <a:t> (0 a 2 </a:t>
            </a:r>
            <a:r>
              <a:rPr lang="es-CL" sz="3500" b="0" i="0" dirty="0" err="1">
                <a:solidFill>
                  <a:srgbClr val="FFFFFF"/>
                </a:solidFill>
                <a:effectLst/>
                <a:latin typeface="Libre Baskerville" panose="02000000000000000000" pitchFamily="2" charset="0"/>
              </a:rPr>
              <a:t>aÑos</a:t>
            </a:r>
            <a:r>
              <a:rPr lang="es-CL" sz="3500" b="0" i="0" dirty="0">
                <a:solidFill>
                  <a:srgbClr val="FFFFFF"/>
                </a:solidFill>
                <a:effectLst/>
                <a:latin typeface="Libre Baskerville" panose="02000000000000000000" pitchFamily="2" charset="0"/>
              </a:rPr>
              <a:t>)</a:t>
            </a:r>
            <a:br>
              <a:rPr lang="es-CL" sz="3500" b="0" i="0" dirty="0">
                <a:solidFill>
                  <a:srgbClr val="FFFFFF"/>
                </a:solidFill>
                <a:effectLst/>
                <a:latin typeface="Libre Baskerville" panose="02000000000000000000" pitchFamily="2" charset="0"/>
              </a:rPr>
            </a:br>
            <a:endParaRPr lang="es-CL" sz="3500" dirty="0">
              <a:solidFill>
                <a:srgbClr val="FFFFFF"/>
              </a:solidFill>
            </a:endParaRPr>
          </a:p>
        </p:txBody>
      </p:sp>
      <p:cxnSp>
        <p:nvCxnSpPr>
          <p:cNvPr id="12" name="Straight Connector 11">
            <a:extLst>
              <a:ext uri="{FF2B5EF4-FFF2-40B4-BE49-F238E27FC236}">
                <a16:creationId xmlns:a16="http://schemas.microsoft.com/office/drawing/2014/main" id="{610B2B88-1A1B-486B-9366-918FE2E71D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2BA2166F-67F2-9AAB-D607-C7ECD51EDFC3}"/>
              </a:ext>
            </a:extLst>
          </p:cNvPr>
          <p:cNvSpPr>
            <a:spLocks noGrp="1"/>
          </p:cNvSpPr>
          <p:nvPr>
            <p:ph idx="1"/>
          </p:nvPr>
        </p:nvSpPr>
        <p:spPr>
          <a:xfrm>
            <a:off x="609600" y="1553030"/>
            <a:ext cx="10972795" cy="4595942"/>
          </a:xfrm>
        </p:spPr>
        <p:txBody>
          <a:bodyPr>
            <a:noAutofit/>
          </a:bodyPr>
          <a:lstStyle/>
          <a:p>
            <a:r>
              <a:rPr lang="es-CL" sz="2400" b="0" i="0" dirty="0">
                <a:solidFill>
                  <a:srgbClr val="FFFFFF"/>
                </a:solidFill>
                <a:effectLst/>
                <a:latin typeface="DM Sans" panose="020F0502020204030204" pitchFamily="2" charset="0"/>
              </a:rPr>
              <a:t>Esta es la primera en el desarrollo cognitivo y según Piaget, ocurre entre el momento del nacimiento y la aparición de un lenguaje que se articula en frases simples. </a:t>
            </a:r>
          </a:p>
          <a:p>
            <a:r>
              <a:rPr lang="es-CL" sz="2400" b="0" i="0" dirty="0">
                <a:solidFill>
                  <a:srgbClr val="FFFFFF"/>
                </a:solidFill>
                <a:effectLst/>
                <a:latin typeface="DM Sans" panose="020F0502020204030204" pitchFamily="2" charset="0"/>
              </a:rPr>
              <a:t>Esta etapa se define por la interacción física con el entorno. El desarrollo cognitivo, en este momento, se articula a través de un juego que es experimental y que se puede asociar también a ciertas experiencias que surgen de la interacción con personas, objetos o animales. </a:t>
            </a:r>
          </a:p>
          <a:p>
            <a:r>
              <a:rPr lang="es-CL" sz="2400" b="0" i="0" dirty="0">
                <a:solidFill>
                  <a:srgbClr val="FFFFFF"/>
                </a:solidFill>
                <a:effectLst/>
                <a:latin typeface="DM Sans" panose="020F0502020204030204" pitchFamily="2" charset="0"/>
              </a:rPr>
              <a:t>En esta etapa, según el psicólogo, los bebés están en una etapa sensorio-motora y juegan para satisfacer sus necesidades mediante transacciones entre ellos mismos y el entorno, hecho que se relaciona con lo que él llamó un “comportamiento egocéntrico”, es decir, aquel que está centrado en sí mismo y no en la perspectiva del otro. </a:t>
            </a:r>
          </a:p>
        </p:txBody>
      </p:sp>
    </p:spTree>
    <p:extLst>
      <p:ext uri="{BB962C8B-B14F-4D97-AF65-F5344CB8AC3E}">
        <p14:creationId xmlns:p14="http://schemas.microsoft.com/office/powerpoint/2010/main" val="58384549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4A79B-06B2-4FE7-9CF6-54D940A8FE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BBFA14D-8E4F-42D4-B5A0-9588A6A45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5" y="321731"/>
            <a:ext cx="11551187" cy="6214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F291343-B6FA-33A3-DE04-AF6FF6A12A5C}"/>
              </a:ext>
            </a:extLst>
          </p:cNvPr>
          <p:cNvSpPr>
            <a:spLocks noGrp="1"/>
          </p:cNvSpPr>
          <p:nvPr>
            <p:ph type="title"/>
          </p:nvPr>
        </p:nvSpPr>
        <p:spPr>
          <a:xfrm>
            <a:off x="566057" y="585216"/>
            <a:ext cx="11132457" cy="1499616"/>
          </a:xfrm>
        </p:spPr>
        <p:txBody>
          <a:bodyPr>
            <a:normAutofit/>
          </a:bodyPr>
          <a:lstStyle/>
          <a:p>
            <a:r>
              <a:rPr lang="es-CL" sz="3500" b="0" i="0" dirty="0">
                <a:solidFill>
                  <a:srgbClr val="FFFFFF"/>
                </a:solidFill>
                <a:effectLst/>
                <a:latin typeface="Libre Baskerville" panose="02000000000000000000" pitchFamily="2" charset="0"/>
              </a:rPr>
              <a:t>2. Etapa preoperacional (2 a 7 años)</a:t>
            </a:r>
            <a:br>
              <a:rPr lang="es-CL" sz="3500" b="0" i="0" dirty="0">
                <a:solidFill>
                  <a:srgbClr val="FFFFFF"/>
                </a:solidFill>
                <a:effectLst/>
                <a:latin typeface="Libre Baskerville" panose="02000000000000000000" pitchFamily="2" charset="0"/>
              </a:rPr>
            </a:br>
            <a:endParaRPr lang="es-CL" sz="3500" dirty="0">
              <a:solidFill>
                <a:srgbClr val="FFFFFF"/>
              </a:solidFill>
            </a:endParaRPr>
          </a:p>
        </p:txBody>
      </p:sp>
      <p:cxnSp>
        <p:nvCxnSpPr>
          <p:cNvPr id="12" name="Straight Connector 11">
            <a:extLst>
              <a:ext uri="{FF2B5EF4-FFF2-40B4-BE49-F238E27FC236}">
                <a16:creationId xmlns:a16="http://schemas.microsoft.com/office/drawing/2014/main" id="{610B2B88-1A1B-486B-9366-918FE2E71D4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E998678E-17E2-99BE-2E5E-6D574E3410BC}"/>
              </a:ext>
            </a:extLst>
          </p:cNvPr>
          <p:cNvSpPr>
            <a:spLocks noGrp="1"/>
          </p:cNvSpPr>
          <p:nvPr>
            <p:ph idx="1"/>
          </p:nvPr>
        </p:nvSpPr>
        <p:spPr>
          <a:xfrm>
            <a:off x="566057" y="1611086"/>
            <a:ext cx="11059883" cy="4537885"/>
          </a:xfrm>
        </p:spPr>
        <p:txBody>
          <a:bodyPr>
            <a:normAutofit/>
          </a:bodyPr>
          <a:lstStyle/>
          <a:p>
            <a:r>
              <a:rPr lang="es-CL" sz="2800" b="0" i="0" dirty="0">
                <a:solidFill>
                  <a:srgbClr val="FFFFFF"/>
                </a:solidFill>
                <a:effectLst/>
                <a:latin typeface="DM Sans" pitchFamily="2" charset="0"/>
              </a:rPr>
              <a:t>En esta etapa, los niños empiezan a ganar la capacidad de ponerse en el lugar de los demás y por esta razón, son capaces de actuar y hacer juegos de rol. A pesar de este cambio, el egocentrismo sigue de alguna manera presente y por esto, hay dificultades a la hora de acceder a pensamiento o reflexiones más abstractas. </a:t>
            </a:r>
          </a:p>
          <a:p>
            <a:r>
              <a:rPr lang="es-CL" sz="2800" b="0" i="0" dirty="0">
                <a:solidFill>
                  <a:srgbClr val="FFFFFF"/>
                </a:solidFill>
                <a:effectLst/>
                <a:latin typeface="DM Sans" pitchFamily="2" charset="0"/>
              </a:rPr>
              <a:t>En esta etapa, los niños aún no pueden realizar operaciones mentales complejas, tal como lo hace un adulto, por eso, Piaget también habla de lo que se conoce como “pensamiento mágico” que surge de asociaciones simples y arbitrarias que el niño hace cuando intenta entender cómo funciona el mundo.</a:t>
            </a:r>
            <a:endParaRPr lang="es-CL" sz="2800" dirty="0">
              <a:solidFill>
                <a:srgbClr val="FFFFFF"/>
              </a:solidFill>
            </a:endParaRPr>
          </a:p>
        </p:txBody>
      </p:sp>
    </p:spTree>
    <p:extLst>
      <p:ext uri="{BB962C8B-B14F-4D97-AF65-F5344CB8AC3E}">
        <p14:creationId xmlns:p14="http://schemas.microsoft.com/office/powerpoint/2010/main" val="1762779312"/>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BFB7AEF-EBE4-4D09-8CB7-8EABCB3BE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FAFEBEB-E7DF-4119-99EC-3C2C5F3C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7" y="321731"/>
            <a:ext cx="5688020" cy="6214535"/>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F7F6483-CC99-C112-F5B6-D20E6B25C09C}"/>
              </a:ext>
            </a:extLst>
          </p:cNvPr>
          <p:cNvSpPr>
            <a:spLocks noGrp="1"/>
          </p:cNvSpPr>
          <p:nvPr>
            <p:ph type="title"/>
          </p:nvPr>
        </p:nvSpPr>
        <p:spPr>
          <a:xfrm>
            <a:off x="840998" y="965200"/>
            <a:ext cx="4689938" cy="4815596"/>
          </a:xfrm>
        </p:spPr>
        <p:txBody>
          <a:bodyPr>
            <a:normAutofit/>
          </a:bodyPr>
          <a:lstStyle/>
          <a:p>
            <a:pPr algn="r"/>
            <a:r>
              <a:rPr lang="es-MX">
                <a:solidFill>
                  <a:srgbClr val="FFFFFF"/>
                </a:solidFill>
              </a:rPr>
              <a:t>Vygotsky</a:t>
            </a:r>
            <a:endParaRPr lang="es-CL">
              <a:solidFill>
                <a:srgbClr val="FFFFFF"/>
              </a:solidFill>
            </a:endParaRPr>
          </a:p>
        </p:txBody>
      </p:sp>
      <p:sp>
        <p:nvSpPr>
          <p:cNvPr id="12" name="Rectangle 11">
            <a:extLst>
              <a:ext uri="{FF2B5EF4-FFF2-40B4-BE49-F238E27FC236}">
                <a16:creationId xmlns:a16="http://schemas.microsoft.com/office/drawing/2014/main" id="{8E25F227-C9F5-44BC-8ECE-188763D85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76434" y="321732"/>
            <a:ext cx="5693835" cy="6214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12AE89AE-F55B-0CCE-78D4-739FCE223767}"/>
              </a:ext>
            </a:extLst>
          </p:cNvPr>
          <p:cNvSpPr>
            <a:spLocks noGrp="1"/>
          </p:cNvSpPr>
          <p:nvPr>
            <p:ph idx="1"/>
          </p:nvPr>
        </p:nvSpPr>
        <p:spPr>
          <a:xfrm>
            <a:off x="6661065" y="974875"/>
            <a:ext cx="4724573" cy="4852362"/>
          </a:xfrm>
        </p:spPr>
        <p:txBody>
          <a:bodyPr anchor="ctr">
            <a:noAutofit/>
          </a:bodyPr>
          <a:lstStyle/>
          <a:p>
            <a:r>
              <a:rPr lang="es-CL" sz="2800" i="0" dirty="0">
                <a:solidFill>
                  <a:srgbClr val="FFFFFF"/>
                </a:solidFill>
                <a:effectLst/>
                <a:latin typeface="Lato" panose="020F0502020204030203" pitchFamily="34" charset="0"/>
              </a:rPr>
              <a:t>Lev Vygotsky fue un psicólogo, filósofo y pedagogo ruso nacido en 1896. Durante su corta vida, Vygotsky realizó estudios pioneros sobre el desarrollo cognitivo y la importancia de la interacción social en dicho desarrollo. Sus ideas, aunque poco conocidas en su tiempo, han dejado un legado influyente en el campo de la psicología y la educación.</a:t>
            </a:r>
            <a:endParaRPr lang="es-CL" sz="2800" dirty="0">
              <a:solidFill>
                <a:srgbClr val="FFFFFF"/>
              </a:solidFill>
            </a:endParaRPr>
          </a:p>
        </p:txBody>
      </p:sp>
    </p:spTree>
    <p:extLst>
      <p:ext uri="{BB962C8B-B14F-4D97-AF65-F5344CB8AC3E}">
        <p14:creationId xmlns:p14="http://schemas.microsoft.com/office/powerpoint/2010/main" val="181986578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BFB7AEF-EBE4-4D09-8CB7-8EABCB3BE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FAFEBEB-E7DF-4119-99EC-3C2C5F3C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7" y="321731"/>
            <a:ext cx="5688020" cy="6214535"/>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14EF739-25D2-B0FE-99D1-A402A7C3AEBC}"/>
              </a:ext>
            </a:extLst>
          </p:cNvPr>
          <p:cNvSpPr>
            <a:spLocks noGrp="1"/>
          </p:cNvSpPr>
          <p:nvPr>
            <p:ph type="title"/>
          </p:nvPr>
        </p:nvSpPr>
        <p:spPr>
          <a:xfrm>
            <a:off x="840998" y="965200"/>
            <a:ext cx="4689938" cy="4815596"/>
          </a:xfrm>
        </p:spPr>
        <p:txBody>
          <a:bodyPr>
            <a:normAutofit/>
          </a:bodyPr>
          <a:lstStyle/>
          <a:p>
            <a:pPr algn="r"/>
            <a:r>
              <a:rPr lang="es-MX">
                <a:solidFill>
                  <a:srgbClr val="FFFFFF"/>
                </a:solidFill>
              </a:rPr>
              <a:t>Etapas según Vygotsky</a:t>
            </a:r>
            <a:endParaRPr lang="es-CL">
              <a:solidFill>
                <a:srgbClr val="FFFFFF"/>
              </a:solidFill>
            </a:endParaRPr>
          </a:p>
        </p:txBody>
      </p:sp>
      <p:sp>
        <p:nvSpPr>
          <p:cNvPr id="12" name="Rectangle 11">
            <a:extLst>
              <a:ext uri="{FF2B5EF4-FFF2-40B4-BE49-F238E27FC236}">
                <a16:creationId xmlns:a16="http://schemas.microsoft.com/office/drawing/2014/main" id="{8E25F227-C9F5-44BC-8ECE-188763D85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76434" y="321732"/>
            <a:ext cx="5693835" cy="6214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9A5D3E2A-38B8-B727-4514-547E0E5B0F80}"/>
              </a:ext>
            </a:extLst>
          </p:cNvPr>
          <p:cNvSpPr>
            <a:spLocks noGrp="1"/>
          </p:cNvSpPr>
          <p:nvPr>
            <p:ph idx="1"/>
          </p:nvPr>
        </p:nvSpPr>
        <p:spPr>
          <a:xfrm>
            <a:off x="6661065" y="974875"/>
            <a:ext cx="4724573" cy="4852362"/>
          </a:xfrm>
        </p:spPr>
        <p:txBody>
          <a:bodyPr anchor="ctr">
            <a:normAutofit fontScale="25000" lnSpcReduction="20000"/>
          </a:bodyPr>
          <a:lstStyle/>
          <a:p>
            <a:pPr>
              <a:lnSpc>
                <a:spcPct val="170000"/>
              </a:lnSpc>
            </a:pPr>
            <a:r>
              <a:rPr lang="es-CL" sz="9600" dirty="0">
                <a:solidFill>
                  <a:srgbClr val="FFFFFF"/>
                </a:solidFill>
                <a:effectLst/>
                <a:latin typeface="Lato" panose="020F0502020204030203" pitchFamily="34" charset="0"/>
              </a:rPr>
              <a:t>Etapa prelingüística (0-12 meses)</a:t>
            </a:r>
          </a:p>
          <a:p>
            <a:pPr>
              <a:lnSpc>
                <a:spcPct val="170000"/>
              </a:lnSpc>
            </a:pPr>
            <a:r>
              <a:rPr lang="es-CL" sz="9600" dirty="0">
                <a:solidFill>
                  <a:srgbClr val="FFFFFF"/>
                </a:solidFill>
                <a:effectLst/>
                <a:latin typeface="Lato" panose="020F0502020204030203" pitchFamily="34" charset="0"/>
              </a:rPr>
              <a:t>Etapa de balbuceo (6-12 meses)</a:t>
            </a:r>
          </a:p>
          <a:p>
            <a:pPr>
              <a:lnSpc>
                <a:spcPct val="170000"/>
              </a:lnSpc>
            </a:pPr>
            <a:r>
              <a:rPr lang="es-CL" sz="9600" dirty="0">
                <a:solidFill>
                  <a:srgbClr val="FFFFFF"/>
                </a:solidFill>
                <a:effectLst/>
                <a:latin typeface="Lato" panose="020F0502020204030203" pitchFamily="34" charset="0"/>
              </a:rPr>
              <a:t>Etapa de las primeras palabras (~12 meses)</a:t>
            </a:r>
          </a:p>
          <a:p>
            <a:pPr>
              <a:lnSpc>
                <a:spcPct val="170000"/>
              </a:lnSpc>
            </a:pPr>
            <a:r>
              <a:rPr lang="es-CL" sz="9600" dirty="0">
                <a:solidFill>
                  <a:srgbClr val="FFFFFF"/>
                </a:solidFill>
                <a:effectLst/>
                <a:latin typeface="Lato" panose="020F0502020204030203" pitchFamily="34" charset="0"/>
              </a:rPr>
              <a:t>Etapa del lenguaje telegráfico (18-24 meses)</a:t>
            </a:r>
          </a:p>
          <a:p>
            <a:pPr>
              <a:lnSpc>
                <a:spcPct val="170000"/>
              </a:lnSpc>
            </a:pPr>
            <a:r>
              <a:rPr lang="es-CL" sz="9600" dirty="0">
                <a:solidFill>
                  <a:srgbClr val="FFFFFF"/>
                </a:solidFill>
                <a:effectLst/>
                <a:latin typeface="Lato" panose="020F0502020204030203" pitchFamily="34" charset="0"/>
              </a:rPr>
              <a:t>Etapa del lenguaje completo (a partir de los 3 años)</a:t>
            </a:r>
            <a:br>
              <a:rPr lang="es-CL" sz="9600" i="0" dirty="0">
                <a:solidFill>
                  <a:srgbClr val="FFFFFF"/>
                </a:solidFill>
                <a:effectLst/>
                <a:latin typeface="Lato" panose="020F0502020204030203" pitchFamily="34" charset="0"/>
              </a:rPr>
            </a:br>
            <a:br>
              <a:rPr lang="es-CL" i="0" dirty="0">
                <a:solidFill>
                  <a:srgbClr val="FFFFFF"/>
                </a:solidFill>
                <a:effectLst/>
                <a:latin typeface="Lato" panose="020F0502020204030203" pitchFamily="34" charset="0"/>
              </a:rPr>
            </a:br>
            <a:br>
              <a:rPr lang="es-CL" i="0" dirty="0">
                <a:solidFill>
                  <a:srgbClr val="FFFFFF"/>
                </a:solidFill>
                <a:effectLst/>
                <a:latin typeface="Lato" panose="020F0502020204030203" pitchFamily="34" charset="0"/>
              </a:rPr>
            </a:br>
            <a:br>
              <a:rPr lang="es-CL" i="0" dirty="0">
                <a:solidFill>
                  <a:srgbClr val="FFFFFF"/>
                </a:solidFill>
                <a:effectLst/>
                <a:latin typeface="Lato" panose="020F0502020204030203" pitchFamily="34" charset="0"/>
              </a:rPr>
            </a:br>
            <a:br>
              <a:rPr lang="es-CL" b="1" i="0" dirty="0">
                <a:solidFill>
                  <a:srgbClr val="FFFFFF"/>
                </a:solidFill>
                <a:effectLst/>
                <a:latin typeface="Lato" panose="020F0502020204030203" pitchFamily="34" charset="0"/>
              </a:rPr>
            </a:br>
            <a:endParaRPr lang="es-CL" dirty="0">
              <a:solidFill>
                <a:srgbClr val="FFFFFF"/>
              </a:solidFill>
            </a:endParaRPr>
          </a:p>
        </p:txBody>
      </p:sp>
    </p:spTree>
    <p:extLst>
      <p:ext uri="{BB962C8B-B14F-4D97-AF65-F5344CB8AC3E}">
        <p14:creationId xmlns:p14="http://schemas.microsoft.com/office/powerpoint/2010/main" val="409589327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0CE9A2F-1CFE-E656-C7D7-363D4BDF57EB}"/>
              </a:ext>
            </a:extLst>
          </p:cNvPr>
          <p:cNvSpPr>
            <a:spLocks noGrp="1"/>
          </p:cNvSpPr>
          <p:nvPr>
            <p:ph type="title"/>
          </p:nvPr>
        </p:nvSpPr>
        <p:spPr>
          <a:xfrm>
            <a:off x="1024129" y="585216"/>
            <a:ext cx="8069094" cy="1499616"/>
          </a:xfrm>
        </p:spPr>
        <p:txBody>
          <a:bodyPr>
            <a:normAutofit/>
          </a:bodyPr>
          <a:lstStyle/>
          <a:p>
            <a:r>
              <a:rPr lang="es-CL" sz="3500" i="1" u="sng">
                <a:solidFill>
                  <a:srgbClr val="FFFFFF"/>
                </a:solidFill>
                <a:effectLst/>
                <a:latin typeface="Lato" panose="020F0502020204030203" pitchFamily="34" charset="0"/>
              </a:rPr>
              <a:t>Etapa prelingüística (0-12 meses)</a:t>
            </a:r>
            <a:br>
              <a:rPr lang="es-CL" sz="3500" i="0">
                <a:solidFill>
                  <a:srgbClr val="FFFFFF"/>
                </a:solidFill>
                <a:effectLst/>
                <a:latin typeface="Lato" panose="020F0502020204030203" pitchFamily="34" charset="0"/>
              </a:rPr>
            </a:br>
            <a:endParaRPr lang="es-CL" sz="3500">
              <a:solidFill>
                <a:srgbClr val="FFFFFF"/>
              </a:solidFill>
            </a:endParaRPr>
          </a:p>
        </p:txBody>
      </p:sp>
      <p:cxnSp>
        <p:nvCxnSpPr>
          <p:cNvPr id="12"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26DDE45D-789C-BFFE-0633-F03A4E77DFDC}"/>
              </a:ext>
            </a:extLst>
          </p:cNvPr>
          <p:cNvSpPr>
            <a:spLocks noGrp="1"/>
          </p:cNvSpPr>
          <p:nvPr>
            <p:ph idx="1"/>
          </p:nvPr>
        </p:nvSpPr>
        <p:spPr>
          <a:xfrm>
            <a:off x="1024129" y="1567544"/>
            <a:ext cx="8074151" cy="4581428"/>
          </a:xfrm>
        </p:spPr>
        <p:txBody>
          <a:bodyPr>
            <a:normAutofit/>
          </a:bodyPr>
          <a:lstStyle/>
          <a:p>
            <a:pPr>
              <a:lnSpc>
                <a:spcPct val="150000"/>
              </a:lnSpc>
            </a:pPr>
            <a:r>
              <a:rPr lang="es-CL" sz="2400" i="0" dirty="0">
                <a:solidFill>
                  <a:srgbClr val="FFFFFF"/>
                </a:solidFill>
                <a:effectLst/>
                <a:latin typeface="Lato" panose="020F0502020204030203" pitchFamily="34" charset="0"/>
              </a:rPr>
              <a:t>La etapa prelingüística es el período desde el nacimiento hasta los 12 meses, en el cual el niño aún no desarrolla habilidades lingüísticas formales. Durante esta etapa, el bebé comienza a comunicarse a través del llanto, las expresiones faciales y el contacto visual con los cuidadores. Es un período crucial para el desarrollo de </a:t>
            </a:r>
            <a:r>
              <a:rPr lang="es-CL" sz="2400" i="0" strike="noStrike" dirty="0">
                <a:solidFill>
                  <a:srgbClr val="FFFFFF"/>
                </a:solidFill>
                <a:effectLst/>
                <a:latin typeface="Lato" panose="020F0502020204030203" pitchFamily="34" charset="0"/>
              </a:rPr>
              <a:t>habilidades sociales</a:t>
            </a:r>
            <a:r>
              <a:rPr lang="es-CL" sz="2400" i="0" dirty="0">
                <a:solidFill>
                  <a:srgbClr val="FFFFFF"/>
                </a:solidFill>
                <a:effectLst/>
                <a:latin typeface="Lato" panose="020F0502020204030203" pitchFamily="34" charset="0"/>
              </a:rPr>
              <a:t> y emocionales en el bebé.</a:t>
            </a:r>
          </a:p>
          <a:p>
            <a:endParaRPr lang="es-CL" dirty="0">
              <a:solidFill>
                <a:srgbClr val="FFFFFF"/>
              </a:solidFill>
            </a:endParaRPr>
          </a:p>
        </p:txBody>
      </p:sp>
      <p:sp>
        <p:nvSpPr>
          <p:cNvPr id="14"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5022772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81829D2-2086-4665-7806-748BC0A5F44A}"/>
              </a:ext>
            </a:extLst>
          </p:cNvPr>
          <p:cNvSpPr>
            <a:spLocks noGrp="1"/>
          </p:cNvSpPr>
          <p:nvPr>
            <p:ph type="title"/>
          </p:nvPr>
        </p:nvSpPr>
        <p:spPr>
          <a:xfrm>
            <a:off x="1024129" y="585216"/>
            <a:ext cx="8069094" cy="1499616"/>
          </a:xfrm>
        </p:spPr>
        <p:txBody>
          <a:bodyPr>
            <a:normAutofit/>
          </a:bodyPr>
          <a:lstStyle/>
          <a:p>
            <a:r>
              <a:rPr lang="es-CL" sz="3500" i="1" u="sng">
                <a:solidFill>
                  <a:srgbClr val="FFFFFF"/>
                </a:solidFill>
                <a:effectLst/>
                <a:latin typeface="Lato" panose="020F0502020204030203" pitchFamily="34" charset="0"/>
              </a:rPr>
              <a:t>Etapa de balbuceo (6-12 meses)</a:t>
            </a:r>
            <a:br>
              <a:rPr lang="es-CL" sz="3500" i="0">
                <a:solidFill>
                  <a:srgbClr val="FFFFFF"/>
                </a:solidFill>
                <a:effectLst/>
                <a:latin typeface="Lato" panose="020F0502020204030203" pitchFamily="34" charset="0"/>
              </a:rPr>
            </a:br>
            <a:endParaRPr lang="es-CL" sz="3500">
              <a:solidFill>
                <a:srgbClr val="FFFFFF"/>
              </a:solidFill>
            </a:endParaRPr>
          </a:p>
        </p:txBody>
      </p:sp>
      <p:cxnSp>
        <p:nvCxnSpPr>
          <p:cNvPr id="12"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D17E96E1-C0F6-9465-5A26-389C0E20B392}"/>
              </a:ext>
            </a:extLst>
          </p:cNvPr>
          <p:cNvSpPr>
            <a:spLocks noGrp="1"/>
          </p:cNvSpPr>
          <p:nvPr>
            <p:ph idx="1"/>
          </p:nvPr>
        </p:nvSpPr>
        <p:spPr>
          <a:xfrm>
            <a:off x="1024129" y="1740724"/>
            <a:ext cx="8074151" cy="4408247"/>
          </a:xfrm>
        </p:spPr>
        <p:txBody>
          <a:bodyPr>
            <a:normAutofit lnSpcReduction="10000"/>
          </a:bodyPr>
          <a:lstStyle/>
          <a:p>
            <a:pPr>
              <a:lnSpc>
                <a:spcPct val="150000"/>
              </a:lnSpc>
            </a:pPr>
            <a:r>
              <a:rPr lang="es-CL" sz="2800" b="0" i="0" dirty="0">
                <a:solidFill>
                  <a:srgbClr val="FFFFFF"/>
                </a:solidFill>
                <a:effectLst/>
                <a:latin typeface="Lato" panose="020F0502020204030203" pitchFamily="34" charset="0"/>
              </a:rPr>
              <a:t>La etapa de balbuceo se produce entre los 6 y los 12 meses, cuando el niño comienza a emitir sonidos repetitivos y experimentar con diferentes combinaciones de vocalizaciones. Durante esta etapa, el bebé desarrolla su capacidad de producir sonidos propios del lenguaje y establecer una base para futuras habilidades lingüísticas.</a:t>
            </a:r>
          </a:p>
          <a:p>
            <a:endParaRPr lang="es-CL" dirty="0">
              <a:solidFill>
                <a:srgbClr val="FFFFFF"/>
              </a:solidFill>
            </a:endParaRPr>
          </a:p>
        </p:txBody>
      </p:sp>
      <p:sp>
        <p:nvSpPr>
          <p:cNvPr id="14"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57071708"/>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159</TotalTime>
  <Words>1290</Words>
  <Application>Microsoft Office PowerPoint</Application>
  <PresentationFormat>Panorámica</PresentationFormat>
  <Paragraphs>45</Paragraphs>
  <Slides>18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18</vt:i4>
      </vt:variant>
    </vt:vector>
  </HeadingPairs>
  <TitlesOfParts>
    <vt:vector size="26" baseType="lpstr">
      <vt:lpstr>Arial</vt:lpstr>
      <vt:lpstr>DM Sans</vt:lpstr>
      <vt:lpstr>Lato</vt:lpstr>
      <vt:lpstr>Libre Baskerville</vt:lpstr>
      <vt:lpstr>Tw Cen MT</vt:lpstr>
      <vt:lpstr>Tw Cen MT Condensed</vt:lpstr>
      <vt:lpstr>Wingdings 3</vt:lpstr>
      <vt:lpstr>Integral</vt:lpstr>
      <vt:lpstr>ETAPAS DEL DESARROLLO</vt:lpstr>
      <vt:lpstr>Piaget</vt:lpstr>
      <vt:lpstr>Etapas del d° según Piaget</vt:lpstr>
      <vt:lpstr>1. Etapa sensoriomotriz (0 a 2 aÑos) </vt:lpstr>
      <vt:lpstr>2. Etapa preoperacional (2 a 7 años) </vt:lpstr>
      <vt:lpstr>Vygotsky</vt:lpstr>
      <vt:lpstr>Etapas según Vygotsky</vt:lpstr>
      <vt:lpstr>Etapa prelingüística (0-12 meses) </vt:lpstr>
      <vt:lpstr>Etapa de balbuceo (6-12 meses) </vt:lpstr>
      <vt:lpstr>Etapa de las primeras palabras (~12 meses) </vt:lpstr>
      <vt:lpstr>Etapa del lenguaje telegráfico (18-24 meses) </vt:lpstr>
      <vt:lpstr>Etapa del lenguaje completo  (a partir de los 3 años) </vt:lpstr>
      <vt:lpstr>Presentación de PowerPoint</vt:lpstr>
      <vt:lpstr>Al comparar estas dos teorías, resulta evidente que existen puntos en común y diferencias significativas. A continuación, vamos a explorar algunos de estos aspectos:</vt:lpstr>
      <vt:lpstr>Presentación de PowerPoint</vt:lpstr>
      <vt:lpstr>La interacción social </vt:lpstr>
      <vt:lpstr>El aprendizaje cooperativo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ETAPAS DEL DESARROLLO</dc:title>
  <dc:creator>Christian Pavéz Mercado</dc:creator>
  <cp:lastModifiedBy>Christian Pavéz Mercado</cp:lastModifiedBy>
  <cp:revision>6</cp:revision>
  <dcterms:created xsi:type="dcterms:W3CDTF">2024-03-05T17:46:45Z</dcterms:created>
  <dcterms:modified xsi:type="dcterms:W3CDTF">2024-03-13T20:50:50Z</dcterms:modified>
</cp:coreProperties>
</file>