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9" r:id="rId13"/>
    <p:sldId id="267" r:id="rId14"/>
    <p:sldId id="268" r:id="rId15"/>
    <p:sldId id="270" r:id="rId16"/>
    <p:sldId id="271" r:id="rId17"/>
    <p:sldId id="272" r:id="rId18"/>
    <p:sldId id="273" r:id="rId19"/>
    <p:sldId id="274" r:id="rId20"/>
    <p:sldId id="275" r:id="rId21"/>
    <p:sldId id="276" r:id="rId22"/>
    <p:sldId id="277" r:id="rId23"/>
    <p:sldId id="278" r:id="rId24"/>
    <p:sldId id="279" r:id="rId25"/>
    <p:sldId id="281" r:id="rId26"/>
    <p:sldId id="282" r:id="rId27"/>
    <p:sldId id="280" r:id="rId28"/>
    <p:sldId id="283" r:id="rId29"/>
    <p:sldId id="284" r:id="rId30"/>
    <p:sldId id="285"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4" d="100"/>
          <a:sy n="64" d="100"/>
        </p:scale>
        <p:origin x="97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A51639-B2D6-4652-B8C3-1B4C224A7BAF}" type="datetimeFigureOut">
              <a:rPr lang="en-US" dirty="0"/>
              <a:t>5/26/2024</a:t>
            </a:fld>
            <a:endParaRPr lang="en-US" dirty="0"/>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dirty="0"/>
              <a:pPr/>
              <a:t>‹Nº›</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dirty="0"/>
              <a:t>5/26/2024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dirty="0"/>
              <a:t>5/26/2024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82FF5DD9-2C52-442D-92E2-8072C0C3D7CD}" type="datetimeFigureOut">
              <a:rPr lang="en-US" dirty="0"/>
              <a:t>5/26/2024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C44961B7-6B89-48AB-966F-622E2788EECC}" type="datetimeFigureOut">
              <a:rPr lang="en-US" dirty="0"/>
              <a:t>5/26/2024</a:t>
            </a:fld>
            <a:endParaRPr lang="en-US" dirty="0"/>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1060"/>
            <a:ext cx="2112264" cy="228600"/>
          </a:xfrm>
        </p:spPr>
        <p:txBody>
          <a:bodyPr/>
          <a:lstStyle/>
          <a:p>
            <a:fld id="{4FAB73BC-B049-4115-A692-8D63A059BFB8}" type="slidenum">
              <a:rPr lang="en-US" dirty="0"/>
              <a:t>‹Nº›</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dirty="0"/>
              <a:t>5/26/2024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dirty="0"/>
              <a:t>5/26/2024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dirty="0"/>
              <a:t>5/26/2024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dirty="0"/>
              <a:t>5/26/2024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8" name="Date Placeholder 7"/>
          <p:cNvSpPr>
            <a:spLocks noGrp="1"/>
          </p:cNvSpPr>
          <p:nvPr>
            <p:ph type="dt" sz="half" idx="10"/>
          </p:nvPr>
        </p:nvSpPr>
        <p:spPr/>
        <p:txBody>
          <a:bodyPr/>
          <a:lstStyle/>
          <a:p>
            <a:fld id="{1CF131DD-A141-4471-BCF9-C6073EDD7E20}" type="datetimeFigureOut">
              <a:rPr lang="en-US" dirty="0"/>
              <a:t>5/26/2024</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4FAB73BC-B049-4115-A692-8D63A059BFB8}" type="slidenum">
              <a:rPr lang="en-US" dirty="0"/>
              <a:pPr/>
              <a:t>‹Nº›</a:t>
            </a:fld>
            <a:endParaRPr lang="en-US" dirty="0"/>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B334A90-EB03-42F3-8859-2C2B2724C058}" type="datetimeFigureOut">
              <a:rPr lang="en-US" dirty="0"/>
              <a:t>5/26/2024</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4FAB73BC-B049-4115-A692-8D63A059BFB8}" type="slidenum">
              <a:rPr lang="en-US" dirty="0"/>
              <a:pPr/>
              <a:t>‹Nº›</a:t>
            </a:fld>
            <a:endParaRPr lang="en-US" dirty="0"/>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dirty="0"/>
              <a:t>5/26/2024</a:t>
            </a:fld>
            <a:endParaRPr lang="en-US" dirty="0"/>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4A09C0C-6CAF-DF63-BE9F-1B1C5D43EF73}"/>
              </a:ext>
            </a:extLst>
          </p:cNvPr>
          <p:cNvSpPr>
            <a:spLocks noGrp="1"/>
          </p:cNvSpPr>
          <p:nvPr>
            <p:ph type="ctrTitle"/>
          </p:nvPr>
        </p:nvSpPr>
        <p:spPr/>
        <p:txBody>
          <a:bodyPr/>
          <a:lstStyle/>
          <a:p>
            <a:r>
              <a:rPr lang="es-ES" sz="4400" b="1" dirty="0">
                <a:effectLst/>
                <a:latin typeface="Times New Roman" panose="02020603050405020304" pitchFamily="18" charset="0"/>
                <a:ea typeface="Calibri" panose="020F0502020204030204" pitchFamily="34" charset="0"/>
              </a:rPr>
              <a:t>Planificación de experiencias educativas</a:t>
            </a:r>
            <a:endParaRPr lang="es-CL" sz="4400" dirty="0"/>
          </a:p>
        </p:txBody>
      </p:sp>
    </p:spTree>
    <p:extLst>
      <p:ext uri="{BB962C8B-B14F-4D97-AF65-F5344CB8AC3E}">
        <p14:creationId xmlns:p14="http://schemas.microsoft.com/office/powerpoint/2010/main" val="8301517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D4B88F4-D895-820F-4A48-99D4A0DE130C}"/>
              </a:ext>
            </a:extLst>
          </p:cNvPr>
          <p:cNvSpPr>
            <a:spLocks noGrp="1"/>
          </p:cNvSpPr>
          <p:nvPr>
            <p:ph type="title"/>
          </p:nvPr>
        </p:nvSpPr>
        <p:spPr/>
        <p:txBody>
          <a:bodyPr>
            <a:noAutofit/>
          </a:bodyPr>
          <a:lstStyle/>
          <a:p>
            <a:pPr>
              <a:lnSpc>
                <a:spcPct val="107000"/>
              </a:lnSpc>
              <a:spcAft>
                <a:spcPts val="800"/>
              </a:spcAft>
            </a:pPr>
            <a:r>
              <a:rPr lang="es-CL" sz="2400" b="1" dirty="0">
                <a:effectLst/>
                <a:latin typeface="Arial" panose="020B0604020202020204" pitchFamily="34" charset="0"/>
                <a:ea typeface="Times New Roman" panose="02020603050405020304" pitchFamily="18" charset="0"/>
                <a:cs typeface="Times New Roman" panose="02020603050405020304" pitchFamily="18" charset="0"/>
              </a:rPr>
              <a:t>Actividad 2:</a:t>
            </a:r>
            <a:br>
              <a:rPr lang="es-CL" sz="2400" dirty="0">
                <a:effectLst/>
                <a:latin typeface="Calibri" panose="020F0502020204030204" pitchFamily="34" charset="0"/>
                <a:ea typeface="Calibri" panose="020F0502020204030204" pitchFamily="34" charset="0"/>
                <a:cs typeface="Times New Roman" panose="02020603050405020304" pitchFamily="18" charset="0"/>
              </a:rPr>
            </a:br>
            <a:r>
              <a:rPr lang="es-CL" sz="2400" b="1" dirty="0">
                <a:effectLst/>
                <a:latin typeface="Arial" panose="020B0604020202020204" pitchFamily="34" charset="0"/>
                <a:ea typeface="Calibri" panose="020F0502020204030204" pitchFamily="34" charset="0"/>
                <a:cs typeface="Times New Roman" panose="02020603050405020304" pitchFamily="18" charset="0"/>
              </a:rPr>
              <a:t>Resuma brevemente con sus palabras de que trata y aborda cada núcleo de aprendizaje:</a:t>
            </a:r>
            <a:br>
              <a:rPr lang="es-CL" sz="2400" dirty="0">
                <a:effectLst/>
                <a:latin typeface="Calibri" panose="020F0502020204030204" pitchFamily="34" charset="0"/>
                <a:ea typeface="Calibri" panose="020F0502020204030204" pitchFamily="34" charset="0"/>
                <a:cs typeface="Times New Roman" panose="02020603050405020304" pitchFamily="18" charset="0"/>
              </a:rPr>
            </a:br>
            <a:endParaRPr lang="es-CL" sz="2400" dirty="0"/>
          </a:p>
        </p:txBody>
      </p:sp>
      <p:pic>
        <p:nvPicPr>
          <p:cNvPr id="5" name="Marcador de contenido 4">
            <a:extLst>
              <a:ext uri="{FF2B5EF4-FFF2-40B4-BE49-F238E27FC236}">
                <a16:creationId xmlns:a16="http://schemas.microsoft.com/office/drawing/2014/main" id="{C9CA2B4A-96B8-3B12-504C-099C85EAAAA2}"/>
              </a:ext>
            </a:extLst>
          </p:cNvPr>
          <p:cNvPicPr>
            <a:picLocks noGrp="1" noChangeAspect="1"/>
          </p:cNvPicPr>
          <p:nvPr>
            <p:ph idx="1"/>
          </p:nvPr>
        </p:nvPicPr>
        <p:blipFill>
          <a:blip r:embed="rId2"/>
          <a:stretch>
            <a:fillRect/>
          </a:stretch>
        </p:blipFill>
        <p:spPr>
          <a:xfrm>
            <a:off x="3970466" y="2103438"/>
            <a:ext cx="4251067" cy="3932237"/>
          </a:xfrm>
        </p:spPr>
      </p:pic>
    </p:spTree>
    <p:extLst>
      <p:ext uri="{BB962C8B-B14F-4D97-AF65-F5344CB8AC3E}">
        <p14:creationId xmlns:p14="http://schemas.microsoft.com/office/powerpoint/2010/main" val="4623362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effectLst/>
      </p:bgPr>
    </p:bg>
    <p:spTree>
      <p:nvGrpSpPr>
        <p:cNvPr id="1" name=""/>
        <p:cNvGrpSpPr/>
        <p:nvPr/>
      </p:nvGrpSpPr>
      <p:grpSpPr>
        <a:xfrm>
          <a:off x="0" y="0"/>
          <a:ext cx="0" cy="0"/>
          <a:chOff x="0" y="0"/>
          <a:chExt cx="0" cy="0"/>
        </a:xfrm>
      </p:grpSpPr>
      <p:sp>
        <p:nvSpPr>
          <p:cNvPr id="35" name="Rectangle 9">
            <a:extLst>
              <a:ext uri="{FF2B5EF4-FFF2-40B4-BE49-F238E27FC236}">
                <a16:creationId xmlns:a16="http://schemas.microsoft.com/office/drawing/2014/main" id="{3A8C6BC2-E9E2-4780-8A41-064073CD43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s-CL"/>
          </a:p>
        </p:txBody>
      </p:sp>
      <p:sp>
        <p:nvSpPr>
          <p:cNvPr id="36" name="Rectangle 11">
            <a:extLst>
              <a:ext uri="{FF2B5EF4-FFF2-40B4-BE49-F238E27FC236}">
                <a16:creationId xmlns:a16="http://schemas.microsoft.com/office/drawing/2014/main" id="{E70450CF-22E9-4B1D-B146-30FEE770C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s-CL"/>
          </a:p>
        </p:txBody>
      </p:sp>
      <p:sp>
        <p:nvSpPr>
          <p:cNvPr id="37" name="Rectangle 13">
            <a:extLst>
              <a:ext uri="{FF2B5EF4-FFF2-40B4-BE49-F238E27FC236}">
                <a16:creationId xmlns:a16="http://schemas.microsoft.com/office/drawing/2014/main" id="{80238079-1F65-476A-BC6C-F2D3BD2683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s-CL"/>
          </a:p>
        </p:txBody>
      </p:sp>
      <p:sp>
        <p:nvSpPr>
          <p:cNvPr id="38" name="Rectangle 15">
            <a:extLst>
              <a:ext uri="{FF2B5EF4-FFF2-40B4-BE49-F238E27FC236}">
                <a16:creationId xmlns:a16="http://schemas.microsoft.com/office/drawing/2014/main" id="{3740C935-D2D3-4F63-A4DA-CD768BB3F4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s-CL"/>
          </a:p>
        </p:txBody>
      </p:sp>
      <p:grpSp>
        <p:nvGrpSpPr>
          <p:cNvPr id="39" name="Group 17">
            <a:extLst>
              <a:ext uri="{FF2B5EF4-FFF2-40B4-BE49-F238E27FC236}">
                <a16:creationId xmlns:a16="http://schemas.microsoft.com/office/drawing/2014/main" id="{BE8D8045-0F80-4964-B591-0D599AB42DA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828372" y="1267730"/>
            <a:ext cx="1567331" cy="645295"/>
            <a:chOff x="5318306" y="1386268"/>
            <a:chExt cx="1567331" cy="645295"/>
          </a:xfrm>
        </p:grpSpPr>
        <p:cxnSp>
          <p:nvCxnSpPr>
            <p:cNvPr id="19" name="Straight Connector 18">
              <a:extLst>
                <a:ext uri="{FF2B5EF4-FFF2-40B4-BE49-F238E27FC236}">
                  <a16:creationId xmlns:a16="http://schemas.microsoft.com/office/drawing/2014/main" id="{AF8A5889-0EE6-4E19-98FE-29F79E987B5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1B0FE4C3-64BE-4A2B-818D-4D84479344F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54670D04-30D8-487E-A3F4-0655E48016D1}"/>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40" name="Rectangle 22">
            <a:extLst>
              <a:ext uri="{FF2B5EF4-FFF2-40B4-BE49-F238E27FC236}">
                <a16:creationId xmlns:a16="http://schemas.microsoft.com/office/drawing/2014/main" id="{12B9B3A6-E1DE-4B05-9E3B-69AA179640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3190" y="457200"/>
            <a:ext cx="11281609" cy="5943603"/>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s-CL"/>
          </a:p>
        </p:txBody>
      </p:sp>
      <p:sp>
        <p:nvSpPr>
          <p:cNvPr id="41" name="Rectangle 24">
            <a:extLst>
              <a:ext uri="{FF2B5EF4-FFF2-40B4-BE49-F238E27FC236}">
                <a16:creationId xmlns:a16="http://schemas.microsoft.com/office/drawing/2014/main" id="{40D7F7C1-416D-4004-A948-BF6722A1F3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6738" y="621793"/>
            <a:ext cx="10954512" cy="5614416"/>
          </a:xfrm>
          <a:prstGeom prst="rect">
            <a:avLst/>
          </a:prstGeom>
          <a:noFill/>
          <a:ln w="6350" cap="sq" cmpd="sng" algn="ctr">
            <a:solidFill>
              <a:schemeClr val="tx1">
                <a:lumMod val="75000"/>
                <a:lumOff val="25000"/>
              </a:schemeClr>
            </a:solidFill>
            <a:prstDash val="solid"/>
            <a:miter lim="800000"/>
          </a:ln>
          <a:effectLst/>
        </p:spPr>
        <p:txBody>
          <a:bodyPr/>
          <a:lstStyle/>
          <a:p>
            <a:endParaRPr lang="es-CL"/>
          </a:p>
        </p:txBody>
      </p:sp>
      <p:sp>
        <p:nvSpPr>
          <p:cNvPr id="2" name="Título 1">
            <a:extLst>
              <a:ext uri="{FF2B5EF4-FFF2-40B4-BE49-F238E27FC236}">
                <a16:creationId xmlns:a16="http://schemas.microsoft.com/office/drawing/2014/main" id="{D0CD50D4-D1BB-3199-2B35-3DB4B223F90B}"/>
              </a:ext>
            </a:extLst>
          </p:cNvPr>
          <p:cNvSpPr>
            <a:spLocks noGrp="1"/>
          </p:cNvSpPr>
          <p:nvPr>
            <p:ph type="title"/>
          </p:nvPr>
        </p:nvSpPr>
        <p:spPr>
          <a:xfrm>
            <a:off x="1241170" y="3659110"/>
            <a:ext cx="9732773" cy="1465112"/>
          </a:xfrm>
        </p:spPr>
        <p:txBody>
          <a:bodyPr vert="horz" lIns="91440" tIns="45720" rIns="91440" bIns="45720" rtlCol="0" anchor="ctr">
            <a:normAutofit/>
          </a:bodyPr>
          <a:lstStyle/>
          <a:p>
            <a:pPr algn="ctr">
              <a:lnSpc>
                <a:spcPct val="83000"/>
              </a:lnSpc>
            </a:pPr>
            <a:r>
              <a:rPr lang="en-US" sz="5600" cap="all" spc="-100"/>
              <a:t>Principios Pedagógicos</a:t>
            </a:r>
          </a:p>
        </p:txBody>
      </p:sp>
      <p:sp>
        <p:nvSpPr>
          <p:cNvPr id="42" name="Rectangle 26">
            <a:extLst>
              <a:ext uri="{FF2B5EF4-FFF2-40B4-BE49-F238E27FC236}">
                <a16:creationId xmlns:a16="http://schemas.microsoft.com/office/drawing/2014/main" id="{E43580A9-5004-40E4-A1DC-63E6B4AE4B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5880" y="446824"/>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s-CL"/>
          </a:p>
        </p:txBody>
      </p:sp>
      <p:cxnSp>
        <p:nvCxnSpPr>
          <p:cNvPr id="43" name="Straight Connector 28">
            <a:extLst>
              <a:ext uri="{FF2B5EF4-FFF2-40B4-BE49-F238E27FC236}">
                <a16:creationId xmlns:a16="http://schemas.microsoft.com/office/drawing/2014/main" id="{C6F2D1F0-EC99-445C-83D1-A40DD1B0D8A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50180" y="446823"/>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44" name="Straight Connector 30">
            <a:extLst>
              <a:ext uri="{FF2B5EF4-FFF2-40B4-BE49-F238E27FC236}">
                <a16:creationId xmlns:a16="http://schemas.microsoft.com/office/drawing/2014/main" id="{03847746-0DD2-4849-B8F1-0C078E28DC1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941820" y="446823"/>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45" name="Straight Connector 32">
            <a:extLst>
              <a:ext uri="{FF2B5EF4-FFF2-40B4-BE49-F238E27FC236}">
                <a16:creationId xmlns:a16="http://schemas.microsoft.com/office/drawing/2014/main" id="{8A21A06E-1802-4D35-B16B-A464B11AC94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50180" y="1092118"/>
            <a:ext cx="1691640"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pic>
        <p:nvPicPr>
          <p:cNvPr id="5" name="Marcador de contenido 4">
            <a:extLst>
              <a:ext uri="{FF2B5EF4-FFF2-40B4-BE49-F238E27FC236}">
                <a16:creationId xmlns:a16="http://schemas.microsoft.com/office/drawing/2014/main" id="{88B3E9DD-34ED-FD64-4BB4-1548E8265B18}"/>
              </a:ext>
            </a:extLst>
          </p:cNvPr>
          <p:cNvPicPr>
            <a:picLocks noChangeAspect="1"/>
          </p:cNvPicPr>
          <p:nvPr/>
        </p:nvPicPr>
        <p:blipFill>
          <a:blip r:embed="rId3"/>
          <a:stretch>
            <a:fillRect/>
          </a:stretch>
        </p:blipFill>
        <p:spPr>
          <a:xfrm>
            <a:off x="3165255" y="1395172"/>
            <a:ext cx="5872073" cy="2216708"/>
          </a:xfrm>
          <a:prstGeom prst="rect">
            <a:avLst/>
          </a:prstGeom>
        </p:spPr>
      </p:pic>
    </p:spTree>
    <p:extLst>
      <p:ext uri="{BB962C8B-B14F-4D97-AF65-F5344CB8AC3E}">
        <p14:creationId xmlns:p14="http://schemas.microsoft.com/office/powerpoint/2010/main" val="36824309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a:extLst>
              <a:ext uri="{FF2B5EF4-FFF2-40B4-BE49-F238E27FC236}">
                <a16:creationId xmlns:a16="http://schemas.microsoft.com/office/drawing/2014/main" id="{4336A286-6E94-0B32-9971-F2F50850216A}"/>
              </a:ext>
            </a:extLst>
          </p:cNvPr>
          <p:cNvPicPr>
            <a:picLocks noGrp="1" noChangeAspect="1"/>
          </p:cNvPicPr>
          <p:nvPr>
            <p:ph idx="1"/>
          </p:nvPr>
        </p:nvPicPr>
        <p:blipFill>
          <a:blip r:embed="rId2"/>
          <a:stretch>
            <a:fillRect/>
          </a:stretch>
        </p:blipFill>
        <p:spPr>
          <a:xfrm>
            <a:off x="2303488" y="387156"/>
            <a:ext cx="7585023" cy="6083687"/>
          </a:xfrm>
        </p:spPr>
      </p:pic>
    </p:spTree>
    <p:extLst>
      <p:ext uri="{BB962C8B-B14F-4D97-AF65-F5344CB8AC3E}">
        <p14:creationId xmlns:p14="http://schemas.microsoft.com/office/powerpoint/2010/main" val="31761157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3">
            <a:extLst>
              <a:ext uri="{FF2B5EF4-FFF2-40B4-BE49-F238E27FC236}">
                <a16:creationId xmlns:a16="http://schemas.microsoft.com/office/drawing/2014/main" id="{28ADDC62-337F-C0BE-FB2C-756AE9D9AB8B}"/>
              </a:ext>
            </a:extLst>
          </p:cNvPr>
          <p:cNvSpPr>
            <a:spLocks noGrp="1"/>
          </p:cNvSpPr>
          <p:nvPr>
            <p:ph idx="1"/>
          </p:nvPr>
        </p:nvSpPr>
        <p:spPr>
          <a:xfrm>
            <a:off x="1066800" y="704538"/>
            <a:ext cx="10058400" cy="5330502"/>
          </a:xfrm>
        </p:spPr>
        <p:txBody>
          <a:bodyPr/>
          <a:lstStyle/>
          <a:p>
            <a:r>
              <a:rPr lang="es-CL" sz="2400" dirty="0">
                <a:solidFill>
                  <a:srgbClr val="000000"/>
                </a:solidFill>
                <a:effectLst/>
                <a:latin typeface="Times New Roman" panose="02020603050405020304" pitchFamily="18" charset="0"/>
                <a:ea typeface="Calibri Light" panose="020F0302020204030204" pitchFamily="34" charset="0"/>
                <a:cs typeface="Times New Roman" panose="02020603050405020304" pitchFamily="18" charset="0"/>
              </a:rPr>
              <a:t>La Educación Parvularia tiene un enfoque pedagógico sustentado en interacciones que promueven el desarrollo y bienestar integral de niños y niñas, brindándoles oportunidades para el aprendizaje que consideran sus necesidades, intereses y potencialidades. En este nivel niños y niñas son el centro de una práctica educativa orientada por los Principios Pedagógicos desde la visión y el respeto por las características de desarrollo y aprendizaje de la primera infancia.</a:t>
            </a:r>
            <a:endParaRPr lang="es-CL" sz="2400" dirty="0">
              <a:effectLst/>
              <a:latin typeface="Times New Roman" panose="02020603050405020304" pitchFamily="18" charset="0"/>
              <a:ea typeface="Calibri Light" panose="020F0302020204030204" pitchFamily="34" charset="0"/>
              <a:cs typeface="Times New Roman" panose="02020603050405020304" pitchFamily="18" charset="0"/>
            </a:endParaRPr>
          </a:p>
          <a:p>
            <a:r>
              <a:rPr lang="es-CL" sz="2400" dirty="0">
                <a:solidFill>
                  <a:srgbClr val="000000"/>
                </a:solidFill>
                <a:effectLst/>
                <a:latin typeface="Times New Roman" panose="02020603050405020304" pitchFamily="18" charset="0"/>
                <a:ea typeface="Calibri Light" panose="020F0302020204030204" pitchFamily="34" charset="0"/>
                <a:cs typeface="Times New Roman" panose="02020603050405020304" pitchFamily="18" charset="0"/>
              </a:rPr>
              <a:t>Relevar los Principios Pedagógicos de la Educación Parvularia permite dotar de sentido las prácticas pedagógicas para afrontar los actuales desafíos tanto de este como de los siguientes niveles del sistema educativo. asegurando el cuidado, la protección, participación y valorización de los niños y niñas como sujetos de derecho. Asimismo, los Principios Pedagógicos orientan el diseño e implementación de las prácticas pedagógicas que resguardan la identidad del nivel de Educación Parvularia.</a:t>
            </a:r>
            <a:endParaRPr lang="es-CL" sz="2400" dirty="0">
              <a:effectLst/>
              <a:latin typeface="Times New Roman" panose="02020603050405020304" pitchFamily="18" charset="0"/>
              <a:ea typeface="Calibri Light" panose="020F0302020204030204" pitchFamily="34" charset="0"/>
              <a:cs typeface="Times New Roman" panose="02020603050405020304" pitchFamily="18" charset="0"/>
            </a:endParaRPr>
          </a:p>
          <a:p>
            <a:endParaRPr lang="es-CL" dirty="0"/>
          </a:p>
        </p:txBody>
      </p:sp>
    </p:spTree>
    <p:extLst>
      <p:ext uri="{BB962C8B-B14F-4D97-AF65-F5344CB8AC3E}">
        <p14:creationId xmlns:p14="http://schemas.microsoft.com/office/powerpoint/2010/main" val="26025280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arn(inVertical)">
                                      <p:cBhvr>
                                        <p:cTn id="12"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07AC6B11-67E0-43E8-04C3-0DBD0159FBD8}"/>
              </a:ext>
            </a:extLst>
          </p:cNvPr>
          <p:cNvSpPr>
            <a:spLocks noGrp="1"/>
          </p:cNvSpPr>
          <p:nvPr>
            <p:ph idx="1"/>
          </p:nvPr>
        </p:nvSpPr>
        <p:spPr>
          <a:xfrm>
            <a:off x="1066800" y="599607"/>
            <a:ext cx="10058400" cy="5435433"/>
          </a:xfrm>
        </p:spPr>
        <p:txBody>
          <a:bodyPr>
            <a:normAutofit/>
          </a:bodyPr>
          <a:lstStyle/>
          <a:p>
            <a:r>
              <a:rPr lang="es-CL" sz="2400" dirty="0"/>
              <a:t>Los ocho Principios, entendidos como un conjunto orientador y expresados en las prácticas e interacciones, garantizan la conformación de ambientes propicios para el aprendizaje que enriquecen los procesos educativos y promueven el bienestar integral de niños y niñas. En este sentido, los principios son, y deben ser siempre, el origen de toda intención y acción educativa, posicionando a las infancias en el centro de la práctica pedagógica. </a:t>
            </a:r>
          </a:p>
          <a:p>
            <a:r>
              <a:rPr lang="es-CL" sz="2400" dirty="0"/>
              <a:t>“Los Principios Pedagógicos aportan una visión de lo que se espera que sean las prácticas educativas. Estos no solo ponen a los niños y niñas en el centro sino que se focalizan en sus necesidades presentes. Muchas veces la educación </a:t>
            </a:r>
            <a:r>
              <a:rPr lang="es-CL" sz="2400" dirty="0" err="1"/>
              <a:t>parvularia</a:t>
            </a:r>
            <a:r>
              <a:rPr lang="es-CL" sz="2400" dirty="0"/>
              <a:t> es vista como un medio para el desarrollo y aprendizaje posterior, olvidando a los niños y las niñas en el presente.</a:t>
            </a:r>
          </a:p>
        </p:txBody>
      </p:sp>
    </p:spTree>
    <p:extLst>
      <p:ext uri="{BB962C8B-B14F-4D97-AF65-F5344CB8AC3E}">
        <p14:creationId xmlns:p14="http://schemas.microsoft.com/office/powerpoint/2010/main" val="3390760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7295DB9-CC87-8E1C-0C52-CE7F353749F8}"/>
              </a:ext>
            </a:extLst>
          </p:cNvPr>
          <p:cNvSpPr>
            <a:spLocks noGrp="1"/>
          </p:cNvSpPr>
          <p:nvPr>
            <p:ph type="title"/>
          </p:nvPr>
        </p:nvSpPr>
        <p:spPr/>
        <p:txBody>
          <a:bodyPr>
            <a:normAutofit fontScale="90000"/>
          </a:bodyPr>
          <a:lstStyle/>
          <a:p>
            <a:r>
              <a:rPr lang="es-CL" b="1" dirty="0">
                <a:solidFill>
                  <a:srgbClr val="4A5590"/>
                </a:solidFill>
                <a:latin typeface="gobCL"/>
              </a:rPr>
              <a:t>Principio de bienestar </a:t>
            </a:r>
            <a:br>
              <a:rPr lang="es-CL" dirty="0">
                <a:solidFill>
                  <a:srgbClr val="4A5590"/>
                </a:solidFill>
                <a:latin typeface="gobCL"/>
              </a:rPr>
            </a:br>
            <a:endParaRPr lang="es-CL" dirty="0"/>
          </a:p>
        </p:txBody>
      </p:sp>
      <p:sp>
        <p:nvSpPr>
          <p:cNvPr id="3" name="Marcador de contenido 2">
            <a:extLst>
              <a:ext uri="{FF2B5EF4-FFF2-40B4-BE49-F238E27FC236}">
                <a16:creationId xmlns:a16="http://schemas.microsoft.com/office/drawing/2014/main" id="{4035A10D-6E48-8AD2-A848-E8DAEE2FF0A7}"/>
              </a:ext>
            </a:extLst>
          </p:cNvPr>
          <p:cNvSpPr>
            <a:spLocks noGrp="1"/>
          </p:cNvSpPr>
          <p:nvPr>
            <p:ph idx="1"/>
          </p:nvPr>
        </p:nvSpPr>
        <p:spPr/>
        <p:txBody>
          <a:bodyPr/>
          <a:lstStyle/>
          <a:p>
            <a:r>
              <a:rPr lang="es-CL" sz="1800" b="0" i="0" u="none" strike="noStrike" baseline="0" dirty="0">
                <a:solidFill>
                  <a:srgbClr val="211D1E"/>
                </a:solidFill>
                <a:latin typeface="gobCL"/>
              </a:rPr>
              <a:t>Busca garantizar en todo momento la integridad física, psicológica, moral y espiritual del niño y la niña, así como el respeto de su dignidad humana. En virtud de ello, toda situación educativa debe propiciar que niñas y niños se sientan plenamente considerados en sus necesidades e intereses y avancen paulatina y conscientemente en la identificación de aquellas situaciones que les permiten sentirse integralmente bien. Con todo, serán activos en la creación de condiciones para su propio bienestar, desarrollando sentimientos de aceptación, plenitud, confortabilidad y seguridad, que los lleven a gozar del proceso de aprender. 	</a:t>
            </a:r>
          </a:p>
          <a:p>
            <a:endParaRPr lang="es-CL" dirty="0"/>
          </a:p>
        </p:txBody>
      </p:sp>
      <p:pic>
        <p:nvPicPr>
          <p:cNvPr id="5" name="Imagen 4">
            <a:extLst>
              <a:ext uri="{FF2B5EF4-FFF2-40B4-BE49-F238E27FC236}">
                <a16:creationId xmlns:a16="http://schemas.microsoft.com/office/drawing/2014/main" id="{EE8CA093-2314-BA08-1CA8-F727F46B02C6}"/>
              </a:ext>
            </a:extLst>
          </p:cNvPr>
          <p:cNvPicPr>
            <a:picLocks noChangeAspect="1"/>
          </p:cNvPicPr>
          <p:nvPr/>
        </p:nvPicPr>
        <p:blipFill>
          <a:blip r:embed="rId2"/>
          <a:stretch>
            <a:fillRect/>
          </a:stretch>
        </p:blipFill>
        <p:spPr>
          <a:xfrm>
            <a:off x="8276827" y="4167245"/>
            <a:ext cx="2848373" cy="2048161"/>
          </a:xfrm>
          <a:prstGeom prst="rect">
            <a:avLst/>
          </a:prstGeom>
        </p:spPr>
      </p:pic>
    </p:spTree>
    <p:extLst>
      <p:ext uri="{BB962C8B-B14F-4D97-AF65-F5344CB8AC3E}">
        <p14:creationId xmlns:p14="http://schemas.microsoft.com/office/powerpoint/2010/main" val="1882318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490573F-BA54-C469-C787-6A2BB4044391}"/>
              </a:ext>
            </a:extLst>
          </p:cNvPr>
          <p:cNvSpPr>
            <a:spLocks noGrp="1"/>
          </p:cNvSpPr>
          <p:nvPr>
            <p:ph type="title"/>
          </p:nvPr>
        </p:nvSpPr>
        <p:spPr/>
        <p:txBody>
          <a:bodyPr>
            <a:normAutofit fontScale="90000"/>
          </a:bodyPr>
          <a:lstStyle/>
          <a:p>
            <a:r>
              <a:rPr lang="es-CL" sz="3200" dirty="0">
                <a:effectLst/>
                <a:latin typeface="Calibri" panose="020F0502020204030204" pitchFamily="34" charset="0"/>
                <a:ea typeface="Calibri" panose="020F0502020204030204" pitchFamily="34" charset="0"/>
                <a:cs typeface="Times New Roman" panose="02020603050405020304" pitchFamily="18" charset="0"/>
              </a:rPr>
              <a:t>Recomendaciones para favorecer el desarrollo del Principio de Bienestar:</a:t>
            </a:r>
            <a:br>
              <a:rPr lang="es-CL" sz="1800" dirty="0">
                <a:effectLst/>
                <a:latin typeface="Calibri" panose="020F0502020204030204" pitchFamily="34" charset="0"/>
                <a:ea typeface="Calibri" panose="020F0502020204030204" pitchFamily="34" charset="0"/>
                <a:cs typeface="Times New Roman" panose="02020603050405020304" pitchFamily="18" charset="0"/>
              </a:rPr>
            </a:br>
            <a:endParaRPr lang="es-CL" dirty="0"/>
          </a:p>
        </p:txBody>
      </p:sp>
      <p:sp>
        <p:nvSpPr>
          <p:cNvPr id="3" name="Marcador de contenido 2">
            <a:extLst>
              <a:ext uri="{FF2B5EF4-FFF2-40B4-BE49-F238E27FC236}">
                <a16:creationId xmlns:a16="http://schemas.microsoft.com/office/drawing/2014/main" id="{FF0D15CB-AF18-DFD9-260A-55AC538BA04A}"/>
              </a:ext>
            </a:extLst>
          </p:cNvPr>
          <p:cNvSpPr>
            <a:spLocks noGrp="1"/>
          </p:cNvSpPr>
          <p:nvPr>
            <p:ph idx="1"/>
          </p:nvPr>
        </p:nvSpPr>
        <p:spPr>
          <a:xfrm>
            <a:off x="1066800" y="1678898"/>
            <a:ext cx="10058400" cy="4356142"/>
          </a:xfrm>
        </p:spPr>
        <p:txBody>
          <a:bodyPr/>
          <a:lstStyle/>
          <a:p>
            <a:pPr>
              <a:lnSpc>
                <a:spcPct val="107000"/>
              </a:lnSpc>
              <a:spcAft>
                <a:spcPts val="800"/>
              </a:spcAft>
            </a:pPr>
            <a:r>
              <a:rPr lang="es-CL" sz="1800" dirty="0">
                <a:effectLst/>
                <a:latin typeface="Calibri" panose="020F0502020204030204" pitchFamily="34" charset="0"/>
                <a:ea typeface="Calibri" panose="020F0502020204030204" pitchFamily="34" charset="0"/>
                <a:cs typeface="Times New Roman" panose="02020603050405020304" pitchFamily="18" charset="0"/>
              </a:rPr>
              <a:t>• Diseñar e implementar experiencias de aprendizaje que promuevan progresivamente el desarrollo de la empatía, el respeto, el cuidado y el buen trato. </a:t>
            </a:r>
          </a:p>
          <a:p>
            <a:pPr>
              <a:lnSpc>
                <a:spcPct val="107000"/>
              </a:lnSpc>
              <a:spcAft>
                <a:spcPts val="800"/>
              </a:spcAft>
            </a:pPr>
            <a:r>
              <a:rPr lang="es-CL" sz="1800" dirty="0">
                <a:effectLst/>
                <a:latin typeface="Calibri" panose="020F0502020204030204" pitchFamily="34" charset="0"/>
                <a:ea typeface="Calibri" panose="020F0502020204030204" pitchFamily="34" charset="0"/>
                <a:cs typeface="Times New Roman" panose="02020603050405020304" pitchFamily="18" charset="0"/>
              </a:rPr>
              <a:t>• Generar espacios seguros y bientratantes para los niños y niñas, que favorezcan el encuentro con sus pares y otros adultos a partir de interacciones pedagógicas desarrolladas en un ambiente cálido, responsivo y de contención. </a:t>
            </a:r>
          </a:p>
          <a:p>
            <a:pPr>
              <a:lnSpc>
                <a:spcPct val="107000"/>
              </a:lnSpc>
              <a:spcAft>
                <a:spcPts val="800"/>
              </a:spcAft>
            </a:pPr>
            <a:r>
              <a:rPr lang="es-CL" sz="1800" dirty="0">
                <a:effectLst/>
                <a:latin typeface="Calibri" panose="020F0502020204030204" pitchFamily="34" charset="0"/>
                <a:ea typeface="Calibri" panose="020F0502020204030204" pitchFamily="34" charset="0"/>
                <a:cs typeface="Times New Roman" panose="02020603050405020304" pitchFamily="18" charset="0"/>
              </a:rPr>
              <a:t>• Planificar e implementar espacios para que las infancias puedan expresar sus intereses, motivaciones, necesidades y preocupaciones, acogiendo y valorando sus diversidades. </a:t>
            </a:r>
          </a:p>
          <a:p>
            <a:endParaRPr lang="es-CL" dirty="0"/>
          </a:p>
        </p:txBody>
      </p:sp>
    </p:spTree>
    <p:extLst>
      <p:ext uri="{BB962C8B-B14F-4D97-AF65-F5344CB8AC3E}">
        <p14:creationId xmlns:p14="http://schemas.microsoft.com/office/powerpoint/2010/main" val="11036205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1D562B06-E201-FA26-1002-DAB5FBA7EB72}"/>
              </a:ext>
            </a:extLst>
          </p:cNvPr>
          <p:cNvSpPr>
            <a:spLocks noGrp="1"/>
          </p:cNvSpPr>
          <p:nvPr>
            <p:ph idx="1"/>
          </p:nvPr>
        </p:nvSpPr>
        <p:spPr>
          <a:xfrm>
            <a:off x="1066800" y="959370"/>
            <a:ext cx="10058400" cy="5075670"/>
          </a:xfrm>
        </p:spPr>
        <p:txBody>
          <a:bodyPr/>
          <a:lstStyle/>
          <a:p>
            <a:pPr>
              <a:lnSpc>
                <a:spcPct val="107000"/>
              </a:lnSpc>
              <a:spcAft>
                <a:spcPts val="800"/>
              </a:spcAft>
            </a:pPr>
            <a:r>
              <a:rPr lang="es-CL" sz="1800" dirty="0">
                <a:effectLst/>
                <a:latin typeface="Calibri" panose="020F0502020204030204" pitchFamily="34" charset="0"/>
                <a:ea typeface="Calibri" panose="020F0502020204030204" pitchFamily="34" charset="0"/>
                <a:cs typeface="Times New Roman" panose="02020603050405020304" pitchFamily="18" charset="0"/>
              </a:rPr>
              <a:t>• Promover soluciones colaborativas a los conflictos cotidianos, basadas en la escucha atenta, la empatía y el diálogo, así como también estableciendo acuerdos de convivencia que surjan de manera colectiva. </a:t>
            </a:r>
          </a:p>
          <a:p>
            <a:pPr>
              <a:lnSpc>
                <a:spcPct val="107000"/>
              </a:lnSpc>
              <a:spcAft>
                <a:spcPts val="800"/>
              </a:spcAft>
            </a:pPr>
            <a:r>
              <a:rPr lang="es-CL" sz="1800" dirty="0">
                <a:effectLst/>
                <a:latin typeface="Calibri" panose="020F0502020204030204" pitchFamily="34" charset="0"/>
                <a:ea typeface="Calibri" panose="020F0502020204030204" pitchFamily="34" charset="0"/>
                <a:cs typeface="Times New Roman" panose="02020603050405020304" pitchFamily="18" charset="0"/>
              </a:rPr>
              <a:t>• Organizar el tiempo diario de manera equilibrada otorgando gran relevancia a los períodos constantes, pues estos permiten a los niños y niñas sentirse seguros/as al anticipar las situaciones en las que participarán. </a:t>
            </a:r>
          </a:p>
          <a:p>
            <a:pPr>
              <a:lnSpc>
                <a:spcPct val="107000"/>
              </a:lnSpc>
              <a:spcAft>
                <a:spcPts val="800"/>
              </a:spcAft>
            </a:pPr>
            <a:r>
              <a:rPr lang="es-CL" sz="1800" dirty="0">
                <a:effectLst/>
                <a:latin typeface="Calibri" panose="020F0502020204030204" pitchFamily="34" charset="0"/>
                <a:ea typeface="Calibri" panose="020F0502020204030204" pitchFamily="34" charset="0"/>
                <a:cs typeface="Times New Roman" panose="02020603050405020304" pitchFamily="18" charset="0"/>
              </a:rPr>
              <a:t>• Entregar momentos para el descanso, la relajación y el ocio, luego de períodos con mayor movimiento e interacción, como una forma de propiciar la calma, confortabilidad y bienestar. </a:t>
            </a:r>
          </a:p>
          <a:p>
            <a:endParaRPr lang="es-CL" dirty="0"/>
          </a:p>
        </p:txBody>
      </p:sp>
    </p:spTree>
    <p:extLst>
      <p:ext uri="{BB962C8B-B14F-4D97-AF65-F5344CB8AC3E}">
        <p14:creationId xmlns:p14="http://schemas.microsoft.com/office/powerpoint/2010/main" val="13051313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22F72812-2AA0-3292-0CAD-8B9CE03BE2D3}"/>
              </a:ext>
            </a:extLst>
          </p:cNvPr>
          <p:cNvSpPr>
            <a:spLocks noGrp="1"/>
          </p:cNvSpPr>
          <p:nvPr>
            <p:ph idx="1"/>
          </p:nvPr>
        </p:nvSpPr>
        <p:spPr>
          <a:xfrm>
            <a:off x="1066800" y="824459"/>
            <a:ext cx="10058400" cy="5210581"/>
          </a:xfrm>
        </p:spPr>
        <p:txBody>
          <a:bodyPr/>
          <a:lstStyle/>
          <a:p>
            <a:pPr>
              <a:lnSpc>
                <a:spcPct val="107000"/>
              </a:lnSpc>
              <a:spcAft>
                <a:spcPts val="800"/>
              </a:spcAft>
            </a:pPr>
            <a:r>
              <a:rPr lang="es-CL" sz="1800" dirty="0">
                <a:effectLst/>
                <a:latin typeface="Calibri" panose="020F0502020204030204" pitchFamily="34" charset="0"/>
                <a:ea typeface="Calibri" panose="020F0502020204030204" pitchFamily="34" charset="0"/>
                <a:cs typeface="Times New Roman" panose="02020603050405020304" pitchFamily="18" charset="0"/>
              </a:rPr>
              <a:t>• Brindar oportunidades de aprendizaje en espacios exteriores, a partir de experiencias variables en las que niños y niños puedan disfrutar del juego al aire libre y beneficiarse del contacto con la naturaleza. </a:t>
            </a:r>
          </a:p>
          <a:p>
            <a:pPr>
              <a:lnSpc>
                <a:spcPct val="107000"/>
              </a:lnSpc>
              <a:spcAft>
                <a:spcPts val="800"/>
              </a:spcAft>
            </a:pPr>
            <a:r>
              <a:rPr lang="es-CL" sz="1800" dirty="0">
                <a:effectLst/>
                <a:latin typeface="Calibri" panose="020F0502020204030204" pitchFamily="34" charset="0"/>
                <a:ea typeface="Calibri" panose="020F0502020204030204" pitchFamily="34" charset="0"/>
                <a:cs typeface="Times New Roman" panose="02020603050405020304" pitchFamily="18" charset="0"/>
              </a:rPr>
              <a:t>• Favorecer la participación de las familias en la construcción colectiva de los reglamentos o planes de convivencia, considerando sus experiencias, ideas y puntos de vista como un aspecto valioso para dar valor y significado a los instrumentos de gestión, velando por el bienestar integral de niños, niñas, familias y equipos educativos.</a:t>
            </a:r>
          </a:p>
          <a:p>
            <a:endParaRPr lang="es-CL" dirty="0"/>
          </a:p>
        </p:txBody>
      </p:sp>
    </p:spTree>
    <p:extLst>
      <p:ext uri="{BB962C8B-B14F-4D97-AF65-F5344CB8AC3E}">
        <p14:creationId xmlns:p14="http://schemas.microsoft.com/office/powerpoint/2010/main" val="21113667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4930886-4851-018D-8B84-41A0414FE259}"/>
              </a:ext>
            </a:extLst>
          </p:cNvPr>
          <p:cNvSpPr>
            <a:spLocks noGrp="1"/>
          </p:cNvSpPr>
          <p:nvPr>
            <p:ph type="title"/>
          </p:nvPr>
        </p:nvSpPr>
        <p:spPr/>
        <p:txBody>
          <a:bodyPr>
            <a:normAutofit fontScale="90000"/>
          </a:bodyPr>
          <a:lstStyle/>
          <a:p>
            <a:r>
              <a:rPr lang="es-CL" b="1" dirty="0">
                <a:solidFill>
                  <a:srgbClr val="4A5590"/>
                </a:solidFill>
                <a:latin typeface="gobCL"/>
              </a:rPr>
              <a:t>Principio de unidad </a:t>
            </a:r>
            <a:br>
              <a:rPr lang="es-CL" dirty="0">
                <a:solidFill>
                  <a:srgbClr val="4A5590"/>
                </a:solidFill>
                <a:latin typeface="gobCL"/>
              </a:rPr>
            </a:br>
            <a:endParaRPr lang="es-CL" dirty="0"/>
          </a:p>
        </p:txBody>
      </p:sp>
      <p:sp>
        <p:nvSpPr>
          <p:cNvPr id="3" name="Marcador de contenido 2">
            <a:extLst>
              <a:ext uri="{FF2B5EF4-FFF2-40B4-BE49-F238E27FC236}">
                <a16:creationId xmlns:a16="http://schemas.microsoft.com/office/drawing/2014/main" id="{ED31DD98-9447-CAF3-09A1-A73EF01D1774}"/>
              </a:ext>
            </a:extLst>
          </p:cNvPr>
          <p:cNvSpPr>
            <a:spLocks noGrp="1"/>
          </p:cNvSpPr>
          <p:nvPr>
            <p:ph idx="1"/>
          </p:nvPr>
        </p:nvSpPr>
        <p:spPr/>
        <p:txBody>
          <a:bodyPr/>
          <a:lstStyle/>
          <a:p>
            <a:r>
              <a:rPr lang="es-CL" sz="1800" b="0" i="0" u="none" strike="noStrike" baseline="0" dirty="0">
                <a:solidFill>
                  <a:srgbClr val="211D1E"/>
                </a:solidFill>
                <a:latin typeface="gobCL"/>
              </a:rPr>
              <a:t>Cada niña y niño es una persona esencialmente indivisible, por lo que enfrenta todo aprendizaje en forma integral, participando con todo su ser en cada experiencia. Construye sus aprendizajes desde sus sentidos, su emoción, su pensamiento, su corporalidad, su espiritualidad, sus experiencias anteriores, sus deseos. A partir de este principio se considera la integralidad y completitud de los párvulos en todo momento. Por ello, desde la perspectiva del currículum, es necesario establecer el aprendizaje en diálogo con los objetivos del Ámbito de Desarrollo Personal y Social, aunque para efectos evaluativos, se definan ciertos énfasis. 	</a:t>
            </a:r>
          </a:p>
          <a:p>
            <a:endParaRPr lang="es-CL" dirty="0"/>
          </a:p>
        </p:txBody>
      </p:sp>
      <p:pic>
        <p:nvPicPr>
          <p:cNvPr id="5" name="Imagen 4">
            <a:extLst>
              <a:ext uri="{FF2B5EF4-FFF2-40B4-BE49-F238E27FC236}">
                <a16:creationId xmlns:a16="http://schemas.microsoft.com/office/drawing/2014/main" id="{D6201B65-ABB8-268E-01EC-F76D802D8332}"/>
              </a:ext>
            </a:extLst>
          </p:cNvPr>
          <p:cNvPicPr>
            <a:picLocks noChangeAspect="1"/>
          </p:cNvPicPr>
          <p:nvPr/>
        </p:nvPicPr>
        <p:blipFill>
          <a:blip r:embed="rId2"/>
          <a:stretch>
            <a:fillRect/>
          </a:stretch>
        </p:blipFill>
        <p:spPr>
          <a:xfrm>
            <a:off x="8433360" y="4167879"/>
            <a:ext cx="2400635" cy="1867161"/>
          </a:xfrm>
          <a:prstGeom prst="rect">
            <a:avLst/>
          </a:prstGeom>
        </p:spPr>
      </p:pic>
    </p:spTree>
    <p:extLst>
      <p:ext uri="{BB962C8B-B14F-4D97-AF65-F5344CB8AC3E}">
        <p14:creationId xmlns:p14="http://schemas.microsoft.com/office/powerpoint/2010/main" val="6785835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C65A2214-E4AE-AECF-90F6-2C8BDA05031F}"/>
              </a:ext>
            </a:extLst>
          </p:cNvPr>
          <p:cNvSpPr>
            <a:spLocks noGrp="1"/>
          </p:cNvSpPr>
          <p:nvPr>
            <p:ph idx="1"/>
          </p:nvPr>
        </p:nvSpPr>
        <p:spPr>
          <a:xfrm>
            <a:off x="1066800" y="854439"/>
            <a:ext cx="10058400" cy="5180601"/>
          </a:xfrm>
        </p:spPr>
        <p:txBody>
          <a:bodyPr/>
          <a:lstStyle/>
          <a:p>
            <a:r>
              <a:rPr lang="es-CL" sz="2800" dirty="0">
                <a:effectLst/>
                <a:latin typeface="Calibri" panose="020F0502020204030204" pitchFamily="34" charset="0"/>
                <a:ea typeface="Calibri" panose="020F0502020204030204" pitchFamily="34" charset="0"/>
                <a:cs typeface="Calibri" panose="020F0502020204030204" pitchFamily="34" charset="0"/>
              </a:rPr>
              <a:t>La Educación Parvularia, como primer nivel del sistema educativo, </a:t>
            </a:r>
            <a:r>
              <a:rPr lang="es-CL" sz="2800" b="1" dirty="0">
                <a:effectLst/>
                <a:latin typeface="Calibri" panose="020F0502020204030204" pitchFamily="34" charset="0"/>
                <a:ea typeface="Calibri" panose="020F0502020204030204" pitchFamily="34" charset="0"/>
                <a:cs typeface="Calibri" panose="020F0502020204030204" pitchFamily="34" charset="0"/>
              </a:rPr>
              <a:t>tiene como fin favorecer una educación de calidad, oportuna y pertinente, que propicie aprendizajes relevantes y significativos en función del bienestar, el desarrollo pleno y la trascendencia de la niña y del niño como personas.</a:t>
            </a:r>
            <a:r>
              <a:rPr lang="es-CL" sz="2800" dirty="0">
                <a:effectLst/>
                <a:latin typeface="Calibri" panose="020F0502020204030204" pitchFamily="34" charset="0"/>
                <a:ea typeface="Calibri" panose="020F0502020204030204" pitchFamily="34" charset="0"/>
                <a:cs typeface="Calibri" panose="020F0502020204030204" pitchFamily="34" charset="0"/>
              </a:rPr>
              <a:t> Ello en estrecha relación y complementación con la labor educativa de la familia, propiciando a la vez su continuidad en el sistema educativo y su contribución a la sociedad, en un marco de valores nacionalmente compartidos que reconoce a niñas y niños en su calidad de sujetos de derecho. </a:t>
            </a:r>
            <a:endParaRPr lang="es-CL" sz="2800" dirty="0">
              <a:effectLst/>
              <a:latin typeface="Calibri" panose="020F0502020204030204" pitchFamily="34" charset="0"/>
              <a:ea typeface="Calibri" panose="020F0502020204030204" pitchFamily="34" charset="0"/>
              <a:cs typeface="Times New Roman" panose="02020603050405020304" pitchFamily="18" charset="0"/>
            </a:endParaRPr>
          </a:p>
          <a:p>
            <a:endParaRPr lang="es-CL" dirty="0"/>
          </a:p>
        </p:txBody>
      </p:sp>
    </p:spTree>
    <p:extLst>
      <p:ext uri="{BB962C8B-B14F-4D97-AF65-F5344CB8AC3E}">
        <p14:creationId xmlns:p14="http://schemas.microsoft.com/office/powerpoint/2010/main" val="35465038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8258863-ADC3-57CB-50E0-72F3796AA8DC}"/>
              </a:ext>
            </a:extLst>
          </p:cNvPr>
          <p:cNvSpPr>
            <a:spLocks noGrp="1"/>
          </p:cNvSpPr>
          <p:nvPr>
            <p:ph type="title"/>
          </p:nvPr>
        </p:nvSpPr>
        <p:spPr/>
        <p:txBody>
          <a:bodyPr>
            <a:normAutofit fontScale="90000"/>
          </a:bodyPr>
          <a:lstStyle/>
          <a:p>
            <a:r>
              <a:rPr lang="es-CL" dirty="0"/>
              <a:t>Recomendaciones para favorecer el desarrollo del Principio de Unidad</a:t>
            </a:r>
          </a:p>
        </p:txBody>
      </p:sp>
      <p:sp>
        <p:nvSpPr>
          <p:cNvPr id="3" name="Marcador de contenido 2">
            <a:extLst>
              <a:ext uri="{FF2B5EF4-FFF2-40B4-BE49-F238E27FC236}">
                <a16:creationId xmlns:a16="http://schemas.microsoft.com/office/drawing/2014/main" id="{DB71FCD1-2174-B029-5204-ABE90B2E7289}"/>
              </a:ext>
            </a:extLst>
          </p:cNvPr>
          <p:cNvSpPr>
            <a:spLocks noGrp="1"/>
          </p:cNvSpPr>
          <p:nvPr>
            <p:ph idx="1"/>
          </p:nvPr>
        </p:nvSpPr>
        <p:spPr/>
        <p:txBody>
          <a:bodyPr/>
          <a:lstStyle/>
          <a:p>
            <a:pPr marL="342900" lvl="0" indent="-342900">
              <a:lnSpc>
                <a:spcPct val="115000"/>
              </a:lnSpc>
              <a:buFont typeface="Symbol" panose="05050102010706020507" pitchFamily="18" charset="2"/>
              <a:buChar char=""/>
            </a:pPr>
            <a:r>
              <a:rPr lang="es-CL" sz="1800" dirty="0">
                <a:effectLst/>
                <a:latin typeface="Calibri" panose="020F0502020204030204" pitchFamily="34" charset="0"/>
                <a:ea typeface="Calibri" panose="020F0502020204030204" pitchFamily="34" charset="0"/>
                <a:cs typeface="Times New Roman" panose="02020603050405020304" pitchFamily="18" charset="0"/>
              </a:rPr>
              <a:t>Planificar, implementar y evaluar el trabajo educativo considerando los tres Ámbitos de Experiencias para el Aprendizaje de manera relacionada entre sí, procurando que los Objetivos de Aprendizajes Transversales (OAT) estén presentes en forma permanente, es decir, en la planificación de largo, mediano y corto plazo. </a:t>
            </a:r>
          </a:p>
          <a:p>
            <a:pPr marL="342900" lvl="0" indent="-342900">
              <a:lnSpc>
                <a:spcPct val="115000"/>
              </a:lnSpc>
              <a:spcAft>
                <a:spcPts val="1000"/>
              </a:spcAft>
              <a:buFont typeface="Symbol" panose="05050102010706020507" pitchFamily="18" charset="2"/>
              <a:buChar char=""/>
            </a:pPr>
            <a:r>
              <a:rPr lang="es-CL" sz="1800" dirty="0">
                <a:effectLst/>
                <a:latin typeface="Calibri" panose="020F0502020204030204" pitchFamily="34" charset="0"/>
                <a:ea typeface="Calibri" panose="020F0502020204030204" pitchFamily="34" charset="0"/>
                <a:cs typeface="Times New Roman" panose="02020603050405020304" pitchFamily="18" charset="0"/>
              </a:rPr>
              <a:t>Propiciar interacciones pedagógicas con los niños y niñas que involucren su corporalidad, emociones, pensamientos, deseos, intereses y conocimientos previos. </a:t>
            </a:r>
          </a:p>
          <a:p>
            <a:endParaRPr lang="es-CL" dirty="0"/>
          </a:p>
        </p:txBody>
      </p:sp>
    </p:spTree>
    <p:extLst>
      <p:ext uri="{BB962C8B-B14F-4D97-AF65-F5344CB8AC3E}">
        <p14:creationId xmlns:p14="http://schemas.microsoft.com/office/powerpoint/2010/main" val="1074472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D206730-26A7-2EBD-5F3D-D0B22E506404}"/>
              </a:ext>
            </a:extLst>
          </p:cNvPr>
          <p:cNvSpPr>
            <a:spLocks noGrp="1"/>
          </p:cNvSpPr>
          <p:nvPr>
            <p:ph idx="1"/>
          </p:nvPr>
        </p:nvSpPr>
        <p:spPr>
          <a:xfrm>
            <a:off x="1066800" y="1004341"/>
            <a:ext cx="10058400" cy="5030699"/>
          </a:xfrm>
        </p:spPr>
        <p:txBody>
          <a:bodyPr/>
          <a:lstStyle/>
          <a:p>
            <a:pPr marL="342900" lvl="0" indent="-342900">
              <a:lnSpc>
                <a:spcPct val="115000"/>
              </a:lnSpc>
              <a:buFont typeface="Symbol" panose="05050102010706020507" pitchFamily="18" charset="2"/>
              <a:buChar char=""/>
            </a:pPr>
            <a:r>
              <a:rPr lang="es-CL" sz="1800" dirty="0">
                <a:effectLst/>
                <a:latin typeface="Calibri" panose="020F0502020204030204" pitchFamily="34" charset="0"/>
                <a:ea typeface="Calibri" panose="020F0502020204030204" pitchFamily="34" charset="0"/>
                <a:cs typeface="Times New Roman" panose="02020603050405020304" pitchFamily="18" charset="0"/>
              </a:rPr>
              <a:t>Brindar experiencias de aprendizaje integradoras que potencien la exploración y protagonismo de niños y niñas, a partir de instancias que les permitan acceder a recursos, espacios y oportunidades para participar de manera integral y tomar decisiones. </a:t>
            </a:r>
          </a:p>
          <a:p>
            <a:pPr marL="342900" lvl="0" indent="-342900">
              <a:lnSpc>
                <a:spcPct val="115000"/>
              </a:lnSpc>
              <a:spcAft>
                <a:spcPts val="1000"/>
              </a:spcAft>
              <a:buFont typeface="Symbol" panose="05050102010706020507" pitchFamily="18" charset="2"/>
              <a:buChar char=""/>
            </a:pPr>
            <a:r>
              <a:rPr lang="es-CL" sz="1800" dirty="0">
                <a:effectLst/>
                <a:latin typeface="Calibri" panose="020F0502020204030204" pitchFamily="34" charset="0"/>
                <a:ea typeface="Calibri" panose="020F0502020204030204" pitchFamily="34" charset="0"/>
                <a:cs typeface="Times New Roman" panose="02020603050405020304" pitchFamily="18" charset="0"/>
              </a:rPr>
              <a:t>Utilizar diversos espacios diversos espacios educativos disponibles en los establecimientos educacionales, así como también espacios cercanos al recinto, los cuales forman parte de la comunidad educativa y local, buscando potenciar los diferentes Ámbitos y Núcleos del currículum. </a:t>
            </a:r>
          </a:p>
          <a:p>
            <a:endParaRPr lang="es-CL" dirty="0"/>
          </a:p>
        </p:txBody>
      </p:sp>
    </p:spTree>
    <p:extLst>
      <p:ext uri="{BB962C8B-B14F-4D97-AF65-F5344CB8AC3E}">
        <p14:creationId xmlns:p14="http://schemas.microsoft.com/office/powerpoint/2010/main" val="37804330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10794617-1CBD-650A-752C-40A956D71853}"/>
              </a:ext>
            </a:extLst>
          </p:cNvPr>
          <p:cNvSpPr>
            <a:spLocks noGrp="1"/>
          </p:cNvSpPr>
          <p:nvPr>
            <p:ph idx="1"/>
          </p:nvPr>
        </p:nvSpPr>
        <p:spPr>
          <a:xfrm>
            <a:off x="1066800" y="824459"/>
            <a:ext cx="10058400" cy="5210581"/>
          </a:xfrm>
        </p:spPr>
        <p:txBody>
          <a:bodyPr/>
          <a:lstStyle/>
          <a:p>
            <a:pPr marL="342900" lvl="0" indent="-342900">
              <a:lnSpc>
                <a:spcPct val="115000"/>
              </a:lnSpc>
              <a:buFont typeface="Symbol" panose="05050102010706020507" pitchFamily="18" charset="2"/>
              <a:buChar char=""/>
            </a:pPr>
            <a:r>
              <a:rPr lang="es-CL" sz="1800" dirty="0">
                <a:effectLst/>
                <a:latin typeface="Calibri" panose="020F0502020204030204" pitchFamily="34" charset="0"/>
                <a:ea typeface="Calibri" panose="020F0502020204030204" pitchFamily="34" charset="0"/>
                <a:cs typeface="Times New Roman" panose="02020603050405020304" pitchFamily="18" charset="0"/>
              </a:rPr>
              <a:t>Incorporar recursos de tipo permanente o transitorio que consideren y potencien el desarrollo de la integralidad de niños y niñas en la construcción de los aprendizajes. Esto significa, por ejemplo, que un mismo recurso pueden potenciar diferentes aprendizajes. </a:t>
            </a:r>
          </a:p>
          <a:p>
            <a:pPr marL="342900" lvl="0" indent="-342900">
              <a:lnSpc>
                <a:spcPct val="115000"/>
              </a:lnSpc>
              <a:spcAft>
                <a:spcPts val="1000"/>
              </a:spcAft>
              <a:buFont typeface="Symbol" panose="05050102010706020507" pitchFamily="18" charset="2"/>
              <a:buChar char=""/>
            </a:pPr>
            <a:r>
              <a:rPr lang="es-CL" sz="1800" dirty="0">
                <a:effectLst/>
                <a:latin typeface="Calibri" panose="020F0502020204030204" pitchFamily="34" charset="0"/>
                <a:ea typeface="Calibri" panose="020F0502020204030204" pitchFamily="34" charset="0"/>
                <a:cs typeface="Times New Roman" panose="02020603050405020304" pitchFamily="18" charset="0"/>
              </a:rPr>
              <a:t>Diseñar jornadas diarias equilibradas en la organización del tiempo, que impliquen experiencias de aprendizaje variadas en las que niños y niñas participen con todo su ser, ya sea desde lo cognitivo, afectivo, ético y moral. • Considerar en todo momento los conocimientos, experiencias previas y sentidos que niños y niñas construyen en sus familias como parte de su integralidad.</a:t>
            </a:r>
          </a:p>
          <a:p>
            <a:endParaRPr lang="es-CL" dirty="0"/>
          </a:p>
        </p:txBody>
      </p:sp>
    </p:spTree>
    <p:extLst>
      <p:ext uri="{BB962C8B-B14F-4D97-AF65-F5344CB8AC3E}">
        <p14:creationId xmlns:p14="http://schemas.microsoft.com/office/powerpoint/2010/main" val="18230343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03464F0-EC2C-1782-9ABD-36309E38D5B6}"/>
              </a:ext>
            </a:extLst>
          </p:cNvPr>
          <p:cNvSpPr>
            <a:spLocks noGrp="1"/>
          </p:cNvSpPr>
          <p:nvPr>
            <p:ph type="title"/>
          </p:nvPr>
        </p:nvSpPr>
        <p:spPr/>
        <p:txBody>
          <a:bodyPr>
            <a:normAutofit fontScale="90000"/>
          </a:bodyPr>
          <a:lstStyle/>
          <a:p>
            <a:r>
              <a:rPr lang="es-CL" b="1" dirty="0">
                <a:solidFill>
                  <a:srgbClr val="4A5590"/>
                </a:solidFill>
                <a:latin typeface="gobCL"/>
              </a:rPr>
              <a:t>Principio de singularidad </a:t>
            </a:r>
            <a:br>
              <a:rPr lang="es-CL" dirty="0">
                <a:solidFill>
                  <a:srgbClr val="4A5590"/>
                </a:solidFill>
                <a:latin typeface="gobCL"/>
              </a:rPr>
            </a:br>
            <a:endParaRPr lang="es-CL" dirty="0"/>
          </a:p>
        </p:txBody>
      </p:sp>
      <p:sp>
        <p:nvSpPr>
          <p:cNvPr id="3" name="Marcador de contenido 2">
            <a:extLst>
              <a:ext uri="{FF2B5EF4-FFF2-40B4-BE49-F238E27FC236}">
                <a16:creationId xmlns:a16="http://schemas.microsoft.com/office/drawing/2014/main" id="{14A66FFA-7D6F-437D-CCE1-30480B5133F5}"/>
              </a:ext>
            </a:extLst>
          </p:cNvPr>
          <p:cNvSpPr>
            <a:spLocks noGrp="1"/>
          </p:cNvSpPr>
          <p:nvPr>
            <p:ph idx="1"/>
          </p:nvPr>
        </p:nvSpPr>
        <p:spPr/>
        <p:txBody>
          <a:bodyPr/>
          <a:lstStyle/>
          <a:p>
            <a:r>
              <a:rPr lang="es-CL" sz="1800" b="0" i="0" u="none" strike="noStrike" baseline="0" dirty="0">
                <a:solidFill>
                  <a:srgbClr val="211D1E"/>
                </a:solidFill>
                <a:latin typeface="gobCL"/>
              </a:rPr>
              <a:t>Cada niño y niña, independientemente de la etapa de vida y nivel de desarrollo en que se encuentre, es un ser único con características, necesidades, intereses y fortalezas que se deben conocer, respetar y considerar efectivamente en toda situación de aprendizaje. Esta diversidad implica, entre otros, que cada niña y niño aprende a través de diversas formas y ritmos que le son propios, y también que posee formas de interpretar el mundo a partir de su cultura, situando el aprendizaje en contexto. De allí el desafío, de responder de manera inclusiva y con equidad, a la diversidad de niños y niñas en el proceso educativo que se desarrolla. 	</a:t>
            </a:r>
          </a:p>
          <a:p>
            <a:endParaRPr lang="es-CL" dirty="0"/>
          </a:p>
        </p:txBody>
      </p:sp>
      <p:pic>
        <p:nvPicPr>
          <p:cNvPr id="5" name="Imagen 4">
            <a:extLst>
              <a:ext uri="{FF2B5EF4-FFF2-40B4-BE49-F238E27FC236}">
                <a16:creationId xmlns:a16="http://schemas.microsoft.com/office/drawing/2014/main" id="{E807EB30-971B-E286-AA34-0027A7E99E0C}"/>
              </a:ext>
            </a:extLst>
          </p:cNvPr>
          <p:cNvPicPr>
            <a:picLocks noChangeAspect="1"/>
          </p:cNvPicPr>
          <p:nvPr/>
        </p:nvPicPr>
        <p:blipFill>
          <a:blip r:embed="rId2"/>
          <a:stretch>
            <a:fillRect/>
          </a:stretch>
        </p:blipFill>
        <p:spPr>
          <a:xfrm>
            <a:off x="7955077" y="4386985"/>
            <a:ext cx="2457793" cy="1648055"/>
          </a:xfrm>
          <a:prstGeom prst="rect">
            <a:avLst/>
          </a:prstGeom>
        </p:spPr>
      </p:pic>
    </p:spTree>
    <p:extLst>
      <p:ext uri="{BB962C8B-B14F-4D97-AF65-F5344CB8AC3E}">
        <p14:creationId xmlns:p14="http://schemas.microsoft.com/office/powerpoint/2010/main" val="18205335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C723995-5877-7E44-36E2-69BABB732FE4}"/>
              </a:ext>
            </a:extLst>
          </p:cNvPr>
          <p:cNvSpPr>
            <a:spLocks noGrp="1"/>
          </p:cNvSpPr>
          <p:nvPr>
            <p:ph type="title"/>
          </p:nvPr>
        </p:nvSpPr>
        <p:spPr/>
        <p:txBody>
          <a:bodyPr>
            <a:normAutofit fontScale="90000"/>
          </a:bodyPr>
          <a:lstStyle/>
          <a:p>
            <a:r>
              <a:rPr lang="es-CL" dirty="0"/>
              <a:t>Recomendaciones para favorecer el desarrollo del Principio de Singularidad</a:t>
            </a:r>
          </a:p>
        </p:txBody>
      </p:sp>
      <p:sp>
        <p:nvSpPr>
          <p:cNvPr id="3" name="Marcador de contenido 2">
            <a:extLst>
              <a:ext uri="{FF2B5EF4-FFF2-40B4-BE49-F238E27FC236}">
                <a16:creationId xmlns:a16="http://schemas.microsoft.com/office/drawing/2014/main" id="{85224C91-83FC-96B6-F6D5-E0F264677212}"/>
              </a:ext>
            </a:extLst>
          </p:cNvPr>
          <p:cNvSpPr>
            <a:spLocks noGrp="1"/>
          </p:cNvSpPr>
          <p:nvPr>
            <p:ph idx="1"/>
          </p:nvPr>
        </p:nvSpPr>
        <p:spPr/>
        <p:txBody>
          <a:bodyPr/>
          <a:lstStyle/>
          <a:p>
            <a:pPr marL="342900" lvl="0" indent="-342900">
              <a:lnSpc>
                <a:spcPct val="115000"/>
              </a:lnSpc>
              <a:buFont typeface="Symbol" panose="05050102010706020507" pitchFamily="18" charset="2"/>
              <a:buChar char=""/>
            </a:pPr>
            <a:r>
              <a:rPr lang="es-CL" sz="1800" dirty="0">
                <a:effectLst/>
                <a:latin typeface="Calibri" panose="020F0502020204030204" pitchFamily="34" charset="0"/>
                <a:ea typeface="Calibri" panose="020F0502020204030204" pitchFamily="34" charset="0"/>
                <a:cs typeface="Times New Roman" panose="02020603050405020304" pitchFamily="18" charset="0"/>
              </a:rPr>
              <a:t>Planificar e implementar el trabajo educativo con una secuencia y progresión de aprendizajes que considere la trayectoria de desarrollo de cada niño y niña, sus características personales, necesidades, conocimientos previos e intereses. </a:t>
            </a:r>
          </a:p>
          <a:p>
            <a:pPr marL="342900" lvl="0" indent="-342900">
              <a:lnSpc>
                <a:spcPct val="115000"/>
              </a:lnSpc>
              <a:spcAft>
                <a:spcPts val="1000"/>
              </a:spcAft>
              <a:buFont typeface="Symbol" panose="05050102010706020507" pitchFamily="18" charset="2"/>
              <a:buChar char=""/>
            </a:pPr>
            <a:r>
              <a:rPr lang="es-CL" sz="1800" dirty="0">
                <a:effectLst/>
                <a:latin typeface="Calibri" panose="020F0502020204030204" pitchFamily="34" charset="0"/>
                <a:ea typeface="Calibri" panose="020F0502020204030204" pitchFamily="34" charset="0"/>
                <a:cs typeface="Times New Roman" panose="02020603050405020304" pitchFamily="18" charset="0"/>
              </a:rPr>
              <a:t>Conocer acabadamente las particularidades de cada niño y niña desde el inicio de la acción formativa, lo cual es posible mediante el vínculo que se promueve con las familias. Esto permite, a partir del proceso de planificación y evaluación, entregar oportunidades de aprendizaje oportunas, pertinentes, equitativas y flexibles a las necesidades de carácter individual. </a:t>
            </a:r>
          </a:p>
          <a:p>
            <a:endParaRPr lang="es-CL" dirty="0"/>
          </a:p>
        </p:txBody>
      </p:sp>
    </p:spTree>
    <p:extLst>
      <p:ext uri="{BB962C8B-B14F-4D97-AF65-F5344CB8AC3E}">
        <p14:creationId xmlns:p14="http://schemas.microsoft.com/office/powerpoint/2010/main" val="19180212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5F025906-5D85-EE2B-F2F6-C02A3FF98C54}"/>
              </a:ext>
            </a:extLst>
          </p:cNvPr>
          <p:cNvSpPr>
            <a:spLocks noGrp="1"/>
          </p:cNvSpPr>
          <p:nvPr>
            <p:ph idx="1"/>
          </p:nvPr>
        </p:nvSpPr>
        <p:spPr>
          <a:xfrm>
            <a:off x="1066800" y="899410"/>
            <a:ext cx="10058400" cy="5135630"/>
          </a:xfrm>
        </p:spPr>
        <p:txBody>
          <a:bodyPr/>
          <a:lstStyle/>
          <a:p>
            <a:pPr marL="342900" lvl="0" indent="-342900">
              <a:lnSpc>
                <a:spcPct val="115000"/>
              </a:lnSpc>
              <a:buFont typeface="Symbol" panose="05050102010706020507" pitchFamily="18" charset="2"/>
              <a:buChar char=""/>
            </a:pPr>
            <a:r>
              <a:rPr lang="es-CL" sz="1800" dirty="0">
                <a:effectLst/>
                <a:latin typeface="Calibri" panose="020F0502020204030204" pitchFamily="34" charset="0"/>
                <a:ea typeface="Calibri" panose="020F0502020204030204" pitchFamily="34" charset="0"/>
                <a:cs typeface="Times New Roman" panose="02020603050405020304" pitchFamily="18" charset="0"/>
              </a:rPr>
              <a:t>Promover interacciones pedagógicas entre niños, niñas y adultos basadas en la observación y escucha activa, permitiendo conocer qué piensan, prefieren, sienten y desean de cada persona, construyendo desde la aceptación y valoración del otro/a vínculos afectivos positivos y enriquecedores para el aprendizaje. </a:t>
            </a:r>
          </a:p>
          <a:p>
            <a:pPr marL="342900" lvl="0" indent="-342900">
              <a:lnSpc>
                <a:spcPct val="115000"/>
              </a:lnSpc>
              <a:spcAft>
                <a:spcPts val="1000"/>
              </a:spcAft>
              <a:buFont typeface="Symbol" panose="05050102010706020507" pitchFamily="18" charset="2"/>
              <a:buChar char=""/>
            </a:pPr>
            <a:r>
              <a:rPr lang="es-CL" sz="1800" dirty="0">
                <a:effectLst/>
                <a:latin typeface="Calibri" panose="020F0502020204030204" pitchFamily="34" charset="0"/>
                <a:ea typeface="Calibri" panose="020F0502020204030204" pitchFamily="34" charset="0"/>
                <a:cs typeface="Times New Roman" panose="02020603050405020304" pitchFamily="18" charset="0"/>
              </a:rPr>
              <a:t>Consensuar junto a los niños, niñas, familias y comunidades, acuerdos de convivencia que propicien el respeto mutuo y la valoración de todos y todas por igual, comprendiendo que las diferencias aportan a la construcción de aprendizajes significativos en las infancias. </a:t>
            </a:r>
          </a:p>
          <a:p>
            <a:endParaRPr lang="es-CL" dirty="0"/>
          </a:p>
        </p:txBody>
      </p:sp>
    </p:spTree>
    <p:extLst>
      <p:ext uri="{BB962C8B-B14F-4D97-AF65-F5344CB8AC3E}">
        <p14:creationId xmlns:p14="http://schemas.microsoft.com/office/powerpoint/2010/main" val="27852771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CD9E4B38-6E3C-DCA4-B4E8-A627BB3DED9E}"/>
              </a:ext>
            </a:extLst>
          </p:cNvPr>
          <p:cNvSpPr>
            <a:spLocks noGrp="1"/>
          </p:cNvSpPr>
          <p:nvPr>
            <p:ph idx="1"/>
          </p:nvPr>
        </p:nvSpPr>
        <p:spPr>
          <a:xfrm>
            <a:off x="1066800" y="779489"/>
            <a:ext cx="10058400" cy="5255551"/>
          </a:xfrm>
        </p:spPr>
        <p:txBody>
          <a:bodyPr/>
          <a:lstStyle/>
          <a:p>
            <a:pPr marL="342900" lvl="0" indent="-342900">
              <a:lnSpc>
                <a:spcPct val="115000"/>
              </a:lnSpc>
              <a:buFont typeface="Symbol" panose="05050102010706020507" pitchFamily="18" charset="2"/>
              <a:buChar char=""/>
            </a:pPr>
            <a:r>
              <a:rPr lang="es-CL" sz="1800" dirty="0">
                <a:effectLst/>
                <a:latin typeface="Calibri" panose="020F0502020204030204" pitchFamily="34" charset="0"/>
                <a:ea typeface="Calibri" panose="020F0502020204030204" pitchFamily="34" charset="0"/>
                <a:cs typeface="Times New Roman" panose="02020603050405020304" pitchFamily="18" charset="0"/>
              </a:rPr>
              <a:t>Considerar en la organización de los recursos, espacios y tiempos, los diversos intereses, necesidades y formas de aprender de niños y niñas. Esto implica, por ejemplo, respetar los diferentes ritmos en los periodos constantes de alimentación, higiene y descanso. </a:t>
            </a:r>
          </a:p>
          <a:p>
            <a:pPr marL="342900" lvl="0" indent="-342900">
              <a:lnSpc>
                <a:spcPct val="115000"/>
              </a:lnSpc>
              <a:spcAft>
                <a:spcPts val="1000"/>
              </a:spcAft>
              <a:buFont typeface="Symbol" panose="05050102010706020507" pitchFamily="18" charset="2"/>
              <a:buChar char=""/>
            </a:pPr>
            <a:r>
              <a:rPr lang="es-CL" sz="1800" dirty="0">
                <a:effectLst/>
                <a:latin typeface="Calibri" panose="020F0502020204030204" pitchFamily="34" charset="0"/>
                <a:ea typeface="Calibri" panose="020F0502020204030204" pitchFamily="34" charset="0"/>
                <a:cs typeface="Times New Roman" panose="02020603050405020304" pitchFamily="18" charset="0"/>
              </a:rPr>
              <a:t>Reconocer el valor de la diversidad de creencias y costumbres en las familias y comunidades, como aporte a procesos de enseñanza y aprendizaje situados y significativos para niños y niñas. Es importante acoger la participación de las familias, generando ambientes de buen trato, escucha, aceptación, respeto y sentido de comunidad.</a:t>
            </a:r>
          </a:p>
          <a:p>
            <a:endParaRPr lang="es-CL" dirty="0"/>
          </a:p>
        </p:txBody>
      </p:sp>
    </p:spTree>
    <p:extLst>
      <p:ext uri="{BB962C8B-B14F-4D97-AF65-F5344CB8AC3E}">
        <p14:creationId xmlns:p14="http://schemas.microsoft.com/office/powerpoint/2010/main" val="39505294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AD61A7C-2C7C-9BAA-BACB-CE9D81D804E0}"/>
              </a:ext>
            </a:extLst>
          </p:cNvPr>
          <p:cNvSpPr>
            <a:spLocks noGrp="1"/>
          </p:cNvSpPr>
          <p:nvPr>
            <p:ph type="title"/>
          </p:nvPr>
        </p:nvSpPr>
        <p:spPr/>
        <p:txBody>
          <a:bodyPr>
            <a:normAutofit fontScale="90000"/>
          </a:bodyPr>
          <a:lstStyle/>
          <a:p>
            <a:r>
              <a:rPr lang="es-CL" b="1" dirty="0">
                <a:solidFill>
                  <a:srgbClr val="4A5590"/>
                </a:solidFill>
                <a:latin typeface="gobCL"/>
              </a:rPr>
              <a:t>Principio de actividad </a:t>
            </a:r>
            <a:br>
              <a:rPr lang="es-CL" dirty="0">
                <a:solidFill>
                  <a:srgbClr val="4A5590"/>
                </a:solidFill>
                <a:latin typeface="gobCL"/>
              </a:rPr>
            </a:br>
            <a:endParaRPr lang="es-CL" dirty="0"/>
          </a:p>
        </p:txBody>
      </p:sp>
      <p:sp>
        <p:nvSpPr>
          <p:cNvPr id="3" name="Marcador de contenido 2">
            <a:extLst>
              <a:ext uri="{FF2B5EF4-FFF2-40B4-BE49-F238E27FC236}">
                <a16:creationId xmlns:a16="http://schemas.microsoft.com/office/drawing/2014/main" id="{CFE12FA0-3B54-08DC-F00C-AFC64DFE745A}"/>
              </a:ext>
            </a:extLst>
          </p:cNvPr>
          <p:cNvSpPr>
            <a:spLocks noGrp="1"/>
          </p:cNvSpPr>
          <p:nvPr>
            <p:ph idx="1"/>
          </p:nvPr>
        </p:nvSpPr>
        <p:spPr/>
        <p:txBody>
          <a:bodyPr/>
          <a:lstStyle/>
          <a:p>
            <a:r>
              <a:rPr lang="es-CL" sz="1800" b="0" i="0" u="none" strike="noStrike" baseline="0" dirty="0">
                <a:solidFill>
                  <a:srgbClr val="211D1E"/>
                </a:solidFill>
                <a:latin typeface="gobCL"/>
              </a:rPr>
              <a:t>La niña y el niño deben ser protagonistas de sus aprendizajes, a través de procesos de apropiación, construcción y comunicación. Por tanto, resulta fundamental que el equipo pedagógico potencie este rol en las interacciones y experiencias de las que participa, disponiendo de ambientes enriquecidos y lúdicos, que activen su creatividad, favorezcan su expresión y les permitan generar cambios en su entorno, creando su propia perspectiva de la realidad en la que se desenvuelven. 	</a:t>
            </a:r>
          </a:p>
          <a:p>
            <a:endParaRPr lang="es-CL" dirty="0"/>
          </a:p>
        </p:txBody>
      </p:sp>
      <p:pic>
        <p:nvPicPr>
          <p:cNvPr id="5" name="Imagen 4">
            <a:extLst>
              <a:ext uri="{FF2B5EF4-FFF2-40B4-BE49-F238E27FC236}">
                <a16:creationId xmlns:a16="http://schemas.microsoft.com/office/drawing/2014/main" id="{7ABC7BF3-785D-79CB-3C71-E622AE9DD754}"/>
              </a:ext>
            </a:extLst>
          </p:cNvPr>
          <p:cNvPicPr>
            <a:picLocks noChangeAspect="1"/>
          </p:cNvPicPr>
          <p:nvPr/>
        </p:nvPicPr>
        <p:blipFill>
          <a:blip r:embed="rId2"/>
          <a:stretch>
            <a:fillRect/>
          </a:stretch>
        </p:blipFill>
        <p:spPr>
          <a:xfrm>
            <a:off x="8486407" y="4787091"/>
            <a:ext cx="2638793" cy="1247949"/>
          </a:xfrm>
          <a:prstGeom prst="rect">
            <a:avLst/>
          </a:prstGeom>
        </p:spPr>
      </p:pic>
    </p:spTree>
    <p:extLst>
      <p:ext uri="{BB962C8B-B14F-4D97-AF65-F5344CB8AC3E}">
        <p14:creationId xmlns:p14="http://schemas.microsoft.com/office/powerpoint/2010/main" val="31963413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F1E0F11-025F-DE84-C6FC-42443CE56FE3}"/>
              </a:ext>
            </a:extLst>
          </p:cNvPr>
          <p:cNvSpPr>
            <a:spLocks noGrp="1"/>
          </p:cNvSpPr>
          <p:nvPr>
            <p:ph type="title"/>
          </p:nvPr>
        </p:nvSpPr>
        <p:spPr/>
        <p:txBody>
          <a:bodyPr/>
          <a:lstStyle/>
          <a:p>
            <a:r>
              <a:rPr lang="es-CL" sz="1800" dirty="0">
                <a:effectLst/>
                <a:latin typeface="Calibri" panose="020F0502020204030204" pitchFamily="34" charset="0"/>
                <a:ea typeface="Calibri" panose="020F0502020204030204" pitchFamily="34" charset="0"/>
                <a:cs typeface="Times New Roman" panose="02020603050405020304" pitchFamily="18" charset="0"/>
              </a:rPr>
              <a:t>Recomendaciones para favorecer el desarrollo del Principio de Actividad </a:t>
            </a:r>
            <a:br>
              <a:rPr lang="es-CL" sz="1800" dirty="0">
                <a:effectLst/>
                <a:latin typeface="Calibri" panose="020F0502020204030204" pitchFamily="34" charset="0"/>
                <a:ea typeface="Calibri" panose="020F0502020204030204" pitchFamily="34" charset="0"/>
                <a:cs typeface="Times New Roman" panose="02020603050405020304" pitchFamily="18" charset="0"/>
              </a:rPr>
            </a:br>
            <a:endParaRPr lang="es-CL" dirty="0"/>
          </a:p>
        </p:txBody>
      </p:sp>
      <p:sp>
        <p:nvSpPr>
          <p:cNvPr id="3" name="Marcador de contenido 2">
            <a:extLst>
              <a:ext uri="{FF2B5EF4-FFF2-40B4-BE49-F238E27FC236}">
                <a16:creationId xmlns:a16="http://schemas.microsoft.com/office/drawing/2014/main" id="{C8220FEB-A08B-CF51-DDE7-E7D18310D168}"/>
              </a:ext>
            </a:extLst>
          </p:cNvPr>
          <p:cNvSpPr>
            <a:spLocks noGrp="1"/>
          </p:cNvSpPr>
          <p:nvPr>
            <p:ph idx="1"/>
          </p:nvPr>
        </p:nvSpPr>
        <p:spPr/>
        <p:txBody>
          <a:bodyPr/>
          <a:lstStyle/>
          <a:p>
            <a:pPr marL="342900" lvl="0" indent="-342900">
              <a:lnSpc>
                <a:spcPct val="115000"/>
              </a:lnSpc>
              <a:buFont typeface="Calibri" panose="020F0502020204030204" pitchFamily="34" charset="0"/>
              <a:buChar char="•"/>
            </a:pPr>
            <a:r>
              <a:rPr lang="es-CL" sz="1800" dirty="0">
                <a:effectLst/>
                <a:latin typeface="Calibri" panose="020F0502020204030204" pitchFamily="34" charset="0"/>
                <a:ea typeface="Calibri" panose="020F0502020204030204" pitchFamily="34" charset="0"/>
                <a:cs typeface="Times New Roman" panose="02020603050405020304" pitchFamily="18" charset="0"/>
              </a:rPr>
              <a:t>Planificar, implementar y evaluar el trabajo educativo a partir de experiencias para el aprendizaje que consideren el protagonismo de los niños y niñas, desde sus intereses, opiniones e iniciativas de juego. </a:t>
            </a:r>
          </a:p>
          <a:p>
            <a:pPr marL="342900" lvl="0" indent="-342900">
              <a:lnSpc>
                <a:spcPct val="115000"/>
              </a:lnSpc>
              <a:buFont typeface="Calibri" panose="020F0502020204030204" pitchFamily="34" charset="0"/>
              <a:buChar char="•"/>
            </a:pPr>
            <a:r>
              <a:rPr lang="es-CL" sz="1800" dirty="0">
                <a:effectLst/>
                <a:latin typeface="Calibri" panose="020F0502020204030204" pitchFamily="34" charset="0"/>
                <a:ea typeface="Calibri" panose="020F0502020204030204" pitchFamily="34" charset="0"/>
                <a:cs typeface="Times New Roman" panose="02020603050405020304" pitchFamily="18" charset="0"/>
              </a:rPr>
              <a:t>Ofrecer oportunidades de aprendizaje integrales que permitan a las infancias definir y desarrollar, libre y deliberadamente, las formas y momentos en las que participan de las diversas experiencias. </a:t>
            </a:r>
          </a:p>
          <a:p>
            <a:pPr marL="342900" lvl="0" indent="-342900">
              <a:lnSpc>
                <a:spcPct val="115000"/>
              </a:lnSpc>
              <a:spcAft>
                <a:spcPts val="1000"/>
              </a:spcAft>
              <a:buFont typeface="Calibri" panose="020F0502020204030204" pitchFamily="34" charset="0"/>
              <a:buChar char="•"/>
            </a:pPr>
            <a:r>
              <a:rPr lang="es-CL" sz="1800" dirty="0">
                <a:effectLst/>
                <a:latin typeface="Calibri" panose="020F0502020204030204" pitchFamily="34" charset="0"/>
                <a:ea typeface="Calibri" panose="020F0502020204030204" pitchFamily="34" charset="0"/>
                <a:cs typeface="Times New Roman" panose="02020603050405020304" pitchFamily="18" charset="0"/>
              </a:rPr>
              <a:t>Construir en conjunto con los niños y niñas evidencias de sus procesos de aprendizaje, que permitan evaluar sus desempeños en las situaciones cotidianas donde se desenvuelven. Las instancias de auto y coevaluación son esenciales para desarrollar progresivamente procesos de metacognición, que permiten a los párvulos orientar su mirada, identificar y verbalizar sus avances y oportunidades de mejora. </a:t>
            </a:r>
          </a:p>
          <a:p>
            <a:endParaRPr lang="es-CL" dirty="0"/>
          </a:p>
        </p:txBody>
      </p:sp>
    </p:spTree>
    <p:extLst>
      <p:ext uri="{BB962C8B-B14F-4D97-AF65-F5344CB8AC3E}">
        <p14:creationId xmlns:p14="http://schemas.microsoft.com/office/powerpoint/2010/main" val="9833089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C0B2BF89-3D6A-AABB-8E1E-B946A8C66AC2}"/>
              </a:ext>
            </a:extLst>
          </p:cNvPr>
          <p:cNvSpPr>
            <a:spLocks noGrp="1"/>
          </p:cNvSpPr>
          <p:nvPr>
            <p:ph idx="1"/>
          </p:nvPr>
        </p:nvSpPr>
        <p:spPr>
          <a:xfrm>
            <a:off x="1066800" y="839449"/>
            <a:ext cx="10058400" cy="5195591"/>
          </a:xfrm>
        </p:spPr>
        <p:txBody>
          <a:bodyPr/>
          <a:lstStyle/>
          <a:p>
            <a:pPr marL="342900" lvl="0" indent="-342900">
              <a:lnSpc>
                <a:spcPct val="115000"/>
              </a:lnSpc>
              <a:buFont typeface="Calibri" panose="020F0502020204030204" pitchFamily="34" charset="0"/>
              <a:buChar char="•"/>
            </a:pPr>
            <a:r>
              <a:rPr lang="es-CL" sz="1800" dirty="0">
                <a:effectLst/>
                <a:latin typeface="Calibri" panose="020F0502020204030204" pitchFamily="34" charset="0"/>
                <a:ea typeface="Calibri" panose="020F0502020204030204" pitchFamily="34" charset="0"/>
                <a:cs typeface="Times New Roman" panose="02020603050405020304" pitchFamily="18" charset="0"/>
              </a:rPr>
              <a:t>Ampliar la participación de las niñas y niños en los momentos destinados a la alimentación, la higiene y el descanso, puesto que constituyen instancias propicias para el desarrollo de la autonomía y la toma de decisiones. </a:t>
            </a:r>
          </a:p>
          <a:p>
            <a:pPr marL="342900" lvl="0" indent="-342900">
              <a:lnSpc>
                <a:spcPct val="115000"/>
              </a:lnSpc>
              <a:buFont typeface="Calibri" panose="020F0502020204030204" pitchFamily="34" charset="0"/>
              <a:buChar char="•"/>
            </a:pPr>
            <a:r>
              <a:rPr lang="es-CL" sz="1800" dirty="0">
                <a:effectLst/>
                <a:latin typeface="Calibri" panose="020F0502020204030204" pitchFamily="34" charset="0"/>
                <a:ea typeface="Calibri" panose="020F0502020204030204" pitchFamily="34" charset="0"/>
                <a:cs typeface="Times New Roman" panose="02020603050405020304" pitchFamily="18" charset="0"/>
              </a:rPr>
              <a:t>Generar interacciones pedagógicas que promuevan la participación activa de los niños y niñas en las experiencias de aprendizaje, poniendo especial atención a sus iniciativas, inquietudes y puntos de vista, ofreciendo instancias de diálogo permanente entre todos los integrantes del grupo. </a:t>
            </a:r>
          </a:p>
          <a:p>
            <a:pPr marL="342900" lvl="0" indent="-342900">
              <a:lnSpc>
                <a:spcPct val="115000"/>
              </a:lnSpc>
              <a:spcAft>
                <a:spcPts val="1000"/>
              </a:spcAft>
              <a:buFont typeface="Calibri" panose="020F0502020204030204" pitchFamily="34" charset="0"/>
              <a:buChar char="•"/>
            </a:pPr>
            <a:r>
              <a:rPr lang="es-CL" sz="1800" dirty="0">
                <a:effectLst/>
                <a:latin typeface="Calibri" panose="020F0502020204030204" pitchFamily="34" charset="0"/>
                <a:ea typeface="Calibri" panose="020F0502020204030204" pitchFamily="34" charset="0"/>
                <a:cs typeface="Times New Roman" panose="02020603050405020304" pitchFamily="18" charset="0"/>
              </a:rPr>
              <a:t>Organizar los espacios y recursos para el aprendizaje desde los intereses, propuestas y preferencias de los párvulos, otorgando importancia al material concreto como promotor del aprendizaje activo.</a:t>
            </a:r>
          </a:p>
          <a:p>
            <a:endParaRPr lang="es-CL" dirty="0"/>
          </a:p>
        </p:txBody>
      </p:sp>
    </p:spTree>
    <p:extLst>
      <p:ext uri="{BB962C8B-B14F-4D97-AF65-F5344CB8AC3E}">
        <p14:creationId xmlns:p14="http://schemas.microsoft.com/office/powerpoint/2010/main" val="18785833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7F8E0F-B49D-96F9-CAB7-D01948DE5BFB}"/>
              </a:ext>
            </a:extLst>
          </p:cNvPr>
          <p:cNvSpPr>
            <a:spLocks noGrp="1"/>
          </p:cNvSpPr>
          <p:nvPr>
            <p:ph type="title"/>
          </p:nvPr>
        </p:nvSpPr>
        <p:spPr>
          <a:xfrm>
            <a:off x="1066800" y="822960"/>
            <a:ext cx="10058400" cy="810968"/>
          </a:xfrm>
        </p:spPr>
        <p:txBody>
          <a:bodyPr>
            <a:normAutofit fontScale="90000"/>
          </a:bodyPr>
          <a:lstStyle/>
          <a:p>
            <a:r>
              <a:rPr lang="es-CL" sz="4000" dirty="0">
                <a:effectLst/>
                <a:latin typeface="Calibri" panose="020F0502020204030204" pitchFamily="34" charset="0"/>
                <a:ea typeface="Calibri" panose="020F0502020204030204" pitchFamily="34" charset="0"/>
                <a:cs typeface="Calibri" panose="020F0502020204030204" pitchFamily="34" charset="0"/>
              </a:rPr>
              <a:t>Para favorecer lo anterior, se plantean los siguientes propósitos: </a:t>
            </a:r>
            <a:br>
              <a:rPr lang="es-CL" sz="1800" dirty="0">
                <a:effectLst/>
                <a:latin typeface="Calibri" panose="020F0502020204030204" pitchFamily="34" charset="0"/>
                <a:ea typeface="Calibri" panose="020F0502020204030204" pitchFamily="34" charset="0"/>
                <a:cs typeface="Times New Roman" panose="02020603050405020304" pitchFamily="18" charset="0"/>
              </a:rPr>
            </a:br>
            <a:endParaRPr lang="es-CL" dirty="0"/>
          </a:p>
        </p:txBody>
      </p:sp>
      <p:sp>
        <p:nvSpPr>
          <p:cNvPr id="3" name="Marcador de contenido 2">
            <a:extLst>
              <a:ext uri="{FF2B5EF4-FFF2-40B4-BE49-F238E27FC236}">
                <a16:creationId xmlns:a16="http://schemas.microsoft.com/office/drawing/2014/main" id="{3536218F-F45C-E043-071B-A2F0931624AE}"/>
              </a:ext>
            </a:extLst>
          </p:cNvPr>
          <p:cNvSpPr>
            <a:spLocks noGrp="1"/>
          </p:cNvSpPr>
          <p:nvPr>
            <p:ph idx="1"/>
          </p:nvPr>
        </p:nvSpPr>
        <p:spPr>
          <a:xfrm>
            <a:off x="1066800" y="1633928"/>
            <a:ext cx="10058400" cy="4401112"/>
          </a:xfrm>
        </p:spPr>
        <p:txBody>
          <a:bodyPr/>
          <a:lstStyle/>
          <a:p>
            <a:pPr algn="just">
              <a:lnSpc>
                <a:spcPct val="107000"/>
              </a:lnSpc>
              <a:spcAft>
                <a:spcPts val="800"/>
              </a:spcAft>
            </a:pPr>
            <a:r>
              <a:rPr lang="es-CL" sz="2400" dirty="0">
                <a:effectLst/>
                <a:latin typeface="Calibri" panose="020F0502020204030204" pitchFamily="34" charset="0"/>
                <a:ea typeface="Calibri" panose="020F0502020204030204" pitchFamily="34" charset="0"/>
                <a:cs typeface="Calibri" panose="020F0502020204030204" pitchFamily="34" charset="0"/>
              </a:rPr>
              <a:t>Promover el bienestar integral de la niña y el niño mediante la creación de ambientes saludables, protegidos, acogedores y ricos en términos de oportunidades de aprendizaje, donde ellos vivan y aprecien el cuidado, la seguridad y la confortabilidad y potencien su confianza, curiosidad e interés por las personas y el mundo que los rodea. </a:t>
            </a:r>
            <a:endParaRPr lang="es-CL"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CL" sz="2400" dirty="0">
                <a:effectLst/>
                <a:latin typeface="Calibri" panose="020F0502020204030204" pitchFamily="34" charset="0"/>
                <a:ea typeface="Calibri" panose="020F0502020204030204" pitchFamily="34" charset="0"/>
                <a:cs typeface="Calibri" panose="020F0502020204030204" pitchFamily="34" charset="0"/>
              </a:rPr>
              <a:t> Propiciar el desarrollo de experiencias de aprendizaje que, junto con la familia, inicien a las niñas y los niños en su formación valórica y como ciudadanos, considerándolos en su calidad de sujetos de derecho, en función de la búsqueda de la trascendencia y el bien común. </a:t>
            </a:r>
            <a:endParaRPr lang="es-CL"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s-CL" dirty="0"/>
          </a:p>
        </p:txBody>
      </p:sp>
    </p:spTree>
    <p:extLst>
      <p:ext uri="{BB962C8B-B14F-4D97-AF65-F5344CB8AC3E}">
        <p14:creationId xmlns:p14="http://schemas.microsoft.com/office/powerpoint/2010/main" val="38870938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5A4FAAF-85B6-CB23-5E05-F47611379C3E}"/>
              </a:ext>
            </a:extLst>
          </p:cNvPr>
          <p:cNvSpPr>
            <a:spLocks noGrp="1"/>
          </p:cNvSpPr>
          <p:nvPr>
            <p:ph idx="1"/>
          </p:nvPr>
        </p:nvSpPr>
        <p:spPr>
          <a:xfrm>
            <a:off x="1066800" y="854439"/>
            <a:ext cx="10058400" cy="5180601"/>
          </a:xfrm>
        </p:spPr>
        <p:txBody>
          <a:bodyPr/>
          <a:lstStyle/>
          <a:p>
            <a:pPr marL="342900" lvl="0" indent="-342900">
              <a:lnSpc>
                <a:spcPct val="115000"/>
              </a:lnSpc>
              <a:buFont typeface="Calibri" panose="020F0502020204030204" pitchFamily="34" charset="0"/>
              <a:buChar char="•"/>
            </a:pPr>
            <a:r>
              <a:rPr lang="es-CL" sz="1800" dirty="0">
                <a:effectLst/>
                <a:latin typeface="Calibri" panose="020F0502020204030204" pitchFamily="34" charset="0"/>
                <a:ea typeface="Calibri" panose="020F0502020204030204" pitchFamily="34" charset="0"/>
                <a:cs typeface="Times New Roman" panose="02020603050405020304" pitchFamily="18" charset="0"/>
              </a:rPr>
              <a:t> Considerar tiempos y espacios durante los diferentes momentos de la jornada para que niños y niñas puedan relacionarse y participar en grupo grande o pequeño, parejas o de manera individual, fomentando con ello su autonomía, toma de decisiones y capacidad para resolver y enfrentar desafíos. </a:t>
            </a:r>
          </a:p>
          <a:p>
            <a:pPr marL="342900" lvl="0" indent="-342900">
              <a:lnSpc>
                <a:spcPct val="115000"/>
              </a:lnSpc>
              <a:spcAft>
                <a:spcPts val="1000"/>
              </a:spcAft>
              <a:buFont typeface="Calibri" panose="020F0502020204030204" pitchFamily="34" charset="0"/>
              <a:buChar char="•"/>
            </a:pPr>
            <a:r>
              <a:rPr lang="es-CL" sz="1800" dirty="0">
                <a:effectLst/>
                <a:latin typeface="Calibri" panose="020F0502020204030204" pitchFamily="34" charset="0"/>
                <a:ea typeface="Calibri" panose="020F0502020204030204" pitchFamily="34" charset="0"/>
                <a:cs typeface="Times New Roman" panose="02020603050405020304" pitchFamily="18" charset="0"/>
              </a:rPr>
              <a:t>Diseñar jornadas diarias que consideren períodos con una duración que permita a los niños y niñas el tiempo suficiente para llevar a cabo procesos de construcción, apropiación y comunicación de sus aprendizajes, por medio de la exploración, la acción, el juego libre y la reflexión. </a:t>
            </a:r>
          </a:p>
          <a:p>
            <a:pPr marL="342900" indent="-342900">
              <a:lnSpc>
                <a:spcPct val="115000"/>
              </a:lnSpc>
              <a:spcAft>
                <a:spcPts val="1000"/>
              </a:spcAft>
              <a:buFont typeface="Calibri" panose="020F0502020204030204" pitchFamily="34" charset="0"/>
              <a:buChar char="•"/>
            </a:pPr>
            <a:r>
              <a:rPr lang="es-CL" sz="1800" dirty="0">
                <a:effectLst/>
                <a:latin typeface="Calibri" panose="020F0502020204030204" pitchFamily="34" charset="0"/>
                <a:ea typeface="Calibri" panose="020F0502020204030204" pitchFamily="34" charset="0"/>
                <a:cs typeface="Times New Roman" panose="02020603050405020304" pitchFamily="18" charset="0"/>
              </a:rPr>
              <a:t>Promover instancias en que las familias se sientan parte activa de los procesos de aprendizaje de niños y niñas, valorando sus aportes, respetando sus perspectivas y posibilitando que, como agentes educativos, formen parte de la toma de decisiones.</a:t>
            </a:r>
            <a:r>
              <a:rPr lang="es-CL" sz="1800" dirty="0">
                <a:solidFill>
                  <a:srgbClr val="211D1E"/>
                </a:solidFill>
                <a:effectLst/>
                <a:latin typeface="Calibri" panose="020F0502020204030204" pitchFamily="34" charset="0"/>
                <a:ea typeface="Calibri" panose="020F0502020204030204" pitchFamily="34" charset="0"/>
                <a:cs typeface="gobCL"/>
              </a:rPr>
              <a:t> </a:t>
            </a:r>
            <a:endParaRPr lang="es-CL"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1000"/>
              </a:spcAft>
              <a:buFont typeface="Calibri" panose="020F0502020204030204" pitchFamily="34" charset="0"/>
              <a:buChar char="•"/>
            </a:pPr>
            <a:endParaRPr lang="es-CL"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s-CL" dirty="0"/>
          </a:p>
        </p:txBody>
      </p:sp>
    </p:spTree>
    <p:extLst>
      <p:ext uri="{BB962C8B-B14F-4D97-AF65-F5344CB8AC3E}">
        <p14:creationId xmlns:p14="http://schemas.microsoft.com/office/powerpoint/2010/main" val="6953594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22323C98-4D35-13EC-D960-B5DE65B25E38}"/>
              </a:ext>
            </a:extLst>
          </p:cNvPr>
          <p:cNvSpPr>
            <a:spLocks noGrp="1"/>
          </p:cNvSpPr>
          <p:nvPr>
            <p:ph idx="1"/>
          </p:nvPr>
        </p:nvSpPr>
        <p:spPr>
          <a:xfrm>
            <a:off x="1066800" y="854439"/>
            <a:ext cx="10058400" cy="5180601"/>
          </a:xfrm>
        </p:spPr>
        <p:txBody>
          <a:bodyPr>
            <a:noAutofit/>
          </a:bodyPr>
          <a:lstStyle/>
          <a:p>
            <a:pPr algn="just">
              <a:lnSpc>
                <a:spcPct val="107000"/>
              </a:lnSpc>
              <a:spcAft>
                <a:spcPts val="800"/>
              </a:spcAft>
            </a:pPr>
            <a:r>
              <a:rPr lang="es-CL" sz="2400" dirty="0">
                <a:effectLst/>
                <a:latin typeface="Calibri" panose="020F0502020204030204" pitchFamily="34" charset="0"/>
                <a:ea typeface="Calibri" panose="020F0502020204030204" pitchFamily="34" charset="0"/>
                <a:cs typeface="Calibri" panose="020F0502020204030204" pitchFamily="34" charset="0"/>
              </a:rPr>
              <a:t> Promover en la niña y el niño la identificación y valoración progresiva de sus propias características personales, necesidades, preferencias y fortalezas, para favorecer una imagen positiva de sí mismos y el desarrollo de su identidad y autonomía, así como la consideración y respeto hacia los demás. </a:t>
            </a:r>
            <a:endParaRPr lang="es-CL"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CL" sz="2400" dirty="0">
                <a:effectLst/>
                <a:latin typeface="Calibri" panose="020F0502020204030204" pitchFamily="34" charset="0"/>
                <a:ea typeface="Calibri" panose="020F0502020204030204" pitchFamily="34" charset="0"/>
                <a:cs typeface="Calibri" panose="020F0502020204030204" pitchFamily="34" charset="0"/>
              </a:rPr>
              <a:t> Favorecer aprendizajes oportunos, pertinentes y con sentido para las niñas y los niños, que fortalezcan su disposición por aprender en forma activa, creativa y permanente; y que promuevan el desarrollo personal y social, la comunicación integral y la interacción y comprensión del entorno.</a:t>
            </a:r>
            <a:endParaRPr lang="es-CL"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CL" sz="2400" dirty="0">
                <a:effectLst/>
                <a:latin typeface="Calibri" panose="020F0502020204030204" pitchFamily="34" charset="0"/>
                <a:ea typeface="Calibri" panose="020F0502020204030204" pitchFamily="34" charset="0"/>
                <a:cs typeface="Calibri" panose="020F0502020204030204" pitchFamily="34" charset="0"/>
              </a:rPr>
              <a:t>Propiciar aprendizajes de calidad en las niñas y los niños que sean pertinentes y consideren las necesidades educativas especiales, las diversidades culturales, lingüísticas, de género, religiosas y sociales, junto a otros aspectos culturales significativos de ellos, sus familias y comunidades. </a:t>
            </a:r>
            <a:endParaRPr lang="es-CL"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CL" sz="2400" dirty="0"/>
          </a:p>
        </p:txBody>
      </p:sp>
    </p:spTree>
    <p:extLst>
      <p:ext uri="{BB962C8B-B14F-4D97-AF65-F5344CB8AC3E}">
        <p14:creationId xmlns:p14="http://schemas.microsoft.com/office/powerpoint/2010/main" val="3979811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Vertical)">
                                      <p:cBhvr>
                                        <p:cTn id="10" dur="500"/>
                                        <p:tgtEl>
                                          <p:spTgt spid="3">
                                            <p:txEl>
                                              <p:pRg st="1" end="1"/>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arn(inVertical)">
                                      <p:cBhvr>
                                        <p:cTn id="1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79A1EA94-70D9-E8F3-0E44-BBBBA51204F8}"/>
              </a:ext>
            </a:extLst>
          </p:cNvPr>
          <p:cNvSpPr>
            <a:spLocks noGrp="1"/>
          </p:cNvSpPr>
          <p:nvPr>
            <p:ph idx="1"/>
          </p:nvPr>
        </p:nvSpPr>
        <p:spPr>
          <a:xfrm>
            <a:off x="1066800" y="839449"/>
            <a:ext cx="10058400" cy="5396459"/>
          </a:xfrm>
        </p:spPr>
        <p:txBody>
          <a:bodyPr/>
          <a:lstStyle/>
          <a:p>
            <a:pPr algn="just">
              <a:lnSpc>
                <a:spcPct val="107000"/>
              </a:lnSpc>
              <a:spcAft>
                <a:spcPts val="800"/>
              </a:spcAft>
            </a:pPr>
            <a:r>
              <a:rPr lang="es-CL" sz="2600" dirty="0">
                <a:effectLst/>
                <a:latin typeface="Calibri" panose="020F0502020204030204" pitchFamily="34" charset="0"/>
                <a:ea typeface="Calibri" panose="020F0502020204030204" pitchFamily="34" charset="0"/>
                <a:cs typeface="Calibri" panose="020F0502020204030204" pitchFamily="34" charset="0"/>
              </a:rPr>
              <a:t>Favorecer la transición de la niña y del niño a la Educación Básica, propiciando el desarrollo y aprendizaje de las actitudes, habilidades y conocimientos necesarios para esta trayectoria educativa e implementando los procesos pedagógicos que la facilitan. </a:t>
            </a:r>
            <a:endParaRPr lang="es-CL" sz="2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CL" sz="2600" dirty="0">
                <a:effectLst/>
                <a:latin typeface="Calibri" panose="020F0502020204030204" pitchFamily="34" charset="0"/>
                <a:ea typeface="Calibri" panose="020F0502020204030204" pitchFamily="34" charset="0"/>
                <a:cs typeface="Calibri" panose="020F0502020204030204" pitchFamily="34" charset="0"/>
              </a:rPr>
              <a:t> Potenciar la participación permanente de la familia en función de la realización de una labor educativa conjunta, complementaria y congruente, que favorezca el desarrollo y aprendizaje de las niñas y los niños. </a:t>
            </a:r>
            <a:endParaRPr lang="es-CL" sz="2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CL" sz="2600" dirty="0">
                <a:effectLst/>
                <a:latin typeface="Calibri" panose="020F0502020204030204" pitchFamily="34" charset="0"/>
                <a:ea typeface="Calibri" panose="020F0502020204030204" pitchFamily="34" charset="0"/>
                <a:cs typeface="Calibri" panose="020F0502020204030204" pitchFamily="34" charset="0"/>
              </a:rPr>
              <a:t>Propiciar un trabajo conjunto con la comunidad educativa, con respeto a las características y necesidades educativas de la niña y del niño, para generar condiciones más pertinentes a su atención y formación integral.</a:t>
            </a:r>
            <a:endParaRPr lang="es-CL" sz="2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CL" dirty="0"/>
          </a:p>
        </p:txBody>
      </p:sp>
    </p:spTree>
    <p:extLst>
      <p:ext uri="{BB962C8B-B14F-4D97-AF65-F5344CB8AC3E}">
        <p14:creationId xmlns:p14="http://schemas.microsoft.com/office/powerpoint/2010/main" val="3436278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ABFFCFA-E113-AC5C-85FD-4D0543BDC3FE}"/>
              </a:ext>
            </a:extLst>
          </p:cNvPr>
          <p:cNvSpPr>
            <a:spLocks noGrp="1"/>
          </p:cNvSpPr>
          <p:nvPr>
            <p:ph type="title"/>
          </p:nvPr>
        </p:nvSpPr>
        <p:spPr/>
        <p:txBody>
          <a:bodyPr>
            <a:noAutofit/>
          </a:bodyPr>
          <a:lstStyle/>
          <a:p>
            <a:r>
              <a:rPr lang="es-CL" sz="3200" b="1" dirty="0">
                <a:effectLst/>
                <a:latin typeface="Calibri" panose="020F0502020204030204" pitchFamily="34" charset="0"/>
                <a:ea typeface="Calibri" panose="020F0502020204030204" pitchFamily="34" charset="0"/>
                <a:cs typeface="Calibri" panose="020F0502020204030204" pitchFamily="34" charset="0"/>
              </a:rPr>
              <a:t>Estructura de las Bases Curriculares de la Educación Parvularia </a:t>
            </a:r>
            <a:br>
              <a:rPr lang="es-CL" sz="3200" dirty="0">
                <a:effectLst/>
                <a:latin typeface="Calibri" panose="020F0502020204030204" pitchFamily="34" charset="0"/>
                <a:ea typeface="Calibri" panose="020F0502020204030204" pitchFamily="34" charset="0"/>
                <a:cs typeface="Times New Roman" panose="02020603050405020304" pitchFamily="18" charset="0"/>
              </a:rPr>
            </a:br>
            <a:endParaRPr lang="es-CL" sz="3200" dirty="0"/>
          </a:p>
        </p:txBody>
      </p:sp>
      <p:sp>
        <p:nvSpPr>
          <p:cNvPr id="3" name="Marcador de contenido 2">
            <a:extLst>
              <a:ext uri="{FF2B5EF4-FFF2-40B4-BE49-F238E27FC236}">
                <a16:creationId xmlns:a16="http://schemas.microsoft.com/office/drawing/2014/main" id="{A1768999-632C-11FD-0881-E9D5F82FA298}"/>
              </a:ext>
            </a:extLst>
          </p:cNvPr>
          <p:cNvSpPr>
            <a:spLocks noGrp="1"/>
          </p:cNvSpPr>
          <p:nvPr>
            <p:ph idx="1"/>
          </p:nvPr>
        </p:nvSpPr>
        <p:spPr>
          <a:xfrm>
            <a:off x="1066800" y="1738859"/>
            <a:ext cx="10058400" cy="4736892"/>
          </a:xfrm>
        </p:spPr>
        <p:txBody>
          <a:bodyPr>
            <a:normAutofit lnSpcReduction="10000"/>
          </a:bodyPr>
          <a:lstStyle/>
          <a:p>
            <a:pPr algn="just">
              <a:spcAft>
                <a:spcPts val="200"/>
              </a:spcAft>
            </a:pPr>
            <a:r>
              <a:rPr lang="es-CL" sz="2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Ámbitos de Experiencias </a:t>
            </a:r>
            <a:endParaRPr lang="es-CL" sz="2000" dirty="0">
              <a:effectLst/>
              <a:latin typeface="gobCL"/>
              <a:ea typeface="Calibri" panose="020F0502020204030204" pitchFamily="34" charset="0"/>
              <a:cs typeface="Times New Roman" panose="02020603050405020304" pitchFamily="18" charset="0"/>
            </a:endParaRPr>
          </a:p>
          <a:p>
            <a:pPr algn="just">
              <a:spcAft>
                <a:spcPts val="1100"/>
              </a:spcAft>
            </a:pPr>
            <a:r>
              <a:rPr lang="es-CL"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Constituyen campos curriculares donde se organizan y distribuyen los objetivos de aprendizaje. </a:t>
            </a:r>
            <a:endParaRPr lang="es-CL" sz="2000" dirty="0">
              <a:effectLst/>
              <a:latin typeface="gobCL"/>
              <a:ea typeface="Calibri" panose="020F0502020204030204" pitchFamily="34" charset="0"/>
              <a:cs typeface="Times New Roman" panose="02020603050405020304" pitchFamily="18" charset="0"/>
            </a:endParaRPr>
          </a:p>
          <a:p>
            <a:pPr algn="just">
              <a:spcAft>
                <a:spcPts val="200"/>
              </a:spcAft>
            </a:pPr>
            <a:r>
              <a:rPr lang="es-CL" sz="2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Núcleos de Aprendizajes </a:t>
            </a:r>
            <a:endParaRPr lang="es-CL" sz="2000" dirty="0">
              <a:effectLst/>
              <a:latin typeface="gobCL"/>
              <a:ea typeface="Calibri" panose="020F0502020204030204" pitchFamily="34" charset="0"/>
              <a:cs typeface="Times New Roman" panose="02020603050405020304" pitchFamily="18" charset="0"/>
            </a:endParaRPr>
          </a:p>
          <a:p>
            <a:pPr algn="just">
              <a:spcAft>
                <a:spcPts val="1100"/>
              </a:spcAft>
            </a:pPr>
            <a:r>
              <a:rPr lang="es-CL"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Corresponden a focos de experiencias para el aprendizaje, en torno a los cuales se integran y articulan los objetivos de aprendizaje. </a:t>
            </a:r>
            <a:endParaRPr lang="es-CL" sz="2000" dirty="0">
              <a:effectLst/>
              <a:latin typeface="gobCL"/>
              <a:ea typeface="Calibri" panose="020F0502020204030204" pitchFamily="34" charset="0"/>
              <a:cs typeface="Times New Roman" panose="02020603050405020304" pitchFamily="18" charset="0"/>
            </a:endParaRPr>
          </a:p>
          <a:p>
            <a:pPr algn="just">
              <a:spcAft>
                <a:spcPts val="200"/>
              </a:spcAft>
            </a:pPr>
            <a:r>
              <a:rPr lang="es-CL" sz="2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Niveles o tramos Curriculares </a:t>
            </a:r>
            <a:endParaRPr lang="es-CL" sz="2000" dirty="0">
              <a:effectLst/>
              <a:latin typeface="gobCL"/>
              <a:ea typeface="Calibri" panose="020F0502020204030204" pitchFamily="34" charset="0"/>
              <a:cs typeface="Times New Roman" panose="02020603050405020304" pitchFamily="18" charset="0"/>
            </a:endParaRPr>
          </a:p>
          <a:p>
            <a:pPr algn="just">
              <a:spcAft>
                <a:spcPts val="1100"/>
              </a:spcAft>
            </a:pPr>
            <a:r>
              <a:rPr lang="es-CL"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Constituyen una forma de organización temporal de los objetivos de aprendizaje en tres niveles curriculares. </a:t>
            </a:r>
            <a:endParaRPr lang="es-CL" sz="2000" dirty="0">
              <a:effectLst/>
              <a:latin typeface="gobCL"/>
              <a:ea typeface="Calibri" panose="020F0502020204030204" pitchFamily="34" charset="0"/>
              <a:cs typeface="Times New Roman" panose="02020603050405020304" pitchFamily="18" charset="0"/>
            </a:endParaRPr>
          </a:p>
          <a:p>
            <a:pPr algn="just">
              <a:spcAft>
                <a:spcPts val="200"/>
              </a:spcAft>
            </a:pPr>
            <a:r>
              <a:rPr lang="es-CL" sz="2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Objetivos de Aprendizaje </a:t>
            </a:r>
            <a:endParaRPr lang="es-CL" sz="2000" dirty="0">
              <a:effectLst/>
              <a:latin typeface="gobCL"/>
              <a:ea typeface="Calibri" panose="020F0502020204030204" pitchFamily="34" charset="0"/>
              <a:cs typeface="Times New Roman" panose="02020603050405020304" pitchFamily="18" charset="0"/>
            </a:endParaRPr>
          </a:p>
          <a:p>
            <a:pPr algn="just">
              <a:lnSpc>
                <a:spcPct val="107000"/>
              </a:lnSpc>
              <a:spcAft>
                <a:spcPts val="800"/>
              </a:spcAft>
            </a:pPr>
            <a:r>
              <a:rPr lang="es-CL"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Establecen los aprendizajes que se esperan de los párvulos en cada nivel educativo.</a:t>
            </a:r>
            <a:endParaRPr lang="es-CL"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es-CL" dirty="0"/>
          </a:p>
        </p:txBody>
      </p:sp>
    </p:spTree>
    <p:extLst>
      <p:ext uri="{BB962C8B-B14F-4D97-AF65-F5344CB8AC3E}">
        <p14:creationId xmlns:p14="http://schemas.microsoft.com/office/powerpoint/2010/main" val="8957195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EAE822B3-3B6E-6F39-695B-170C0DC62FB1}"/>
              </a:ext>
            </a:extLst>
          </p:cNvPr>
          <p:cNvPicPr>
            <a:picLocks noChangeAspect="1"/>
          </p:cNvPicPr>
          <p:nvPr/>
        </p:nvPicPr>
        <p:blipFill>
          <a:blip r:embed="rId2">
            <a:extLst>
              <a:ext uri="{28A0092B-C50C-407E-A947-70E740481C1C}">
                <a14:useLocalDpi xmlns:a14="http://schemas.microsoft.com/office/drawing/2010/main" val="0"/>
              </a:ext>
            </a:extLst>
          </a:blip>
          <a:srcRect l="4581" t="1970"/>
          <a:stretch>
            <a:fillRect/>
          </a:stretch>
        </p:blipFill>
        <p:spPr bwMode="auto">
          <a:xfrm>
            <a:off x="2216732" y="248016"/>
            <a:ext cx="7481903" cy="6361968"/>
          </a:xfrm>
          <a:prstGeom prst="rect">
            <a:avLst/>
          </a:prstGeom>
          <a:noFill/>
          <a:ln>
            <a:noFill/>
          </a:ln>
        </p:spPr>
      </p:pic>
    </p:spTree>
    <p:extLst>
      <p:ext uri="{BB962C8B-B14F-4D97-AF65-F5344CB8AC3E}">
        <p14:creationId xmlns:p14="http://schemas.microsoft.com/office/powerpoint/2010/main" val="2633491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74C1A23-B320-3DEB-7F55-CFF1A02AB37C}"/>
              </a:ext>
            </a:extLst>
          </p:cNvPr>
          <p:cNvSpPr>
            <a:spLocks noGrp="1"/>
          </p:cNvSpPr>
          <p:nvPr>
            <p:ph type="title"/>
          </p:nvPr>
        </p:nvSpPr>
        <p:spPr/>
        <p:txBody>
          <a:bodyPr>
            <a:noAutofit/>
          </a:bodyPr>
          <a:lstStyle/>
          <a:p>
            <a:pPr>
              <a:lnSpc>
                <a:spcPct val="107000"/>
              </a:lnSpc>
              <a:spcAft>
                <a:spcPts val="800"/>
              </a:spcAft>
            </a:pPr>
            <a:r>
              <a:rPr lang="es-CL" sz="2800" b="1" dirty="0">
                <a:effectLst/>
                <a:latin typeface="Calibri" panose="020F0502020204030204" pitchFamily="34" charset="0"/>
                <a:ea typeface="Calibri" panose="020F0502020204030204" pitchFamily="34" charset="0"/>
                <a:cs typeface="Times New Roman" panose="02020603050405020304" pitchFamily="18" charset="0"/>
              </a:rPr>
              <a:t>Actividad 1:</a:t>
            </a:r>
            <a:br>
              <a:rPr lang="es-CL" sz="2800" dirty="0">
                <a:effectLst/>
                <a:latin typeface="Calibri" panose="020F0502020204030204" pitchFamily="34" charset="0"/>
                <a:ea typeface="Calibri" panose="020F0502020204030204" pitchFamily="34" charset="0"/>
                <a:cs typeface="Times New Roman" panose="02020603050405020304" pitchFamily="18" charset="0"/>
              </a:rPr>
            </a:br>
            <a:r>
              <a:rPr lang="es-CL" sz="2800" b="1" dirty="0">
                <a:effectLst/>
                <a:latin typeface="Times New Roman" panose="02020603050405020304" pitchFamily="18" charset="0"/>
                <a:ea typeface="Times New Roman" panose="02020603050405020304" pitchFamily="18" charset="0"/>
                <a:cs typeface="Times New Roman" panose="02020603050405020304" pitchFamily="18" charset="0"/>
              </a:rPr>
              <a:t>Según lo trabajado responda las siguientes preguntas: </a:t>
            </a:r>
            <a:br>
              <a:rPr lang="es-CL" sz="2800" dirty="0">
                <a:effectLst/>
                <a:latin typeface="Calibri" panose="020F0502020204030204" pitchFamily="34" charset="0"/>
                <a:ea typeface="Calibri" panose="020F0502020204030204" pitchFamily="34" charset="0"/>
                <a:cs typeface="Times New Roman" panose="02020603050405020304" pitchFamily="18" charset="0"/>
              </a:rPr>
            </a:br>
            <a:endParaRPr lang="es-CL" sz="2800" dirty="0"/>
          </a:p>
        </p:txBody>
      </p:sp>
      <p:sp>
        <p:nvSpPr>
          <p:cNvPr id="3" name="Marcador de contenido 2">
            <a:extLst>
              <a:ext uri="{FF2B5EF4-FFF2-40B4-BE49-F238E27FC236}">
                <a16:creationId xmlns:a16="http://schemas.microsoft.com/office/drawing/2014/main" id="{94CD8F38-D31C-A75D-CF88-3E261E547FE2}"/>
              </a:ext>
            </a:extLst>
          </p:cNvPr>
          <p:cNvSpPr>
            <a:spLocks noGrp="1"/>
          </p:cNvSpPr>
          <p:nvPr>
            <p:ph idx="1"/>
          </p:nvPr>
        </p:nvSpPr>
        <p:spPr/>
        <p:txBody>
          <a:bodyPr>
            <a:normAutofit/>
          </a:bodyPr>
          <a:lstStyle/>
          <a:p>
            <a:r>
              <a:rPr lang="es-CL" sz="2400" dirty="0">
                <a:effectLst/>
                <a:latin typeface="Arial" panose="020B0604020202020204" pitchFamily="34" charset="0"/>
                <a:ea typeface="Times New Roman" panose="02020603050405020304" pitchFamily="18" charset="0"/>
                <a:cs typeface="Times New Roman" panose="02020603050405020304" pitchFamily="18" charset="0"/>
              </a:rPr>
              <a:t>¿Cuántos ámbitos se describen en las BCEP? Escríbalos:</a:t>
            </a:r>
            <a:endParaRPr lang="es-CL" sz="2400" dirty="0">
              <a:effectLst/>
              <a:latin typeface="Calibri" panose="020F0502020204030204" pitchFamily="34" charset="0"/>
              <a:ea typeface="Calibri" panose="020F0502020204030204" pitchFamily="34" charset="0"/>
              <a:cs typeface="Times New Roman" panose="02020603050405020304" pitchFamily="18" charset="0"/>
            </a:endParaRPr>
          </a:p>
          <a:p>
            <a:r>
              <a:rPr lang="es-CL" sz="2400" dirty="0">
                <a:effectLst/>
                <a:latin typeface="Arial" panose="020B0604020202020204" pitchFamily="34" charset="0"/>
                <a:ea typeface="Times New Roman" panose="02020603050405020304" pitchFamily="18" charset="0"/>
                <a:cs typeface="Times New Roman" panose="02020603050405020304" pitchFamily="18" charset="0"/>
              </a:rPr>
              <a:t>¿Cuántos núcleos existen para cada ámbito?, escríbalos:</a:t>
            </a:r>
            <a:endParaRPr lang="es-CL" sz="2400" dirty="0">
              <a:effectLst/>
              <a:latin typeface="Calibri" panose="020F0502020204030204" pitchFamily="34" charset="0"/>
              <a:ea typeface="Calibri" panose="020F0502020204030204" pitchFamily="34" charset="0"/>
              <a:cs typeface="Times New Roman" panose="02020603050405020304" pitchFamily="18" charset="0"/>
            </a:endParaRPr>
          </a:p>
          <a:p>
            <a:r>
              <a:rPr lang="es-CL" sz="2400" dirty="0">
                <a:effectLst/>
                <a:latin typeface="Arial" panose="020B0604020202020204" pitchFamily="34" charset="0"/>
                <a:ea typeface="Times New Roman" panose="02020603050405020304" pitchFamily="18" charset="0"/>
                <a:cs typeface="Times New Roman" panose="02020603050405020304" pitchFamily="18" charset="0"/>
              </a:rPr>
              <a:t>¿Cuántos objetivos de aprendizajes existen en el núcleo de </a:t>
            </a:r>
            <a:r>
              <a:rPr lang="es-CL" sz="2400" b="1" dirty="0">
                <a:effectLst/>
                <a:latin typeface="Arial" panose="020B0604020202020204" pitchFamily="34" charset="0"/>
                <a:ea typeface="Times New Roman" panose="02020603050405020304" pitchFamily="18" charset="0"/>
                <a:cs typeface="Times New Roman" panose="02020603050405020304" pitchFamily="18" charset="0"/>
              </a:rPr>
              <a:t>Lenguaje Artístico</a:t>
            </a:r>
            <a:r>
              <a:rPr lang="es-CL" sz="2400" dirty="0">
                <a:effectLst/>
                <a:latin typeface="Arial" panose="020B0604020202020204" pitchFamily="34" charset="0"/>
                <a:ea typeface="Times New Roman" panose="02020603050405020304" pitchFamily="18" charset="0"/>
                <a:cs typeface="Times New Roman" panose="02020603050405020304" pitchFamily="18" charset="0"/>
              </a:rPr>
              <a:t> del tramo 2 o nivel 2?</a:t>
            </a:r>
            <a:endParaRPr lang="es-CL" sz="2400" dirty="0">
              <a:effectLst/>
              <a:latin typeface="Calibri" panose="020F0502020204030204" pitchFamily="34" charset="0"/>
              <a:ea typeface="Calibri" panose="020F0502020204030204" pitchFamily="34" charset="0"/>
              <a:cs typeface="Times New Roman" panose="02020603050405020304" pitchFamily="18" charset="0"/>
            </a:endParaRPr>
          </a:p>
          <a:p>
            <a:r>
              <a:rPr lang="es-CL" sz="2400" dirty="0">
                <a:effectLst/>
                <a:latin typeface="Arial" panose="020B0604020202020204" pitchFamily="34" charset="0"/>
                <a:ea typeface="Times New Roman" panose="02020603050405020304" pitchFamily="18" charset="0"/>
                <a:cs typeface="Times New Roman" panose="02020603050405020304" pitchFamily="18" charset="0"/>
              </a:rPr>
              <a:t>¿Cuántos objetivos de aprendizajes existen en el núcleo </a:t>
            </a:r>
            <a:r>
              <a:rPr lang="es-CL" sz="2400" b="1" dirty="0">
                <a:effectLst/>
                <a:latin typeface="Arial" panose="020B0604020202020204" pitchFamily="34" charset="0"/>
                <a:ea typeface="Times New Roman" panose="02020603050405020304" pitchFamily="18" charset="0"/>
                <a:cs typeface="Times New Roman" panose="02020603050405020304" pitchFamily="18" charset="0"/>
              </a:rPr>
              <a:t>Identidad y Autonomía</a:t>
            </a:r>
            <a:r>
              <a:rPr lang="es-CL" sz="2400" dirty="0">
                <a:effectLst/>
                <a:latin typeface="Arial" panose="020B0604020202020204" pitchFamily="34" charset="0"/>
                <a:ea typeface="Times New Roman" panose="02020603050405020304" pitchFamily="18" charset="0"/>
                <a:cs typeface="Times New Roman" panose="02020603050405020304" pitchFamily="18" charset="0"/>
              </a:rPr>
              <a:t> del tramo 1 o nivel 1?</a:t>
            </a:r>
            <a:endParaRPr lang="es-CL" sz="2400" dirty="0">
              <a:effectLst/>
              <a:latin typeface="Calibri" panose="020F0502020204030204" pitchFamily="34" charset="0"/>
              <a:ea typeface="Calibri" panose="020F0502020204030204" pitchFamily="34" charset="0"/>
              <a:cs typeface="Times New Roman" panose="02020603050405020304" pitchFamily="18" charset="0"/>
            </a:endParaRPr>
          </a:p>
          <a:p>
            <a:r>
              <a:rPr lang="es-CL" sz="2400" dirty="0">
                <a:effectLst/>
                <a:latin typeface="Arial" panose="020B0604020202020204" pitchFamily="34" charset="0"/>
                <a:ea typeface="Times New Roman" panose="02020603050405020304" pitchFamily="18" charset="0"/>
                <a:cs typeface="Times New Roman" panose="02020603050405020304" pitchFamily="18" charset="0"/>
              </a:rPr>
              <a:t>¿Cuántos objetivos de aprendizajes existen en el núcleo de</a:t>
            </a:r>
            <a:r>
              <a:rPr lang="es-CL" sz="2400" b="1" dirty="0">
                <a:effectLst/>
                <a:latin typeface="Arial" panose="020B0604020202020204" pitchFamily="34" charset="0"/>
                <a:ea typeface="Times New Roman" panose="02020603050405020304" pitchFamily="18" charset="0"/>
                <a:cs typeface="Times New Roman" panose="02020603050405020304" pitchFamily="18" charset="0"/>
              </a:rPr>
              <a:t> Corporalidad y Movimiento</a:t>
            </a:r>
            <a:r>
              <a:rPr lang="es-CL" sz="2400" dirty="0">
                <a:effectLst/>
                <a:latin typeface="Arial" panose="020B0604020202020204" pitchFamily="34" charset="0"/>
                <a:ea typeface="Times New Roman" panose="02020603050405020304" pitchFamily="18" charset="0"/>
                <a:cs typeface="Times New Roman" panose="02020603050405020304" pitchFamily="18" charset="0"/>
              </a:rPr>
              <a:t> del tramo 3 o nivel 3?</a:t>
            </a:r>
            <a:endParaRPr lang="es-CL"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CL" sz="2400" dirty="0"/>
          </a:p>
        </p:txBody>
      </p:sp>
    </p:spTree>
    <p:extLst>
      <p:ext uri="{BB962C8B-B14F-4D97-AF65-F5344CB8AC3E}">
        <p14:creationId xmlns:p14="http://schemas.microsoft.com/office/powerpoint/2010/main" val="41201496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B37C333A-E8AA-171A-A42D-30DD8BAAC1A0}"/>
              </a:ext>
            </a:extLst>
          </p:cNvPr>
          <p:cNvSpPr>
            <a:spLocks noGrp="1"/>
          </p:cNvSpPr>
          <p:nvPr>
            <p:ph idx="1"/>
          </p:nvPr>
        </p:nvSpPr>
        <p:spPr>
          <a:xfrm>
            <a:off x="314793" y="539646"/>
            <a:ext cx="11362545" cy="5495394"/>
          </a:xfrm>
        </p:spPr>
        <p:txBody>
          <a:bodyPr>
            <a:noAutofit/>
          </a:bodyPr>
          <a:lstStyle/>
          <a:p>
            <a:pPr algn="just">
              <a:lnSpc>
                <a:spcPct val="107000"/>
              </a:lnSpc>
              <a:spcAft>
                <a:spcPts val="800"/>
              </a:spcAft>
            </a:pPr>
            <a:r>
              <a:rPr lang="es-CL" sz="2400" dirty="0">
                <a:effectLst/>
                <a:latin typeface="Arial" panose="020B0604020202020204" pitchFamily="34" charset="0"/>
                <a:ea typeface="Times New Roman" panose="02020603050405020304" pitchFamily="18" charset="0"/>
                <a:cs typeface="Times New Roman" panose="02020603050405020304" pitchFamily="18" charset="0"/>
              </a:rPr>
              <a:t>Los núcleos permiten promover el aprendizaje integral de las niñas y los niños, considerando los conocimientos, habilidades y actitudes, que fortalecen el desarrollo personal y social, la comunicación integral, y la interacción y comprensión del entorno.</a:t>
            </a:r>
            <a:endParaRPr lang="es-CL"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CL" sz="2400" dirty="0">
                <a:effectLst/>
                <a:latin typeface="Arial" panose="020B0604020202020204" pitchFamily="34" charset="0"/>
                <a:ea typeface="Times New Roman" panose="02020603050405020304" pitchFamily="18" charset="0"/>
                <a:cs typeface="Times New Roman" panose="02020603050405020304" pitchFamily="18" charset="0"/>
              </a:rPr>
              <a:t>En cuanto a su contenido, los núcleos proponen objetivos que destacan aprendizajes fundamentales de favorecer en el nivel de Educación Parvularia. Las distintas intencionalidades que se explicitan en estos son esenciales para fortalecer una formación humana integral que potencia a la niña y el niño como personas únicas, con una multiplicidad de capacidades en todos los planos.</a:t>
            </a:r>
            <a:endParaRPr lang="es-CL"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CL" sz="2400" dirty="0">
                <a:effectLst/>
                <a:latin typeface="Arial" panose="020B0604020202020204" pitchFamily="34" charset="0"/>
                <a:ea typeface="Times New Roman" panose="02020603050405020304" pitchFamily="18" charset="0"/>
                <a:cs typeface="Times New Roman" panose="02020603050405020304" pitchFamily="18" charset="0"/>
              </a:rPr>
              <a:t>Todos los núcleos que se presentan son igualmente importantes para promover el aprendizaje integral de los párvulos, por lo que deben favorecerse en el proceso educativo y llevarse la mayor parte de ellos a experiencia educativas con el fin de lograr potenciar el desarrollo integral de los párvulos.</a:t>
            </a:r>
            <a:endParaRPr lang="es-CL"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s-CL" sz="2400" dirty="0"/>
          </a:p>
        </p:txBody>
      </p:sp>
    </p:spTree>
    <p:extLst>
      <p:ext uri="{BB962C8B-B14F-4D97-AF65-F5344CB8AC3E}">
        <p14:creationId xmlns:p14="http://schemas.microsoft.com/office/powerpoint/2010/main" val="14077841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1388</TotalTime>
  <Words>2849</Words>
  <Application>Microsoft Office PowerPoint</Application>
  <PresentationFormat>Panorámica</PresentationFormat>
  <Paragraphs>76</Paragraphs>
  <Slides>30</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30</vt:i4>
      </vt:variant>
    </vt:vector>
  </HeadingPairs>
  <TitlesOfParts>
    <vt:vector size="38" baseType="lpstr">
      <vt:lpstr>Arial</vt:lpstr>
      <vt:lpstr>Calibri</vt:lpstr>
      <vt:lpstr>Century Gothic</vt:lpstr>
      <vt:lpstr>Garamond</vt:lpstr>
      <vt:lpstr>gobCL</vt:lpstr>
      <vt:lpstr>Symbol</vt:lpstr>
      <vt:lpstr>Times New Roman</vt:lpstr>
      <vt:lpstr>Savon</vt:lpstr>
      <vt:lpstr>Planificación de experiencias educativas</vt:lpstr>
      <vt:lpstr>Presentación de PowerPoint</vt:lpstr>
      <vt:lpstr>Para favorecer lo anterior, se plantean los siguientes propósitos:  </vt:lpstr>
      <vt:lpstr>Presentación de PowerPoint</vt:lpstr>
      <vt:lpstr>Presentación de PowerPoint</vt:lpstr>
      <vt:lpstr>Estructura de las Bases Curriculares de la Educación Parvularia  </vt:lpstr>
      <vt:lpstr>Presentación de PowerPoint</vt:lpstr>
      <vt:lpstr>Actividad 1: Según lo trabajado responda las siguientes preguntas:  </vt:lpstr>
      <vt:lpstr>Presentación de PowerPoint</vt:lpstr>
      <vt:lpstr>Actividad 2: Resuma brevemente con sus palabras de que trata y aborda cada núcleo de aprendizaje: </vt:lpstr>
      <vt:lpstr>Principios Pedagógicos</vt:lpstr>
      <vt:lpstr>Presentación de PowerPoint</vt:lpstr>
      <vt:lpstr>Presentación de PowerPoint</vt:lpstr>
      <vt:lpstr>Presentación de PowerPoint</vt:lpstr>
      <vt:lpstr>Principio de bienestar  </vt:lpstr>
      <vt:lpstr>Recomendaciones para favorecer el desarrollo del Principio de Bienestar: </vt:lpstr>
      <vt:lpstr>Presentación de PowerPoint</vt:lpstr>
      <vt:lpstr>Presentación de PowerPoint</vt:lpstr>
      <vt:lpstr>Principio de unidad  </vt:lpstr>
      <vt:lpstr>Recomendaciones para favorecer el desarrollo del Principio de Unidad</vt:lpstr>
      <vt:lpstr>Presentación de PowerPoint</vt:lpstr>
      <vt:lpstr>Presentación de PowerPoint</vt:lpstr>
      <vt:lpstr>Principio de singularidad  </vt:lpstr>
      <vt:lpstr>Recomendaciones para favorecer el desarrollo del Principio de Singularidad</vt:lpstr>
      <vt:lpstr>Presentación de PowerPoint</vt:lpstr>
      <vt:lpstr>Presentación de PowerPoint</vt:lpstr>
      <vt:lpstr>Principio de actividad  </vt:lpstr>
      <vt:lpstr>Recomendaciones para favorecer el desarrollo del Principio de Actividad  </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Planificación de experiencias educativas</dc:title>
  <dc:creator>Christian Pavéz Mercado</dc:creator>
  <cp:lastModifiedBy>Christian Pavéz Mercado</cp:lastModifiedBy>
  <cp:revision>8</cp:revision>
  <dcterms:created xsi:type="dcterms:W3CDTF">2024-04-11T19:44:28Z</dcterms:created>
  <dcterms:modified xsi:type="dcterms:W3CDTF">2024-05-27T01:54:48Z</dcterms:modified>
</cp:coreProperties>
</file>