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3" r:id="rId3"/>
    <p:sldId id="290" r:id="rId4"/>
    <p:sldId id="273" r:id="rId5"/>
    <p:sldId id="280" r:id="rId6"/>
    <p:sldId id="282" r:id="rId7"/>
    <p:sldId id="288" r:id="rId8"/>
    <p:sldId id="289" r:id="rId9"/>
    <p:sldId id="277" r:id="rId10"/>
    <p:sldId id="287" r:id="rId11"/>
  </p:sldIdLst>
  <p:sldSz cx="12188825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B48900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00" autoAdjust="0"/>
  </p:normalViewPr>
  <p:slideViewPr>
    <p:cSldViewPr>
      <p:cViewPr varScale="1">
        <p:scale>
          <a:sx n="67" d="100"/>
          <a:sy n="67" d="100"/>
        </p:scale>
        <p:origin x="128" y="10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25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6456EB-2494-43BE-AB2F-686BDF1FB2B3}" type="datetime1">
              <a:rPr lang="es-ES" smtClean="0"/>
              <a:t>20/07/2025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F6ED2-33EE-4FB6-9B92-09BE2F126EE0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930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287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508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990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4759A-81D0-4F56-8A3C-D045ECCCC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C37137-06BA-4EF8-9FCD-68F8F7A79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72F648-728D-477B-AB3E-406E0604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C1FA4C-13DC-4E83-AC1A-450CF7D4DD90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0C6013-2A54-4897-AF3F-C0DF848A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B742B-6010-40BF-AD2A-0D9BED1F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40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5988A-C2F7-457F-9BDB-6C5EE424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B5B7F3-DF34-425B-B2D7-48AC64505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474317-7D30-4629-B9F7-D031DADE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2DB6E8-C55F-4DFA-8257-C16B7AAA0028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CB1CF5-6B08-4317-B2D0-9EA50EE3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90252D-1265-4FE6-BC8A-F4C6C649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470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D8D607-608A-4F2C-9FEF-05C3EA555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8CD303-3D3E-4364-8959-3727C0DA3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3D38B1-B8FB-4F4C-A31C-F0B8765B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0B89F7-E6A9-480E-A519-7A1275667270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170E3-8B69-4659-9F49-AC133E31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F8EFFA-25D6-404D-A9F8-076E57E0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9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91613-E8AA-4EBC-B36C-FB856D18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28F57A-508C-46F9-8D11-564F93853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2E863-EFC9-4E27-9ECD-CC233DD6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46F03BC-7675-42FD-9EE3-8F70533A8569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56B7A7-666C-4F0B-B3A4-D6E2761A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932D0-9690-43F8-A37B-8292FB3D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707317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1823C-A63B-4741-80A9-CE77DBEB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8E7262-2EA2-4FEA-BAA6-5AEE2539A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F8586-F86C-4C13-AA2E-B7B355FF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76AEFD-7DA5-46B8-A435-D89851DFE18B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295C06-75EB-42D7-AD8C-046C2FE0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42DDD-C507-4640-92A0-C5ADD882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26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4B2D6-8AE4-4144-8059-5CA2CBD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CDABE-C676-48D6-9F0F-2C6A821D2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1888F0-10A6-4897-B065-153627F36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9DC8F-9681-4651-A6A4-40147F07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EBB0AB-00EB-4F6B-9BDE-86FFFDFFC9E2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6A1E91-4FBA-4445-9785-45BBF595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8704D9-7060-496B-9909-368EFB75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10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BB7B8-8589-4188-8160-863E2BB2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859B0B-AD31-4CF3-923B-E186408A8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08EA2D-61C6-4BA2-A656-146081D8C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E9DC93-EF68-445B-AB2B-27993DB10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A7D2BC-6673-4BC6-B76B-72FE569C5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176FAD-B926-4EBB-8CA3-1C7759FC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2757F1-A75B-4787-8BE0-856E61127F74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2991C1-43BE-471A-9AC8-E18901D3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9B996F-CA92-4C59-8150-F0375508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05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76271-58EE-4B35-A90F-ACF76E27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878E8E-768A-4331-86BE-75CEB8D0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C009C0-D7A2-4910-8EAB-E9E00ABACA2E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2E4E00-0349-45F3-8070-76FA9CB2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6385F1-70E8-4101-9D9A-2EE47F7D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26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B1FED0-E727-44F7-A6CE-66FB4985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76ED32-FFCE-4093-89F8-BF8D929FABF4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D8F29B-5DC7-4B4C-80D8-3C7CFC4D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155A9F-E7B2-44B9-9246-D3182194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802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898B2-90FB-44A5-BB8D-7F84D36A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81381-49AA-4F9F-8638-6CC04F43E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060935-62C0-4DBC-B973-37B01AFB6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F1A3A6-0C8E-462F-A958-2019283A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CE53E6-B54B-4B66-9759-C4E9336DC031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F64DAD-487C-406F-8220-C4FC68E7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B0BDE8-7FC0-4225-BBA0-623AC3A2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20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BEAFC-1DCF-42CE-B990-D893711F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39565-1BE8-4E2F-9423-9AA47F494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9792C5-4848-4C59-A2AA-5E86E4E53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8F8786-4343-4519-8772-16BA38DF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46F03BC-7675-42FD-9EE3-8F70533A8569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5F33F0-506C-40A6-969D-1F697AE7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0CA4D6-4CE4-46AC-9C43-47142E26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3B167E-EA96-4147-81DE-549160052C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907025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CC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5BC4E4-EEFE-459B-A298-05B65FA8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8ECDD7-409F-4B25-89D7-D5E0DAF3B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8868AC-0D5B-4B19-A62D-79A626640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6F03BC-7675-42FD-9EE3-8F70533A8569}" type="datetime1">
              <a:rPr lang="es-ES" noProof="0" smtClean="0"/>
              <a:t>20/07/2025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26638C-2BE7-4E99-A07D-4E2B02EAE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A5620B-CD51-4FAD-BD9D-DF76AAF78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93B167E-EA96-4147-81DE-549160052C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9409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75790" y="1456720"/>
            <a:ext cx="4752528" cy="85496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ES" b="1" dirty="0">
                <a:solidFill>
                  <a:srgbClr val="CC0099"/>
                </a:solidFill>
                <a:latin typeface="Jokerman" panose="04090605060D06020702" pitchFamily="82" charset="0"/>
              </a:rPr>
              <a:t>LA DIVISIÓN</a:t>
            </a:r>
            <a:endParaRPr lang="es-ES" dirty="0">
              <a:solidFill>
                <a:srgbClr val="CC0099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752" y="4578140"/>
            <a:ext cx="11881319" cy="854968"/>
          </a:xfrm>
        </p:spPr>
        <p:txBody>
          <a:bodyPr rtlCol="0">
            <a:noAutofit/>
          </a:bodyPr>
          <a:lstStyle/>
          <a:p>
            <a:pPr algn="just"/>
            <a:r>
              <a:rPr lang="es-ES" sz="32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Objetivo:</a:t>
            </a:r>
            <a:r>
              <a:rPr lang="es-ES" sz="3200" dirty="0">
                <a:solidFill>
                  <a:srgbClr val="002060"/>
                </a:solidFill>
                <a:latin typeface="Script MT Bold" panose="03040602040607080904" pitchFamily="66" charset="0"/>
              </a:rPr>
              <a:t> </a:t>
            </a:r>
            <a:r>
              <a:rPr lang="es-MX" sz="3200" dirty="0">
                <a:solidFill>
                  <a:srgbClr val="002060"/>
                </a:solidFill>
                <a:latin typeface="Script MT Bold" panose="03040602040607080904" pitchFamily="66" charset="0"/>
              </a:rPr>
              <a:t>Explorar situaciones de reparto presentes en la vida cotidiana.</a:t>
            </a:r>
            <a:endParaRPr lang="es-ES" sz="3200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pic>
        <p:nvPicPr>
          <p:cNvPr id="1026" name="Picture 2" descr="➗ División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1456720"/>
            <a:ext cx="1872208" cy="25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 búho Anacleto: Divisi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63468"/>
            <a:ext cx="2952329" cy="16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miley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08" y="1968339"/>
            <a:ext cx="984197" cy="98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Smiley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88" y="3100993"/>
            <a:ext cx="984197" cy="98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393690" y="113043"/>
            <a:ext cx="720080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393690" y="1023352"/>
            <a:ext cx="720080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48D035-C858-4D24-BC98-FD55D8DE8D63}"/>
              </a:ext>
            </a:extLst>
          </p:cNvPr>
          <p:cNvSpPr txBox="1"/>
          <p:nvPr/>
        </p:nvSpPr>
        <p:spPr>
          <a:xfrm>
            <a:off x="4654252" y="5896834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rgbClr val="002060"/>
                </a:solidFill>
                <a:latin typeface="Snap ITC" panose="04040A07060A02020202" pitchFamily="82" charset="0"/>
                <a:ea typeface="STCaiyun" panose="02010800040101010101" pitchFamily="2" charset="-122"/>
              </a:rPr>
              <a:t>Profesora: Waleska Cortés</a:t>
            </a:r>
          </a:p>
          <a:p>
            <a:pPr algn="ctr"/>
            <a:r>
              <a:rPr lang="es-MX" sz="1800" b="1" dirty="0">
                <a:solidFill>
                  <a:srgbClr val="002060"/>
                </a:solidFill>
                <a:latin typeface="Snap ITC" panose="04040A07060A02020202" pitchFamily="82" charset="0"/>
                <a:ea typeface="STCaiyun" panose="02010800040101010101" pitchFamily="2" charset="-122"/>
              </a:rPr>
              <a:t>3°A y B</a:t>
            </a:r>
            <a:endParaRPr lang="es-CL" sz="1800" b="1" dirty="0">
              <a:solidFill>
                <a:srgbClr val="002060"/>
              </a:solidFill>
              <a:latin typeface="Snap ITC" panose="04040A07060A02020202" pitchFamily="82" charset="0"/>
              <a:ea typeface="STCaiyun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虚线手绘标题框图片免抠png素材免费下载,图片编号4581228_搜图123 ..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3" r="-14" b="23103"/>
          <a:stretch/>
        </p:blipFill>
        <p:spPr bwMode="auto">
          <a:xfrm rot="161405">
            <a:off x="6664420" y="129742"/>
            <a:ext cx="5597790" cy="294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364326" y="-39547"/>
            <a:ext cx="4739952" cy="923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98" dirty="0">
                <a:latin typeface="Bernard MT Condensed" panose="02050806060905020404" pitchFamily="18" charset="0"/>
                <a:ea typeface="+mj-ea"/>
                <a:cs typeface="+mj-cs"/>
              </a:rPr>
              <a:t>METACOGNICIÓN   </a:t>
            </a:r>
            <a:endParaRPr lang="es-CL" sz="5398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BC569F-352D-4157-A313-34BBC3D9CC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69015">
            <a:off x="7209598" y="1259735"/>
            <a:ext cx="4173527" cy="531332"/>
          </a:xfrm>
        </p:spPr>
        <p:txBody>
          <a:bodyPr vert="horz" lIns="91416" tIns="45708" rIns="91416" bIns="45708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2599" dirty="0">
                <a:latin typeface="Maiandra GD" panose="020E0502030308020204" pitchFamily="34" charset="0"/>
              </a:rPr>
              <a:t>Preguntas de cierre: Piensa y luego responde…</a:t>
            </a:r>
            <a:endParaRPr lang="en-US" sz="2599" dirty="0">
              <a:latin typeface="Maiandra GD" panose="020E0502030308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A735B88-E6D0-4D82-B325-8C5E74B43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65" t="4088" r="33902" b="56099"/>
          <a:stretch/>
        </p:blipFill>
        <p:spPr bwMode="auto">
          <a:xfrm>
            <a:off x="3956453" y="810530"/>
            <a:ext cx="709498" cy="1036960"/>
          </a:xfrm>
          <a:prstGeom prst="snip2DiagRect">
            <a:avLst>
              <a:gd name="adj1" fmla="val 17308"/>
              <a:gd name="adj2" fmla="val 28206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A735B88-E6D0-4D82-B325-8C5E74B43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173" t="25246" r="2275" b="45418"/>
          <a:stretch/>
        </p:blipFill>
        <p:spPr bwMode="auto">
          <a:xfrm rot="20400533">
            <a:off x="500614" y="872976"/>
            <a:ext cx="853909" cy="899415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A735B88-E6D0-4D82-B325-8C5E74B43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173" t="25246" r="2275" b="45418"/>
          <a:stretch/>
        </p:blipFill>
        <p:spPr bwMode="auto">
          <a:xfrm rot="19130085">
            <a:off x="5126618" y="873562"/>
            <a:ext cx="629330" cy="662868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A735B88-E6D0-4D82-B325-8C5E74B43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45" t="3069" r="9268" b="76501"/>
          <a:stretch/>
        </p:blipFill>
        <p:spPr bwMode="auto">
          <a:xfrm rot="581031">
            <a:off x="1096538" y="1942829"/>
            <a:ext cx="1200690" cy="532122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8A735B88-E6D0-4D82-B325-8C5E74B43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173" t="25246" r="2275" b="45418"/>
          <a:stretch/>
        </p:blipFill>
        <p:spPr bwMode="auto">
          <a:xfrm rot="19130085">
            <a:off x="1705615" y="905510"/>
            <a:ext cx="629330" cy="662868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A735B88-E6D0-4D82-B325-8C5E74B43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0" t="3069" r="67463" b="69097"/>
          <a:stretch/>
        </p:blipFill>
        <p:spPr bwMode="auto">
          <a:xfrm rot="1547050">
            <a:off x="2435711" y="1094906"/>
            <a:ext cx="1200690" cy="724956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uebla Legendaria">
            <a:extLst>
              <a:ext uri="{FF2B5EF4-FFF2-40B4-BE49-F238E27FC236}">
                <a16:creationId xmlns:a16="http://schemas.microsoft.com/office/drawing/2014/main" id="{E0017035-24EF-4644-8392-D1E5636F1B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768" y="1986740"/>
            <a:ext cx="981172" cy="9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638" y="2809662"/>
            <a:ext cx="5192810" cy="3906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12" y="3573016"/>
            <a:ext cx="13525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0676" y="143533"/>
            <a:ext cx="3862165" cy="1367513"/>
          </a:xfrm>
        </p:spPr>
        <p:txBody>
          <a:bodyPr rtlCol="0">
            <a:normAutofit/>
          </a:bodyPr>
          <a:lstStyle/>
          <a:p>
            <a:pPr algn="ctr"/>
            <a:r>
              <a:rPr lang="es-ES" sz="4800" b="1" dirty="0">
                <a:ln w="22225">
                  <a:solidFill>
                    <a:srgbClr val="CCFFCC"/>
                  </a:solidFill>
                  <a:prstDash val="solid"/>
                </a:ln>
                <a:solidFill>
                  <a:srgbClr val="0070C0"/>
                </a:solidFill>
                <a:latin typeface="Jokerman" panose="04090605060D06020702" pitchFamily="82" charset="0"/>
              </a:rPr>
              <a:t>Ruta</a:t>
            </a:r>
            <a:r>
              <a:rPr lang="es-ES" sz="4400" b="1" dirty="0">
                <a:ln>
                  <a:solidFill>
                    <a:srgbClr val="CCFFCC"/>
                  </a:solidFill>
                </a:ln>
                <a:solidFill>
                  <a:srgbClr val="0070C0"/>
                </a:solidFill>
                <a:latin typeface="Jokerman" panose="04090605060D06020702" pitchFamily="82" charset="0"/>
              </a:rPr>
              <a:t> de trabajo </a:t>
            </a:r>
            <a:endParaRPr lang="es-ES" sz="4400" dirty="0">
              <a:ln>
                <a:solidFill>
                  <a:srgbClr val="CCFFCC"/>
                </a:solidFill>
              </a:ln>
              <a:solidFill>
                <a:srgbClr val="0070C0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7748" y="59627"/>
            <a:ext cx="8136904" cy="2400180"/>
          </a:xfrm>
          <a:solidFill>
            <a:srgbClr val="FFCCCC"/>
          </a:solidFill>
          <a:ln w="38100">
            <a:solidFill>
              <a:srgbClr val="CC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/>
            <a:r>
              <a:rPr lang="es-MX" sz="2400" b="1" dirty="0">
                <a:solidFill>
                  <a:srgbClr val="CC0099"/>
                </a:solidFill>
                <a:latin typeface="Script MT Bold" panose="03040602040607080904" pitchFamily="66" charset="0"/>
              </a:rPr>
              <a:t>Presentación</a:t>
            </a: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: PPT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No tener nada encima de la mesa.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Escuchar atentamente durante la presentación.</a:t>
            </a:r>
            <a:endParaRPr lang="es-MX" sz="2400" dirty="0">
              <a:solidFill>
                <a:srgbClr val="002060"/>
              </a:solidFill>
              <a:latin typeface="Script MT Bold" panose="03040602040607080904" pitchFamily="66" charset="0"/>
            </a:endParaRPr>
          </a:p>
          <a:p>
            <a:pPr algn="just"/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Participar activamente.  </a:t>
            </a:r>
            <a:endParaRPr lang="es-ES" sz="2400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0667D31-CFA7-F344-12FB-795AAEA30912}"/>
              </a:ext>
            </a:extLst>
          </p:cNvPr>
          <p:cNvSpPr txBox="1">
            <a:spLocks/>
          </p:cNvSpPr>
          <p:nvPr/>
        </p:nvSpPr>
        <p:spPr>
          <a:xfrm>
            <a:off x="6886500" y="1763403"/>
            <a:ext cx="5184577" cy="1414794"/>
          </a:xfrm>
          <a:prstGeom prst="rect">
            <a:avLst/>
          </a:prstGeom>
          <a:solidFill>
            <a:srgbClr val="FEF8AC"/>
          </a:solidFill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b="1" dirty="0">
                <a:solidFill>
                  <a:srgbClr val="CC0099"/>
                </a:solidFill>
                <a:latin typeface="Script MT Bold" panose="03040602040607080904" pitchFamily="66" charset="0"/>
              </a:rPr>
              <a:t>Escribir en el cuaderno</a:t>
            </a:r>
            <a:endParaRPr lang="es-MX" sz="2400" b="1" dirty="0">
              <a:solidFill>
                <a:srgbClr val="002060"/>
              </a:solidFill>
              <a:latin typeface="Script MT Bold" panose="030406020406070809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Sacar solo cuaderno, lápiz y goma.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Escribir fecha, objetivo y actividad.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ES" sz="2400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243E7A6-31B7-8D56-EFB2-4F0B91C1696B}"/>
              </a:ext>
            </a:extLst>
          </p:cNvPr>
          <p:cNvSpPr txBox="1">
            <a:spLocks/>
          </p:cNvSpPr>
          <p:nvPr/>
        </p:nvSpPr>
        <p:spPr>
          <a:xfrm>
            <a:off x="3246666" y="4537880"/>
            <a:ext cx="7920880" cy="2176587"/>
          </a:xfrm>
          <a:prstGeom prst="rect">
            <a:avLst/>
          </a:prstGeom>
          <a:solidFill>
            <a:srgbClr val="E2CFF1"/>
          </a:solidFill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b="1" dirty="0">
                <a:solidFill>
                  <a:srgbClr val="CC0099"/>
                </a:solidFill>
                <a:latin typeface="Script MT Bold" panose="03040602040607080904" pitchFamily="66" charset="0"/>
              </a:rPr>
              <a:t>Indicaciones generales</a:t>
            </a:r>
            <a:endParaRPr lang="es-MX" sz="2400" b="1" dirty="0">
              <a:solidFill>
                <a:srgbClr val="002060"/>
              </a:solidFill>
              <a:latin typeface="Script MT Bold" panose="030406020406070809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Usar las señales de la clase.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Mantener silencio en trabajo independiente.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Mantener tu espacio limpio y ordenado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No esta permitido ir al baño (solo en emergencia)  </a:t>
            </a:r>
            <a:endParaRPr lang="es-ES" sz="2400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192CEA-ED6D-B5A5-445B-46EC7DEE0F5E}"/>
              </a:ext>
            </a:extLst>
          </p:cNvPr>
          <p:cNvSpPr txBox="1"/>
          <p:nvPr/>
        </p:nvSpPr>
        <p:spPr>
          <a:xfrm>
            <a:off x="225759" y="2031589"/>
            <a:ext cx="5688632" cy="2677656"/>
          </a:xfrm>
          <a:prstGeom prst="rect">
            <a:avLst/>
          </a:prstGeom>
          <a:solidFill>
            <a:srgbClr val="B9DCFF"/>
          </a:solidFill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CC0099"/>
                </a:solidFill>
                <a:latin typeface="Script MT Bold" panose="03040602040607080904" pitchFamily="66" charset="0"/>
              </a:rPr>
              <a:t>Trabajo independiente </a:t>
            </a:r>
          </a:p>
          <a:p>
            <a:pPr algn="just"/>
            <a:r>
              <a:rPr lang="es-MX" sz="24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Solo cuaderno de actividades lápiz y goma, destacador y lápiz rojo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Cuaderno de actividades 10 minutos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Corrección en la pizarra.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Cuaderno de actividades 10 minutos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Corrección en la pizarra.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0CF006F4-0877-9AEE-E6BF-466B14A11B03}"/>
              </a:ext>
            </a:extLst>
          </p:cNvPr>
          <p:cNvSpPr txBox="1">
            <a:spLocks/>
          </p:cNvSpPr>
          <p:nvPr/>
        </p:nvSpPr>
        <p:spPr>
          <a:xfrm>
            <a:off x="7603150" y="3370417"/>
            <a:ext cx="2664296" cy="1527747"/>
          </a:xfrm>
          <a:prstGeom prst="rect">
            <a:avLst/>
          </a:prstGeom>
          <a:solidFill>
            <a:srgbClr val="E5FFE5"/>
          </a:solidFill>
          <a:ln w="38100">
            <a:solidFill>
              <a:srgbClr val="CC00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b="1" dirty="0">
                <a:solidFill>
                  <a:srgbClr val="CC0099"/>
                </a:solidFill>
                <a:latin typeface="Script MT Bold" panose="03040602040607080904" pitchFamily="66" charset="0"/>
              </a:rPr>
              <a:t>Final de la clase </a:t>
            </a:r>
            <a:endParaRPr lang="es-MX" sz="2400" b="1" dirty="0">
              <a:solidFill>
                <a:srgbClr val="002060"/>
              </a:solidFill>
              <a:latin typeface="Script MT Bold" panose="030406020406070809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Ticket de salida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4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Plenario  </a:t>
            </a:r>
            <a:endParaRPr lang="es-ES" sz="2400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68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3" grpId="1" uiExpand="1" build="p" animBg="1"/>
      <p:bldP spid="4" grpId="0" animBg="1"/>
      <p:bldP spid="4" grpId="1" build="allAtOnce" animBg="1"/>
      <p:bldP spid="5" grpId="0" animBg="1"/>
      <p:bldP spid="5" grpId="1" build="allAtOnce" animBg="1"/>
      <p:bldP spid="9" grpId="0" animBg="1"/>
      <p:bldP spid="9" grpId="1" build="allAtOnce" animBg="1"/>
      <p:bldP spid="10" grpId="0" animBg="1"/>
      <p:bldP spid="10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398" y="311982"/>
            <a:ext cx="581066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399" dirty="0">
                <a:latin typeface="Script MT Bold" panose="03040602040607080904" pitchFamily="66" charset="0"/>
              </a:rPr>
              <a:t>Activación de conocimientos previos</a:t>
            </a:r>
          </a:p>
        </p:txBody>
      </p:sp>
      <p:pic>
        <p:nvPicPr>
          <p:cNvPr id="4100" name="Picture 4" descr="Página de dibujo de nube de libro para colorear, textura nubes P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" b="92688" l="1786" r="968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15" y="3647113"/>
            <a:ext cx="2742486" cy="17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390659" y="4293096"/>
            <a:ext cx="2484975" cy="67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99" b="1" dirty="0">
                <a:latin typeface="Comic Sans MS" panose="030F0702030302020204" pitchFamily="66" charset="0"/>
              </a:rPr>
              <a:t>¿Qué significa repartir?</a:t>
            </a:r>
          </a:p>
        </p:txBody>
      </p:sp>
      <p:pic>
        <p:nvPicPr>
          <p:cNvPr id="5" name="Imagen 4" descr="Abeja de dibujos animados de graduación">
            <a:extLst>
              <a:ext uri="{FF2B5EF4-FFF2-40B4-BE49-F238E27FC236}">
                <a16:creationId xmlns:a16="http://schemas.microsoft.com/office/drawing/2014/main" id="{4A438F9A-0742-D5BE-A13C-70D446CE0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760" y="-328553"/>
            <a:ext cx="2821392" cy="3253497"/>
          </a:xfrm>
          <a:prstGeom prst="rect">
            <a:avLst/>
          </a:prstGeom>
        </p:spPr>
      </p:pic>
      <p:pic>
        <p:nvPicPr>
          <p:cNvPr id="14" name="Imagen 13" descr="Abeja de dibujos animados con megáfono">
            <a:extLst>
              <a:ext uri="{FF2B5EF4-FFF2-40B4-BE49-F238E27FC236}">
                <a16:creationId xmlns:a16="http://schemas.microsoft.com/office/drawing/2014/main" id="{22011C80-1F38-56C9-C86D-F42D470EA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15713">
            <a:off x="766575" y="4263508"/>
            <a:ext cx="2600920" cy="2509481"/>
          </a:xfrm>
          <a:prstGeom prst="rect">
            <a:avLst/>
          </a:prstGeom>
        </p:spPr>
      </p:pic>
      <p:sp>
        <p:nvSpPr>
          <p:cNvPr id="15" name="Llamada ovalada 5">
            <a:extLst>
              <a:ext uri="{FF2B5EF4-FFF2-40B4-BE49-F238E27FC236}">
                <a16:creationId xmlns:a16="http://schemas.microsoft.com/office/drawing/2014/main" id="{068987A8-B803-3F8D-FD75-95C49B7A025E}"/>
              </a:ext>
            </a:extLst>
          </p:cNvPr>
          <p:cNvSpPr/>
          <p:nvPr/>
        </p:nvSpPr>
        <p:spPr>
          <a:xfrm>
            <a:off x="8974732" y="220973"/>
            <a:ext cx="2853577" cy="1674020"/>
          </a:xfrm>
          <a:prstGeom prst="wedgeEllipseCallout">
            <a:avLst>
              <a:gd name="adj1" fmla="val -101717"/>
              <a:gd name="adj2" fmla="val 27239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999" dirty="0">
                <a:solidFill>
                  <a:schemeClr val="tx1"/>
                </a:solidFill>
                <a:latin typeface="Comic Sans MS" panose="030F0702030302020204" pitchFamily="66" charset="0"/>
              </a:rPr>
              <a:t>Responde oralmente</a:t>
            </a:r>
          </a:p>
        </p:txBody>
      </p:sp>
    </p:spTree>
    <p:extLst>
      <p:ext uri="{BB962C8B-B14F-4D97-AF65-F5344CB8AC3E}">
        <p14:creationId xmlns:p14="http://schemas.microsoft.com/office/powerpoint/2010/main" val="19131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7749" y="116632"/>
            <a:ext cx="10912477" cy="1296144"/>
          </a:xfrm>
        </p:spPr>
        <p:txBody>
          <a:bodyPr rtlCol="0">
            <a:noAutofit/>
          </a:bodyPr>
          <a:lstStyle/>
          <a:p>
            <a:r>
              <a:rPr lang="es-CL" b="1" dirty="0">
                <a:solidFill>
                  <a:srgbClr val="002060"/>
                </a:solidFill>
                <a:latin typeface="Harrington" panose="04040505050A02020702" pitchFamily="82" charset="0"/>
              </a:rPr>
              <a:t>La</a:t>
            </a:r>
            <a:r>
              <a:rPr lang="es" b="1" dirty="0">
                <a:solidFill>
                  <a:srgbClr val="002060"/>
                </a:solidFill>
                <a:latin typeface="Harrington" panose="04040505050A02020702" pitchFamily="82" charset="0"/>
              </a:rPr>
              <a:t> división: </a:t>
            </a:r>
            <a:br>
              <a:rPr lang="es" sz="4800" b="1" dirty="0"/>
            </a:br>
            <a:r>
              <a:rPr lang="es-CL" b="1" dirty="0">
                <a:solidFill>
                  <a:srgbClr val="CC0099"/>
                </a:solidFill>
                <a:latin typeface="Harrington" panose="04040505050A02020702" pitchFamily="82" charset="0"/>
              </a:rPr>
              <a:t>Es repartir entre partes o grupos iguales.</a:t>
            </a:r>
            <a:endParaRPr lang="es" b="1" dirty="0">
              <a:solidFill>
                <a:srgbClr val="CC0099"/>
              </a:solidFill>
              <a:latin typeface="Harrington" panose="04040505050A02020702" pitchFamily="82" charset="0"/>
            </a:endParaRPr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-16024" y="5934421"/>
            <a:ext cx="12071076" cy="1008111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3800" dirty="0">
                <a:solidFill>
                  <a:srgbClr val="002060"/>
                </a:solidFill>
                <a:latin typeface="Script MT Bold" panose="03040602040607080904" pitchFamily="66" charset="0"/>
              </a:rPr>
              <a:t>En estos casos debemos hacer uso de esta operación matemática: la división.</a:t>
            </a:r>
            <a:endParaRPr lang="es-CL" sz="3800" dirty="0">
              <a:solidFill>
                <a:srgbClr val="002060"/>
              </a:solidFill>
              <a:latin typeface="Script MT Bold" panose="03040602040607080904" pitchFamily="66" charset="0"/>
            </a:endParaRPr>
          </a:p>
          <a:p>
            <a:pPr algn="just"/>
            <a:endParaRPr lang="es-ES" dirty="0"/>
          </a:p>
          <a:p>
            <a:pPr algn="just"/>
            <a:endParaRPr lang="es" dirty="0"/>
          </a:p>
        </p:txBody>
      </p:sp>
      <p:pic>
        <p:nvPicPr>
          <p:cNvPr id="1028" name="Picture 4" descr="Repartirse | Spanish to English Translation - SpanishDict">
            <a:extLst>
              <a:ext uri="{FF2B5EF4-FFF2-40B4-BE49-F238E27FC236}">
                <a16:creationId xmlns:a16="http://schemas.microsoft.com/office/drawing/2014/main" id="{A78C6D1D-7535-462A-9A77-9891425B2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57" y="1492595"/>
            <a:ext cx="2916845" cy="1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tividades de Matemática, Cuartos Básicos Guía N°6 (Si puedes, observa el  video disponible) I. ¿Qué relación existe entr">
            <a:extLst>
              <a:ext uri="{FF2B5EF4-FFF2-40B4-BE49-F238E27FC236}">
                <a16:creationId xmlns:a16="http://schemas.microsoft.com/office/drawing/2014/main" id="{35654ACE-C2AD-462A-B28A-3B528F4C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877" y="1500336"/>
            <a:ext cx="488929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vidir: ¿Qué es dividir?">
            <a:extLst>
              <a:ext uri="{FF2B5EF4-FFF2-40B4-BE49-F238E27FC236}">
                <a16:creationId xmlns:a16="http://schemas.microsoft.com/office/drawing/2014/main" id="{5E3AA6E0-F917-478A-BC90-3DC0F1F6A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484437"/>
            <a:ext cx="3960439" cy="21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E856784-3D0F-AB2E-EE84-8CBD06880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896064"/>
              </p:ext>
            </p:extLst>
          </p:nvPr>
        </p:nvGraphicFramePr>
        <p:xfrm>
          <a:off x="2277988" y="3803251"/>
          <a:ext cx="7217296" cy="189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4667400" imgH="1225440" progId="PBrush">
                  <p:embed/>
                </p:oleObj>
              </mc:Choice>
              <mc:Fallback>
                <p:oleObj name="Bitmap Image" r:id="rId6" imgW="4667400" imgH="12254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77988" y="3803251"/>
                        <a:ext cx="7217296" cy="1895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CEACB-6810-43FB-AEC7-8235CB19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22924"/>
            <a:ext cx="10512862" cy="759618"/>
          </a:xfrm>
        </p:spPr>
        <p:txBody>
          <a:bodyPr/>
          <a:lstStyle/>
          <a:p>
            <a:r>
              <a:rPr lang="es-MX" b="1" dirty="0">
                <a:solidFill>
                  <a:srgbClr val="002060"/>
                </a:solidFill>
                <a:latin typeface="Harrington" panose="04040505050A02020702" pitchFamily="82" charset="0"/>
              </a:rPr>
              <a:t>¿Qué es repartir?</a:t>
            </a:r>
            <a:endParaRPr lang="es-CL" b="1" dirty="0">
              <a:solidFill>
                <a:srgbClr val="002060"/>
              </a:solidFill>
              <a:latin typeface="Harrington" panose="04040505050A02020702" pitchFamily="82" charset="0"/>
            </a:endParaRPr>
          </a:p>
        </p:txBody>
      </p:sp>
      <p:pic>
        <p:nvPicPr>
          <p:cNvPr id="1026" name="Picture 2" descr="Dibujo De Bolsa De La Compra Para Colorear - Ultra Coloring Pages">
            <a:extLst>
              <a:ext uri="{FF2B5EF4-FFF2-40B4-BE49-F238E27FC236}">
                <a16:creationId xmlns:a16="http://schemas.microsoft.com/office/drawing/2014/main" id="{3A6640E5-241F-4FF3-A3CE-12168168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2492896"/>
            <a:ext cx="4253785" cy="42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5F3BEA96-F613-473E-81BF-32C496958C88}"/>
              </a:ext>
            </a:extLst>
          </p:cNvPr>
          <p:cNvSpPr txBox="1"/>
          <p:nvPr/>
        </p:nvSpPr>
        <p:spPr>
          <a:xfrm>
            <a:off x="261764" y="767802"/>
            <a:ext cx="885698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002060"/>
                </a:solidFill>
                <a:latin typeface="Script MT Bold" panose="03040602040607080904" pitchFamily="66" charset="0"/>
              </a:rPr>
              <a:t>Emilia tiene 15 duraznos. Si pone 5 duraznos en cada bolsa, ¿Cuántas bolsas necesita? </a:t>
            </a:r>
            <a:br>
              <a:rPr lang="es-MX" dirty="0"/>
            </a:br>
            <a:endParaRPr lang="es-CL" dirty="0"/>
          </a:p>
        </p:txBody>
      </p:sp>
      <p:pic>
        <p:nvPicPr>
          <p:cNvPr id="75" name="Gráfico 74" descr="Melocotón con relleno sólido">
            <a:extLst>
              <a:ext uri="{FF2B5EF4-FFF2-40B4-BE49-F238E27FC236}">
                <a16:creationId xmlns:a16="http://schemas.microsoft.com/office/drawing/2014/main" id="{59B212DD-123F-4457-89A1-2FB5B3A7F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1051" y="3704636"/>
            <a:ext cx="914400" cy="914400"/>
          </a:xfrm>
          <a:prstGeom prst="rect">
            <a:avLst/>
          </a:prstGeom>
        </p:spPr>
      </p:pic>
      <p:pic>
        <p:nvPicPr>
          <p:cNvPr id="76" name="Gráfico 75" descr="Melocotón con relleno sólido">
            <a:extLst>
              <a:ext uri="{FF2B5EF4-FFF2-40B4-BE49-F238E27FC236}">
                <a16:creationId xmlns:a16="http://schemas.microsoft.com/office/drawing/2014/main" id="{C926D78C-88E3-4BD8-964A-C5105F2C7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853" y="4032437"/>
            <a:ext cx="914400" cy="914400"/>
          </a:xfrm>
          <a:prstGeom prst="rect">
            <a:avLst/>
          </a:prstGeom>
        </p:spPr>
      </p:pic>
      <p:pic>
        <p:nvPicPr>
          <p:cNvPr id="77" name="Gráfico 76" descr="Melocotón con relleno sólido">
            <a:extLst>
              <a:ext uri="{FF2B5EF4-FFF2-40B4-BE49-F238E27FC236}">
                <a16:creationId xmlns:a16="http://schemas.microsoft.com/office/drawing/2014/main" id="{6D3CDD67-0B99-441A-855A-4CE7DA689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172" y="5193407"/>
            <a:ext cx="914400" cy="914400"/>
          </a:xfrm>
          <a:prstGeom prst="rect">
            <a:avLst/>
          </a:prstGeom>
        </p:spPr>
      </p:pic>
      <p:pic>
        <p:nvPicPr>
          <p:cNvPr id="78" name="Gráfico 77" descr="Melocotón con relleno sólido">
            <a:extLst>
              <a:ext uri="{FF2B5EF4-FFF2-40B4-BE49-F238E27FC236}">
                <a16:creationId xmlns:a16="http://schemas.microsoft.com/office/drawing/2014/main" id="{BA584C86-5BCF-404E-A799-A7002A820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484" y="2571527"/>
            <a:ext cx="914400" cy="914400"/>
          </a:xfrm>
          <a:prstGeom prst="rect">
            <a:avLst/>
          </a:prstGeom>
        </p:spPr>
      </p:pic>
      <p:pic>
        <p:nvPicPr>
          <p:cNvPr id="79" name="Gráfico 78" descr="Melocotón con relleno sólido">
            <a:extLst>
              <a:ext uri="{FF2B5EF4-FFF2-40B4-BE49-F238E27FC236}">
                <a16:creationId xmlns:a16="http://schemas.microsoft.com/office/drawing/2014/main" id="{08EB0C83-C728-4991-8876-1C8D43BD7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5169" y="4751554"/>
            <a:ext cx="914400" cy="914400"/>
          </a:xfrm>
          <a:prstGeom prst="rect">
            <a:avLst/>
          </a:prstGeom>
        </p:spPr>
      </p:pic>
      <p:pic>
        <p:nvPicPr>
          <p:cNvPr id="80" name="Gráfico 79" descr="Melocotón con relleno sólido">
            <a:extLst>
              <a:ext uri="{FF2B5EF4-FFF2-40B4-BE49-F238E27FC236}">
                <a16:creationId xmlns:a16="http://schemas.microsoft.com/office/drawing/2014/main" id="{A7FB447A-8ED3-4AB8-A031-49B56A710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6948" y="5393505"/>
            <a:ext cx="914400" cy="914400"/>
          </a:xfrm>
          <a:prstGeom prst="rect">
            <a:avLst/>
          </a:prstGeom>
        </p:spPr>
      </p:pic>
      <p:pic>
        <p:nvPicPr>
          <p:cNvPr id="81" name="Gráfico 80" descr="Melocotón con relleno sólido">
            <a:extLst>
              <a:ext uri="{FF2B5EF4-FFF2-40B4-BE49-F238E27FC236}">
                <a16:creationId xmlns:a16="http://schemas.microsoft.com/office/drawing/2014/main" id="{97E9ED82-8E99-4DF0-BE43-006BFACD4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5172" y="3247436"/>
            <a:ext cx="914400" cy="914400"/>
          </a:xfrm>
          <a:prstGeom prst="rect">
            <a:avLst/>
          </a:prstGeom>
        </p:spPr>
      </p:pic>
      <p:pic>
        <p:nvPicPr>
          <p:cNvPr id="82" name="Gráfico 81" descr="Melocotón con relleno sólido">
            <a:extLst>
              <a:ext uri="{FF2B5EF4-FFF2-40B4-BE49-F238E27FC236}">
                <a16:creationId xmlns:a16="http://schemas.microsoft.com/office/drawing/2014/main" id="{8DF66AEA-0C87-4EDC-BCB8-954052DFD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6250" y="4223371"/>
            <a:ext cx="914400" cy="914400"/>
          </a:xfrm>
          <a:prstGeom prst="rect">
            <a:avLst/>
          </a:prstGeom>
        </p:spPr>
      </p:pic>
      <p:pic>
        <p:nvPicPr>
          <p:cNvPr id="83" name="Gráfico 82" descr="Melocotón con relleno sólido">
            <a:extLst>
              <a:ext uri="{FF2B5EF4-FFF2-40B4-BE49-F238E27FC236}">
                <a16:creationId xmlns:a16="http://schemas.microsoft.com/office/drawing/2014/main" id="{7703A54D-949C-4D4D-AFC4-698E3B6D5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0650" y="5632998"/>
            <a:ext cx="914400" cy="914400"/>
          </a:xfrm>
          <a:prstGeom prst="rect">
            <a:avLst/>
          </a:prstGeom>
        </p:spPr>
      </p:pic>
      <p:pic>
        <p:nvPicPr>
          <p:cNvPr id="84" name="Gráfico 83" descr="Melocotón con relleno sólido">
            <a:extLst>
              <a:ext uri="{FF2B5EF4-FFF2-40B4-BE49-F238E27FC236}">
                <a16:creationId xmlns:a16="http://schemas.microsoft.com/office/drawing/2014/main" id="{E51AA5F8-EE38-406D-B6AF-F0998A264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7047" y="2394756"/>
            <a:ext cx="914400" cy="914400"/>
          </a:xfrm>
          <a:prstGeom prst="rect">
            <a:avLst/>
          </a:prstGeom>
        </p:spPr>
      </p:pic>
      <p:pic>
        <p:nvPicPr>
          <p:cNvPr id="85" name="Gráfico 84" descr="Melocotón con relleno sólido">
            <a:extLst>
              <a:ext uri="{FF2B5EF4-FFF2-40B4-BE49-F238E27FC236}">
                <a16:creationId xmlns:a16="http://schemas.microsoft.com/office/drawing/2014/main" id="{157609F5-898C-49B1-8430-A135E8F01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7850" y="4575779"/>
            <a:ext cx="914400" cy="914400"/>
          </a:xfrm>
          <a:prstGeom prst="rect">
            <a:avLst/>
          </a:prstGeom>
        </p:spPr>
      </p:pic>
      <p:pic>
        <p:nvPicPr>
          <p:cNvPr id="86" name="Gráfico 85" descr="Melocotón con relleno sólido">
            <a:extLst>
              <a:ext uri="{FF2B5EF4-FFF2-40B4-BE49-F238E27FC236}">
                <a16:creationId xmlns:a16="http://schemas.microsoft.com/office/drawing/2014/main" id="{67053C9A-6880-4E89-A6CA-EFF4D0CD7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0644" y="5391615"/>
            <a:ext cx="914400" cy="914400"/>
          </a:xfrm>
          <a:prstGeom prst="rect">
            <a:avLst/>
          </a:prstGeom>
        </p:spPr>
      </p:pic>
      <p:pic>
        <p:nvPicPr>
          <p:cNvPr id="87" name="Gráfico 86" descr="Melocotón con relleno sólido">
            <a:extLst>
              <a:ext uri="{FF2B5EF4-FFF2-40B4-BE49-F238E27FC236}">
                <a16:creationId xmlns:a16="http://schemas.microsoft.com/office/drawing/2014/main" id="{664716B7-5563-4294-9934-69DC5792E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9444" y="3267318"/>
            <a:ext cx="914400" cy="914400"/>
          </a:xfrm>
          <a:prstGeom prst="rect">
            <a:avLst/>
          </a:prstGeom>
        </p:spPr>
      </p:pic>
      <p:pic>
        <p:nvPicPr>
          <p:cNvPr id="88" name="Gráfico 87" descr="Melocotón con relleno sólido">
            <a:extLst>
              <a:ext uri="{FF2B5EF4-FFF2-40B4-BE49-F238E27FC236}">
                <a16:creationId xmlns:a16="http://schemas.microsoft.com/office/drawing/2014/main" id="{500C5C82-C1D1-49D2-B12B-038AD0C5D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9048" y="3681261"/>
            <a:ext cx="914400" cy="914400"/>
          </a:xfrm>
          <a:prstGeom prst="rect">
            <a:avLst/>
          </a:prstGeom>
        </p:spPr>
      </p:pic>
      <p:pic>
        <p:nvPicPr>
          <p:cNvPr id="89" name="Gráfico 88" descr="Melocotón con relleno sólido">
            <a:extLst>
              <a:ext uri="{FF2B5EF4-FFF2-40B4-BE49-F238E27FC236}">
                <a16:creationId xmlns:a16="http://schemas.microsoft.com/office/drawing/2014/main" id="{65A4F1AC-7614-45DB-9498-AF1E84237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3444" y="24204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CEACB-6810-43FB-AEC7-8235CB19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22924"/>
            <a:ext cx="10512862" cy="759618"/>
          </a:xfrm>
        </p:spPr>
        <p:txBody>
          <a:bodyPr/>
          <a:lstStyle/>
          <a:p>
            <a:r>
              <a:rPr lang="es-MX" b="1" dirty="0">
                <a:solidFill>
                  <a:srgbClr val="002060"/>
                </a:solidFill>
                <a:latin typeface="Harrington" panose="04040505050A02020702" pitchFamily="82" charset="0"/>
              </a:rPr>
              <a:t>Relación entre la sustracción y la división</a:t>
            </a:r>
            <a:endParaRPr lang="es-CL" b="1" dirty="0">
              <a:solidFill>
                <a:srgbClr val="002060"/>
              </a:solidFill>
              <a:latin typeface="Harrington" panose="04040505050A02020702" pitchFamily="82" charset="0"/>
            </a:endParaRPr>
          </a:p>
        </p:txBody>
      </p:sp>
      <p:pic>
        <p:nvPicPr>
          <p:cNvPr id="38" name="Gráfico 37" descr="Melocotón con relleno sólido">
            <a:extLst>
              <a:ext uri="{FF2B5EF4-FFF2-40B4-BE49-F238E27FC236}">
                <a16:creationId xmlns:a16="http://schemas.microsoft.com/office/drawing/2014/main" id="{34569A2E-B43E-490A-8DDD-C9B462646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788" y="1196752"/>
            <a:ext cx="914400" cy="914400"/>
          </a:xfrm>
          <a:prstGeom prst="rect">
            <a:avLst/>
          </a:prstGeom>
        </p:spPr>
      </p:pic>
      <p:pic>
        <p:nvPicPr>
          <p:cNvPr id="39" name="Gráfico 38" descr="Melocotón con relleno sólido">
            <a:extLst>
              <a:ext uri="{FF2B5EF4-FFF2-40B4-BE49-F238E27FC236}">
                <a16:creationId xmlns:a16="http://schemas.microsoft.com/office/drawing/2014/main" id="{395037F9-DE8B-4EEE-8656-8438660A2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6743" y="1751393"/>
            <a:ext cx="914400" cy="914400"/>
          </a:xfrm>
          <a:prstGeom prst="rect">
            <a:avLst/>
          </a:prstGeom>
        </p:spPr>
      </p:pic>
      <p:pic>
        <p:nvPicPr>
          <p:cNvPr id="40" name="Gráfico 39" descr="Melocotón con relleno sólido">
            <a:extLst>
              <a:ext uri="{FF2B5EF4-FFF2-40B4-BE49-F238E27FC236}">
                <a16:creationId xmlns:a16="http://schemas.microsoft.com/office/drawing/2014/main" id="{75BEC0D1-F531-4AAF-A6DF-7EF1FDCCB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77" y="1982172"/>
            <a:ext cx="914400" cy="914400"/>
          </a:xfrm>
          <a:prstGeom prst="rect">
            <a:avLst/>
          </a:prstGeom>
        </p:spPr>
      </p:pic>
      <p:pic>
        <p:nvPicPr>
          <p:cNvPr id="41" name="Gráfico 40" descr="Melocotón con relleno sólido">
            <a:extLst>
              <a:ext uri="{FF2B5EF4-FFF2-40B4-BE49-F238E27FC236}">
                <a16:creationId xmlns:a16="http://schemas.microsoft.com/office/drawing/2014/main" id="{BC2EA91D-BB22-43E3-8715-563A439E3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8962" y="1863296"/>
            <a:ext cx="914400" cy="914400"/>
          </a:xfrm>
          <a:prstGeom prst="rect">
            <a:avLst/>
          </a:prstGeom>
        </p:spPr>
      </p:pic>
      <p:pic>
        <p:nvPicPr>
          <p:cNvPr id="42" name="Gráfico 41" descr="Melocotón con relleno sólido">
            <a:extLst>
              <a:ext uri="{FF2B5EF4-FFF2-40B4-BE49-F238E27FC236}">
                <a16:creationId xmlns:a16="http://schemas.microsoft.com/office/drawing/2014/main" id="{71C740FA-E11E-4174-9966-7CC27E544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939" y="836993"/>
            <a:ext cx="914400" cy="914400"/>
          </a:xfrm>
          <a:prstGeom prst="rect">
            <a:avLst/>
          </a:prstGeom>
        </p:spPr>
      </p:pic>
      <p:pic>
        <p:nvPicPr>
          <p:cNvPr id="43" name="Gráfico 42" descr="Melocotón con relleno sólido">
            <a:extLst>
              <a:ext uri="{FF2B5EF4-FFF2-40B4-BE49-F238E27FC236}">
                <a16:creationId xmlns:a16="http://schemas.microsoft.com/office/drawing/2014/main" id="{E973697F-62D1-4236-971E-073AC53A7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1670" y="1958752"/>
            <a:ext cx="914400" cy="914400"/>
          </a:xfrm>
          <a:prstGeom prst="rect">
            <a:avLst/>
          </a:prstGeom>
        </p:spPr>
      </p:pic>
      <p:pic>
        <p:nvPicPr>
          <p:cNvPr id="44" name="Gráfico 43" descr="Melocotón con relleno sólido">
            <a:extLst>
              <a:ext uri="{FF2B5EF4-FFF2-40B4-BE49-F238E27FC236}">
                <a16:creationId xmlns:a16="http://schemas.microsoft.com/office/drawing/2014/main" id="{6FC8144D-9E95-4975-A4DF-D2D29FAE4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3362" y="772898"/>
            <a:ext cx="914400" cy="914400"/>
          </a:xfrm>
          <a:prstGeom prst="rect">
            <a:avLst/>
          </a:prstGeom>
        </p:spPr>
      </p:pic>
      <p:pic>
        <p:nvPicPr>
          <p:cNvPr id="45" name="Gráfico 44" descr="Melocotón con relleno sólido">
            <a:extLst>
              <a:ext uri="{FF2B5EF4-FFF2-40B4-BE49-F238E27FC236}">
                <a16:creationId xmlns:a16="http://schemas.microsoft.com/office/drawing/2014/main" id="{9D5AB75B-BD2E-4A8F-9940-5C2CA3632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4461" y="895600"/>
            <a:ext cx="914400" cy="914400"/>
          </a:xfrm>
          <a:prstGeom prst="rect">
            <a:avLst/>
          </a:prstGeom>
        </p:spPr>
      </p:pic>
      <p:pic>
        <p:nvPicPr>
          <p:cNvPr id="46" name="Gráfico 45" descr="Melocotón con relleno sólido">
            <a:extLst>
              <a:ext uri="{FF2B5EF4-FFF2-40B4-BE49-F238E27FC236}">
                <a16:creationId xmlns:a16="http://schemas.microsoft.com/office/drawing/2014/main" id="{D0753643-8802-4B68-BED7-2188935A8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168" y="854011"/>
            <a:ext cx="914400" cy="914400"/>
          </a:xfrm>
          <a:prstGeom prst="rect">
            <a:avLst/>
          </a:prstGeom>
        </p:spPr>
      </p:pic>
      <p:pic>
        <p:nvPicPr>
          <p:cNvPr id="47" name="Gráfico 46" descr="Melocotón con relleno sólido">
            <a:extLst>
              <a:ext uri="{FF2B5EF4-FFF2-40B4-BE49-F238E27FC236}">
                <a16:creationId xmlns:a16="http://schemas.microsoft.com/office/drawing/2014/main" id="{E26B39D3-440C-4ADA-9315-907A43EF5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9385" y="1999360"/>
            <a:ext cx="914400" cy="914400"/>
          </a:xfrm>
          <a:prstGeom prst="rect">
            <a:avLst/>
          </a:prstGeom>
        </p:spPr>
      </p:pic>
      <p:pic>
        <p:nvPicPr>
          <p:cNvPr id="48" name="Gráfico 47" descr="Melocotón con relleno sólido">
            <a:extLst>
              <a:ext uri="{FF2B5EF4-FFF2-40B4-BE49-F238E27FC236}">
                <a16:creationId xmlns:a16="http://schemas.microsoft.com/office/drawing/2014/main" id="{99EF0515-0C8B-4C56-8767-DF9F8D10B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1593" y="865519"/>
            <a:ext cx="914400" cy="914400"/>
          </a:xfrm>
          <a:prstGeom prst="rect">
            <a:avLst/>
          </a:prstGeom>
        </p:spPr>
      </p:pic>
      <p:pic>
        <p:nvPicPr>
          <p:cNvPr id="49" name="Gráfico 48" descr="Melocotón con relleno sólido">
            <a:extLst>
              <a:ext uri="{FF2B5EF4-FFF2-40B4-BE49-F238E27FC236}">
                <a16:creationId xmlns:a16="http://schemas.microsoft.com/office/drawing/2014/main" id="{4D924A24-687D-414B-8508-BEB85A931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6811" y="1570019"/>
            <a:ext cx="914400" cy="914400"/>
          </a:xfrm>
          <a:prstGeom prst="rect">
            <a:avLst/>
          </a:prstGeom>
        </p:spPr>
      </p:pic>
      <p:pic>
        <p:nvPicPr>
          <p:cNvPr id="50" name="Gráfico 49" descr="Melocotón con relleno sólido">
            <a:extLst>
              <a:ext uri="{FF2B5EF4-FFF2-40B4-BE49-F238E27FC236}">
                <a16:creationId xmlns:a16="http://schemas.microsoft.com/office/drawing/2014/main" id="{CE1DCBDA-213E-4C7D-A398-2FCC0FE95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5174" y="1687298"/>
            <a:ext cx="914400" cy="914400"/>
          </a:xfrm>
          <a:prstGeom prst="rect">
            <a:avLst/>
          </a:prstGeom>
        </p:spPr>
      </p:pic>
      <p:pic>
        <p:nvPicPr>
          <p:cNvPr id="51" name="Gráfico 50" descr="Melocotón con relleno sólido">
            <a:extLst>
              <a:ext uri="{FF2B5EF4-FFF2-40B4-BE49-F238E27FC236}">
                <a16:creationId xmlns:a16="http://schemas.microsoft.com/office/drawing/2014/main" id="{87813753-4292-4245-8AD9-B0B3DAC0E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4237" y="1999360"/>
            <a:ext cx="914400" cy="914400"/>
          </a:xfrm>
          <a:prstGeom prst="rect">
            <a:avLst/>
          </a:prstGeom>
        </p:spPr>
      </p:pic>
      <p:pic>
        <p:nvPicPr>
          <p:cNvPr id="52" name="Gráfico 51" descr="Melocotón con relleno sólido">
            <a:extLst>
              <a:ext uri="{FF2B5EF4-FFF2-40B4-BE49-F238E27FC236}">
                <a16:creationId xmlns:a16="http://schemas.microsoft.com/office/drawing/2014/main" id="{50D10706-33E6-4384-B836-794BFCFD7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3611" y="782542"/>
            <a:ext cx="914400" cy="914400"/>
          </a:xfrm>
          <a:prstGeom prst="rect">
            <a:avLst/>
          </a:prstGeom>
        </p:spPr>
      </p:pic>
      <p:pic>
        <p:nvPicPr>
          <p:cNvPr id="1026" name="Picture 2" descr="Dibujo De Bolsa De La Compra Para Colorear - Ultra Coloring Pages">
            <a:extLst>
              <a:ext uri="{FF2B5EF4-FFF2-40B4-BE49-F238E27FC236}">
                <a16:creationId xmlns:a16="http://schemas.microsoft.com/office/drawing/2014/main" id="{3A6640E5-241F-4FF3-A3CE-12168168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38" y="2617420"/>
            <a:ext cx="4253785" cy="42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ibujo De Bolsa De La Compra Para Colorear - Ultra Coloring Pages">
            <a:extLst>
              <a:ext uri="{FF2B5EF4-FFF2-40B4-BE49-F238E27FC236}">
                <a16:creationId xmlns:a16="http://schemas.microsoft.com/office/drawing/2014/main" id="{CD2D25D0-0537-4E48-8055-BFD832FED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43" y="2626430"/>
            <a:ext cx="4253785" cy="42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ibujo De Bolsa De La Compra Para Colorear - Ultra Coloring Pages">
            <a:extLst>
              <a:ext uri="{FF2B5EF4-FFF2-40B4-BE49-F238E27FC236}">
                <a16:creationId xmlns:a16="http://schemas.microsoft.com/office/drawing/2014/main" id="{ED5B06E1-7993-482A-9074-57187ABCB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13" y="2665793"/>
            <a:ext cx="4253785" cy="42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Gráfico 55" descr="Melocotón con relleno sólido">
            <a:extLst>
              <a:ext uri="{FF2B5EF4-FFF2-40B4-BE49-F238E27FC236}">
                <a16:creationId xmlns:a16="http://schemas.microsoft.com/office/drawing/2014/main" id="{B4D76519-31CB-472B-BDD4-92EA0CB99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28" y="4536428"/>
            <a:ext cx="914400" cy="914400"/>
          </a:xfrm>
          <a:prstGeom prst="rect">
            <a:avLst/>
          </a:prstGeom>
        </p:spPr>
      </p:pic>
      <p:pic>
        <p:nvPicPr>
          <p:cNvPr id="58" name="Gráfico 57" descr="Melocotón con relleno sólido">
            <a:extLst>
              <a:ext uri="{FF2B5EF4-FFF2-40B4-BE49-F238E27FC236}">
                <a16:creationId xmlns:a16="http://schemas.microsoft.com/office/drawing/2014/main" id="{4485177D-014A-4CF1-9A83-CBC4B7D8C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354" y="4478662"/>
            <a:ext cx="914400" cy="914400"/>
          </a:xfrm>
          <a:prstGeom prst="rect">
            <a:avLst/>
          </a:prstGeom>
        </p:spPr>
      </p:pic>
      <p:pic>
        <p:nvPicPr>
          <p:cNvPr id="59" name="Gráfico 58" descr="Melocotón con relleno sólido">
            <a:extLst>
              <a:ext uri="{FF2B5EF4-FFF2-40B4-BE49-F238E27FC236}">
                <a16:creationId xmlns:a16="http://schemas.microsoft.com/office/drawing/2014/main" id="{95381C4D-8714-4BAE-AAAC-A4E63B9F3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804" y="5402455"/>
            <a:ext cx="914400" cy="914400"/>
          </a:xfrm>
          <a:prstGeom prst="rect">
            <a:avLst/>
          </a:prstGeom>
        </p:spPr>
      </p:pic>
      <p:pic>
        <p:nvPicPr>
          <p:cNvPr id="60" name="Gráfico 59" descr="Melocotón con relleno sólido">
            <a:extLst>
              <a:ext uri="{FF2B5EF4-FFF2-40B4-BE49-F238E27FC236}">
                <a16:creationId xmlns:a16="http://schemas.microsoft.com/office/drawing/2014/main" id="{14BD0AEE-AF51-4973-8B9E-4BB57EF6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9274" y="5290552"/>
            <a:ext cx="914400" cy="914400"/>
          </a:xfrm>
          <a:prstGeom prst="rect">
            <a:avLst/>
          </a:prstGeom>
        </p:spPr>
      </p:pic>
      <p:pic>
        <p:nvPicPr>
          <p:cNvPr id="61" name="Gráfico 60" descr="Melocotón con relleno sólido">
            <a:extLst>
              <a:ext uri="{FF2B5EF4-FFF2-40B4-BE49-F238E27FC236}">
                <a16:creationId xmlns:a16="http://schemas.microsoft.com/office/drawing/2014/main" id="{6414981D-02E4-4EFC-834B-6146ABA40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5637" y="5298428"/>
            <a:ext cx="914400" cy="914400"/>
          </a:xfrm>
          <a:prstGeom prst="rect">
            <a:avLst/>
          </a:prstGeom>
        </p:spPr>
      </p:pic>
      <p:pic>
        <p:nvPicPr>
          <p:cNvPr id="62" name="Gráfico 61" descr="Melocotón con relleno sólido">
            <a:extLst>
              <a:ext uri="{FF2B5EF4-FFF2-40B4-BE49-F238E27FC236}">
                <a16:creationId xmlns:a16="http://schemas.microsoft.com/office/drawing/2014/main" id="{4310B9EB-2D63-470C-8D36-57F692A33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5988" y="4478662"/>
            <a:ext cx="914400" cy="914400"/>
          </a:xfrm>
          <a:prstGeom prst="rect">
            <a:avLst/>
          </a:prstGeom>
        </p:spPr>
      </p:pic>
      <p:pic>
        <p:nvPicPr>
          <p:cNvPr id="63" name="Gráfico 62" descr="Melocotón con relleno sólido">
            <a:extLst>
              <a:ext uri="{FF2B5EF4-FFF2-40B4-BE49-F238E27FC236}">
                <a16:creationId xmlns:a16="http://schemas.microsoft.com/office/drawing/2014/main" id="{97C49EF0-C749-4D9A-A160-FC96637A1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0632" y="5411848"/>
            <a:ext cx="914400" cy="914400"/>
          </a:xfrm>
          <a:prstGeom prst="rect">
            <a:avLst/>
          </a:prstGeom>
        </p:spPr>
      </p:pic>
      <p:pic>
        <p:nvPicPr>
          <p:cNvPr id="64" name="Gráfico 63" descr="Melocotón con relleno sólido">
            <a:extLst>
              <a:ext uri="{FF2B5EF4-FFF2-40B4-BE49-F238E27FC236}">
                <a16:creationId xmlns:a16="http://schemas.microsoft.com/office/drawing/2014/main" id="{84513C46-EC3F-4E66-AFD4-0A96EBEB5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2044" y="5402455"/>
            <a:ext cx="914400" cy="914400"/>
          </a:xfrm>
          <a:prstGeom prst="rect">
            <a:avLst/>
          </a:prstGeom>
        </p:spPr>
      </p:pic>
      <p:pic>
        <p:nvPicPr>
          <p:cNvPr id="65" name="Gráfico 64" descr="Melocotón con relleno sólido">
            <a:extLst>
              <a:ext uri="{FF2B5EF4-FFF2-40B4-BE49-F238E27FC236}">
                <a16:creationId xmlns:a16="http://schemas.microsoft.com/office/drawing/2014/main" id="{87DB46C7-5CA2-4E9F-9059-02F7DD2FF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5421" y="5545462"/>
            <a:ext cx="914400" cy="914400"/>
          </a:xfrm>
          <a:prstGeom prst="rect">
            <a:avLst/>
          </a:prstGeom>
        </p:spPr>
      </p:pic>
      <p:pic>
        <p:nvPicPr>
          <p:cNvPr id="66" name="Gráfico 65" descr="Melocotón con relleno sólido">
            <a:extLst>
              <a:ext uri="{FF2B5EF4-FFF2-40B4-BE49-F238E27FC236}">
                <a16:creationId xmlns:a16="http://schemas.microsoft.com/office/drawing/2014/main" id="{29A0FCA1-4603-4C9E-A5F3-6D8D7A097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4253" y="4496192"/>
            <a:ext cx="914400" cy="914400"/>
          </a:xfrm>
          <a:prstGeom prst="rect">
            <a:avLst/>
          </a:prstGeom>
        </p:spPr>
      </p:pic>
      <p:pic>
        <p:nvPicPr>
          <p:cNvPr id="67" name="Gráfico 66" descr="Melocotón con relleno sólido">
            <a:extLst>
              <a:ext uri="{FF2B5EF4-FFF2-40B4-BE49-F238E27FC236}">
                <a16:creationId xmlns:a16="http://schemas.microsoft.com/office/drawing/2014/main" id="{FCB08F11-EE54-46DC-AFFD-FD7F67495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7212" y="4419483"/>
            <a:ext cx="914400" cy="914400"/>
          </a:xfrm>
          <a:prstGeom prst="rect">
            <a:avLst/>
          </a:prstGeom>
        </p:spPr>
      </p:pic>
      <p:pic>
        <p:nvPicPr>
          <p:cNvPr id="68" name="Gráfico 67" descr="Melocotón con relleno sólido">
            <a:extLst>
              <a:ext uri="{FF2B5EF4-FFF2-40B4-BE49-F238E27FC236}">
                <a16:creationId xmlns:a16="http://schemas.microsoft.com/office/drawing/2014/main" id="{A1FC22F4-1177-4690-B23A-C874B0BD4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4134" y="4814080"/>
            <a:ext cx="914400" cy="914400"/>
          </a:xfrm>
          <a:prstGeom prst="rect">
            <a:avLst/>
          </a:prstGeom>
        </p:spPr>
      </p:pic>
      <p:pic>
        <p:nvPicPr>
          <p:cNvPr id="69" name="Gráfico 68" descr="Melocotón con relleno sólido">
            <a:extLst>
              <a:ext uri="{FF2B5EF4-FFF2-40B4-BE49-F238E27FC236}">
                <a16:creationId xmlns:a16="http://schemas.microsoft.com/office/drawing/2014/main" id="{D2FF4CF4-8DD5-463C-A610-8FBE7D8A0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2144" y="5584815"/>
            <a:ext cx="914400" cy="914400"/>
          </a:xfrm>
          <a:prstGeom prst="rect">
            <a:avLst/>
          </a:prstGeom>
        </p:spPr>
      </p:pic>
      <p:pic>
        <p:nvPicPr>
          <p:cNvPr id="70" name="Gráfico 69" descr="Melocotón con relleno sólido">
            <a:extLst>
              <a:ext uri="{FF2B5EF4-FFF2-40B4-BE49-F238E27FC236}">
                <a16:creationId xmlns:a16="http://schemas.microsoft.com/office/drawing/2014/main" id="{DA2EA721-8893-4D9E-BDA8-75D70961A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9301" y="5511015"/>
            <a:ext cx="914400" cy="914400"/>
          </a:xfrm>
          <a:prstGeom prst="rect">
            <a:avLst/>
          </a:prstGeom>
        </p:spPr>
      </p:pic>
      <p:pic>
        <p:nvPicPr>
          <p:cNvPr id="71" name="Gráfico 70" descr="Melocotón con relleno sólido">
            <a:extLst>
              <a:ext uri="{FF2B5EF4-FFF2-40B4-BE49-F238E27FC236}">
                <a16:creationId xmlns:a16="http://schemas.microsoft.com/office/drawing/2014/main" id="{98B7F8DF-623D-41CC-95BF-7C8D61328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6608" y="43432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31688-ED46-4176-9FDE-AE60CE95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116632"/>
            <a:ext cx="10512862" cy="68761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002060"/>
                </a:solidFill>
                <a:latin typeface="Harrington" panose="04040505050A02020702" pitchFamily="82" charset="0"/>
              </a:rPr>
              <a:t>Situaciones de reparto y de agrupación </a:t>
            </a:r>
            <a:endParaRPr lang="es-CL" b="1" dirty="0">
              <a:solidFill>
                <a:srgbClr val="002060"/>
              </a:solidFill>
              <a:latin typeface="Harrington" panose="04040505050A02020702" pitchFamily="82" charset="0"/>
            </a:endParaRPr>
          </a:p>
        </p:txBody>
      </p:sp>
      <p:pic>
        <p:nvPicPr>
          <p:cNvPr id="15" name="Imagen 14" descr="El Gato Teodoro dice hola">
            <a:extLst>
              <a:ext uri="{FF2B5EF4-FFF2-40B4-BE49-F238E27FC236}">
                <a16:creationId xmlns:a16="http://schemas.microsoft.com/office/drawing/2014/main" id="{18720340-4253-443F-B954-5E70EDC4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517" y="1340768"/>
            <a:ext cx="2165608" cy="2165608"/>
          </a:xfrm>
          <a:prstGeom prst="rect">
            <a:avLst/>
          </a:prstGeom>
        </p:spPr>
      </p:pic>
      <p:pic>
        <p:nvPicPr>
          <p:cNvPr id="17" name="Imagen 16" descr="Gatita Taffy con lengua afuera">
            <a:extLst>
              <a:ext uri="{FF2B5EF4-FFF2-40B4-BE49-F238E27FC236}">
                <a16:creationId xmlns:a16="http://schemas.microsoft.com/office/drawing/2014/main" id="{ED11B9EB-5471-4DBB-A1C7-337265A0C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1" y="-12680"/>
            <a:ext cx="4003394" cy="4003394"/>
          </a:xfrm>
          <a:prstGeom prst="rect">
            <a:avLst/>
          </a:prstGeom>
        </p:spPr>
      </p:pic>
      <p:pic>
        <p:nvPicPr>
          <p:cNvPr id="19" name="Imagen 18" descr="Hola, Miau">
            <a:extLst>
              <a:ext uri="{FF2B5EF4-FFF2-40B4-BE49-F238E27FC236}">
                <a16:creationId xmlns:a16="http://schemas.microsoft.com/office/drawing/2014/main" id="{11B34C23-32B9-446A-AC85-0567C2BD5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470" y="846231"/>
            <a:ext cx="3154681" cy="3154681"/>
          </a:xfrm>
          <a:prstGeom prst="rect">
            <a:avLst/>
          </a:prstGeom>
        </p:spPr>
      </p:pic>
      <p:pic>
        <p:nvPicPr>
          <p:cNvPr id="25" name="Gráfico 24" descr="Rosquilla con relleno sólido">
            <a:extLst>
              <a:ext uri="{FF2B5EF4-FFF2-40B4-BE49-F238E27FC236}">
                <a16:creationId xmlns:a16="http://schemas.microsoft.com/office/drawing/2014/main" id="{898D473A-2DA0-4515-B288-2FD077151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7499" y="1500314"/>
            <a:ext cx="519592" cy="519592"/>
          </a:xfrm>
          <a:prstGeom prst="rect">
            <a:avLst/>
          </a:prstGeom>
        </p:spPr>
      </p:pic>
      <p:pic>
        <p:nvPicPr>
          <p:cNvPr id="26" name="Gráfico 25" descr="Rosquilla con relleno sólido">
            <a:extLst>
              <a:ext uri="{FF2B5EF4-FFF2-40B4-BE49-F238E27FC236}">
                <a16:creationId xmlns:a16="http://schemas.microsoft.com/office/drawing/2014/main" id="{6180E544-FE75-4CE6-9FDB-D92933411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3066" y="3179535"/>
            <a:ext cx="519592" cy="519592"/>
          </a:xfrm>
          <a:prstGeom prst="rect">
            <a:avLst/>
          </a:prstGeom>
        </p:spPr>
      </p:pic>
      <p:pic>
        <p:nvPicPr>
          <p:cNvPr id="27" name="Gráfico 26" descr="Rosquilla con relleno sólido">
            <a:extLst>
              <a:ext uri="{FF2B5EF4-FFF2-40B4-BE49-F238E27FC236}">
                <a16:creationId xmlns:a16="http://schemas.microsoft.com/office/drawing/2014/main" id="{7C59E789-6800-42B4-808A-7EFA79D15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7632" y="2796000"/>
            <a:ext cx="519592" cy="519592"/>
          </a:xfrm>
          <a:prstGeom prst="rect">
            <a:avLst/>
          </a:prstGeom>
        </p:spPr>
      </p:pic>
      <p:pic>
        <p:nvPicPr>
          <p:cNvPr id="28" name="Gráfico 27" descr="Rosquilla con relleno sólido">
            <a:extLst>
              <a:ext uri="{FF2B5EF4-FFF2-40B4-BE49-F238E27FC236}">
                <a16:creationId xmlns:a16="http://schemas.microsoft.com/office/drawing/2014/main" id="{BA29486E-7EC2-4D9D-9E11-8BBA20CC5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94195" y="2796000"/>
            <a:ext cx="519592" cy="519592"/>
          </a:xfrm>
          <a:prstGeom prst="rect">
            <a:avLst/>
          </a:prstGeom>
        </p:spPr>
      </p:pic>
      <p:pic>
        <p:nvPicPr>
          <p:cNvPr id="29" name="Gráfico 28" descr="Rosquilla con relleno sólido">
            <a:extLst>
              <a:ext uri="{FF2B5EF4-FFF2-40B4-BE49-F238E27FC236}">
                <a16:creationId xmlns:a16="http://schemas.microsoft.com/office/drawing/2014/main" id="{FDBF1E0A-11EE-4F0E-BA41-DE9A1CF10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3474" y="4392208"/>
            <a:ext cx="519592" cy="519592"/>
          </a:xfrm>
          <a:prstGeom prst="rect">
            <a:avLst/>
          </a:prstGeom>
        </p:spPr>
      </p:pic>
      <p:pic>
        <p:nvPicPr>
          <p:cNvPr id="30" name="Gráfico 29" descr="Rosquilla con relleno sólido">
            <a:extLst>
              <a:ext uri="{FF2B5EF4-FFF2-40B4-BE49-F238E27FC236}">
                <a16:creationId xmlns:a16="http://schemas.microsoft.com/office/drawing/2014/main" id="{6E837799-4E42-4F51-A231-6516B2150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96156" y="3990714"/>
            <a:ext cx="519592" cy="519592"/>
          </a:xfrm>
          <a:prstGeom prst="rect">
            <a:avLst/>
          </a:prstGeom>
        </p:spPr>
      </p:pic>
      <p:pic>
        <p:nvPicPr>
          <p:cNvPr id="31" name="Gráfico 30" descr="Rosquilla con relleno sólido">
            <a:extLst>
              <a:ext uri="{FF2B5EF4-FFF2-40B4-BE49-F238E27FC236}">
                <a16:creationId xmlns:a16="http://schemas.microsoft.com/office/drawing/2014/main" id="{BB5B958C-E8EA-4733-AA29-1D281D45D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5066" y="1862013"/>
            <a:ext cx="519592" cy="519592"/>
          </a:xfrm>
          <a:prstGeom prst="rect">
            <a:avLst/>
          </a:prstGeom>
        </p:spPr>
      </p:pic>
      <p:pic>
        <p:nvPicPr>
          <p:cNvPr id="32" name="Gráfico 31" descr="Rosquilla con relleno sólido">
            <a:extLst>
              <a:ext uri="{FF2B5EF4-FFF2-40B4-BE49-F238E27FC236}">
                <a16:creationId xmlns:a16="http://schemas.microsoft.com/office/drawing/2014/main" id="{4C6B3A9A-E31A-487B-BF98-F71C059AD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7632" y="5185428"/>
            <a:ext cx="519592" cy="519592"/>
          </a:xfrm>
          <a:prstGeom prst="rect">
            <a:avLst/>
          </a:prstGeom>
        </p:spPr>
      </p:pic>
      <p:pic>
        <p:nvPicPr>
          <p:cNvPr id="33" name="Gráfico 32" descr="Rosquilla con relleno sólido">
            <a:extLst>
              <a:ext uri="{FF2B5EF4-FFF2-40B4-BE49-F238E27FC236}">
                <a16:creationId xmlns:a16="http://schemas.microsoft.com/office/drawing/2014/main" id="{80757738-6A40-4ADE-8D3C-9DCCE2852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67020" y="5445224"/>
            <a:ext cx="519592" cy="519592"/>
          </a:xfrm>
          <a:prstGeom prst="rect">
            <a:avLst/>
          </a:prstGeom>
        </p:spPr>
      </p:pic>
      <p:pic>
        <p:nvPicPr>
          <p:cNvPr id="34" name="Gráfico 33" descr="Rosquilla con relleno sólido">
            <a:extLst>
              <a:ext uri="{FF2B5EF4-FFF2-40B4-BE49-F238E27FC236}">
                <a16:creationId xmlns:a16="http://schemas.microsoft.com/office/drawing/2014/main" id="{91E5B5C8-B44E-41D6-BE84-6CBA43EB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95190" y="980728"/>
            <a:ext cx="519592" cy="519592"/>
          </a:xfrm>
          <a:prstGeom prst="rect">
            <a:avLst/>
          </a:prstGeom>
        </p:spPr>
      </p:pic>
      <p:pic>
        <p:nvPicPr>
          <p:cNvPr id="35" name="Gráfico 34" descr="Rosquilla con relleno sólido">
            <a:extLst>
              <a:ext uri="{FF2B5EF4-FFF2-40B4-BE49-F238E27FC236}">
                <a16:creationId xmlns:a16="http://schemas.microsoft.com/office/drawing/2014/main" id="{504F9A6D-E247-4573-A42F-4830CDDE3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7632" y="1938192"/>
            <a:ext cx="519592" cy="519592"/>
          </a:xfrm>
          <a:prstGeom prst="rect">
            <a:avLst/>
          </a:prstGeom>
        </p:spPr>
      </p:pic>
      <p:pic>
        <p:nvPicPr>
          <p:cNvPr id="36" name="Gráfico 35" descr="Rosquilla con relleno sólido">
            <a:extLst>
              <a:ext uri="{FF2B5EF4-FFF2-40B4-BE49-F238E27FC236}">
                <a16:creationId xmlns:a16="http://schemas.microsoft.com/office/drawing/2014/main" id="{D9E3BA12-92F8-41D9-B527-406629CC3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4405" y="4510300"/>
            <a:ext cx="519592" cy="519592"/>
          </a:xfrm>
          <a:prstGeom prst="rect">
            <a:avLst/>
          </a:prstGeom>
        </p:spPr>
      </p:pic>
      <p:pic>
        <p:nvPicPr>
          <p:cNvPr id="37" name="Gráfico 36" descr="Rosquilla con relleno sólido">
            <a:extLst>
              <a:ext uri="{FF2B5EF4-FFF2-40B4-BE49-F238E27FC236}">
                <a16:creationId xmlns:a16="http://schemas.microsoft.com/office/drawing/2014/main" id="{47843300-DA09-425E-943A-B86B41569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4416" y="3795574"/>
            <a:ext cx="519592" cy="519592"/>
          </a:xfrm>
          <a:prstGeom prst="rect">
            <a:avLst/>
          </a:prstGeom>
        </p:spPr>
      </p:pic>
      <p:pic>
        <p:nvPicPr>
          <p:cNvPr id="38" name="Gráfico 37" descr="Rosquilla con relleno sólido">
            <a:extLst>
              <a:ext uri="{FF2B5EF4-FFF2-40B4-BE49-F238E27FC236}">
                <a16:creationId xmlns:a16="http://schemas.microsoft.com/office/drawing/2014/main" id="{C5F3388A-C6E1-4F40-A29A-8E15E01C9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600" y="3807366"/>
            <a:ext cx="519592" cy="519592"/>
          </a:xfrm>
          <a:prstGeom prst="rect">
            <a:avLst/>
          </a:prstGeom>
        </p:spPr>
      </p:pic>
      <p:pic>
        <p:nvPicPr>
          <p:cNvPr id="39" name="Gráfico 38" descr="Rosquilla con relleno sólido">
            <a:extLst>
              <a:ext uri="{FF2B5EF4-FFF2-40B4-BE49-F238E27FC236}">
                <a16:creationId xmlns:a16="http://schemas.microsoft.com/office/drawing/2014/main" id="{DBEA4015-3615-41D0-812D-BCCD7D460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4824" y="3819158"/>
            <a:ext cx="519592" cy="519592"/>
          </a:xfrm>
          <a:prstGeom prst="rect">
            <a:avLst/>
          </a:prstGeom>
        </p:spPr>
      </p:pic>
      <p:pic>
        <p:nvPicPr>
          <p:cNvPr id="41" name="Gráfico 40" descr="Rosquilla con relleno sólido">
            <a:extLst>
              <a:ext uri="{FF2B5EF4-FFF2-40B4-BE49-F238E27FC236}">
                <a16:creationId xmlns:a16="http://schemas.microsoft.com/office/drawing/2014/main" id="{81D1F964-E736-4B5F-BAFA-1F9AE6886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5232" y="3819158"/>
            <a:ext cx="519592" cy="519592"/>
          </a:xfrm>
          <a:prstGeom prst="rect">
            <a:avLst/>
          </a:prstGeom>
        </p:spPr>
      </p:pic>
      <p:pic>
        <p:nvPicPr>
          <p:cNvPr id="42" name="Gráfico 41" descr="Rosquilla con relleno sólido">
            <a:extLst>
              <a:ext uri="{FF2B5EF4-FFF2-40B4-BE49-F238E27FC236}">
                <a16:creationId xmlns:a16="http://schemas.microsoft.com/office/drawing/2014/main" id="{E91011BC-47B1-46E9-AAFB-44DB305EF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6725" y="3803889"/>
            <a:ext cx="519592" cy="519592"/>
          </a:xfrm>
          <a:prstGeom prst="rect">
            <a:avLst/>
          </a:prstGeom>
        </p:spPr>
      </p:pic>
      <p:pic>
        <p:nvPicPr>
          <p:cNvPr id="43" name="Gráfico 42" descr="Rosquilla con relleno sólido">
            <a:extLst>
              <a:ext uri="{FF2B5EF4-FFF2-40B4-BE49-F238E27FC236}">
                <a16:creationId xmlns:a16="http://schemas.microsoft.com/office/drawing/2014/main" id="{46F10083-DF46-4147-9CB4-918112F3A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6317" y="3790924"/>
            <a:ext cx="519592" cy="519592"/>
          </a:xfrm>
          <a:prstGeom prst="rect">
            <a:avLst/>
          </a:prstGeom>
        </p:spPr>
      </p:pic>
      <p:pic>
        <p:nvPicPr>
          <p:cNvPr id="44" name="Gráfico 43" descr="Rosquilla con relleno sólido">
            <a:extLst>
              <a:ext uri="{FF2B5EF4-FFF2-40B4-BE49-F238E27FC236}">
                <a16:creationId xmlns:a16="http://schemas.microsoft.com/office/drawing/2014/main" id="{8594FDE9-1623-4BB5-A5BC-8E2847F01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0047" y="3779193"/>
            <a:ext cx="519592" cy="519592"/>
          </a:xfrm>
          <a:prstGeom prst="rect">
            <a:avLst/>
          </a:prstGeom>
        </p:spPr>
      </p:pic>
      <p:pic>
        <p:nvPicPr>
          <p:cNvPr id="45" name="Gráfico 44" descr="Rosquilla con relleno sólido">
            <a:extLst>
              <a:ext uri="{FF2B5EF4-FFF2-40B4-BE49-F238E27FC236}">
                <a16:creationId xmlns:a16="http://schemas.microsoft.com/office/drawing/2014/main" id="{203E152C-1137-4931-979F-37DD950A1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3428" y="3872616"/>
            <a:ext cx="519592" cy="519592"/>
          </a:xfrm>
          <a:prstGeom prst="rect">
            <a:avLst/>
          </a:prstGeom>
        </p:spPr>
      </p:pic>
      <p:pic>
        <p:nvPicPr>
          <p:cNvPr id="46" name="Gráfico 45" descr="Rosquilla con relleno sólido">
            <a:extLst>
              <a:ext uri="{FF2B5EF4-FFF2-40B4-BE49-F238E27FC236}">
                <a16:creationId xmlns:a16="http://schemas.microsoft.com/office/drawing/2014/main" id="{AAC24782-EA81-4B93-830E-FEF27D88D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8500" y="3779193"/>
            <a:ext cx="519592" cy="519592"/>
          </a:xfrm>
          <a:prstGeom prst="rect">
            <a:avLst/>
          </a:prstGeom>
        </p:spPr>
      </p:pic>
      <p:pic>
        <p:nvPicPr>
          <p:cNvPr id="47" name="Gráfico 46" descr="Rosquilla con relleno sólido">
            <a:extLst>
              <a:ext uri="{FF2B5EF4-FFF2-40B4-BE49-F238E27FC236}">
                <a16:creationId xmlns:a16="http://schemas.microsoft.com/office/drawing/2014/main" id="{94319C94-22C0-4188-A754-ADA15EB70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3215" y="3872616"/>
            <a:ext cx="519592" cy="519592"/>
          </a:xfrm>
          <a:prstGeom prst="rect">
            <a:avLst/>
          </a:prstGeom>
        </p:spPr>
      </p:pic>
      <p:pic>
        <p:nvPicPr>
          <p:cNvPr id="48" name="Gráfico 47" descr="Rosquilla con relleno sólido">
            <a:extLst>
              <a:ext uri="{FF2B5EF4-FFF2-40B4-BE49-F238E27FC236}">
                <a16:creationId xmlns:a16="http://schemas.microsoft.com/office/drawing/2014/main" id="{FCD5C4E2-0158-4937-A1CB-0ED4DE29A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7120" y="3872616"/>
            <a:ext cx="519592" cy="519592"/>
          </a:xfrm>
          <a:prstGeom prst="rect">
            <a:avLst/>
          </a:prstGeom>
        </p:spPr>
      </p:pic>
      <p:pic>
        <p:nvPicPr>
          <p:cNvPr id="49" name="Gráfico 48" descr="Rosquilla con relleno sólido">
            <a:extLst>
              <a:ext uri="{FF2B5EF4-FFF2-40B4-BE49-F238E27FC236}">
                <a16:creationId xmlns:a16="http://schemas.microsoft.com/office/drawing/2014/main" id="{9BA39DA4-41F1-44CD-B146-68C148859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6101" y="3872616"/>
            <a:ext cx="519592" cy="5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871CD-71A3-4CF4-AC78-F30A6963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25" y="1893"/>
            <a:ext cx="4588967" cy="831626"/>
          </a:xfrm>
        </p:spPr>
        <p:txBody>
          <a:bodyPr/>
          <a:lstStyle/>
          <a:p>
            <a:r>
              <a:rPr lang="es-MX" b="1" dirty="0">
                <a:solidFill>
                  <a:srgbClr val="002060"/>
                </a:solidFill>
                <a:latin typeface="Harrington" panose="04040505050A02020702" pitchFamily="82" charset="0"/>
                <a:cs typeface="IrisUPC" panose="020B0502040204020203" pitchFamily="34" charset="-34"/>
              </a:rPr>
              <a:t>Ahora hazlo tú…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652CB3-6E58-47AF-B4D0-8BC5C029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9" y="4472918"/>
            <a:ext cx="11377187" cy="1224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3500" dirty="0">
                <a:solidFill>
                  <a:srgbClr val="002060"/>
                </a:solidFill>
                <a:latin typeface="Script MT Bold" panose="03040602040607080904" pitchFamily="66" charset="0"/>
              </a:rPr>
              <a:t>Cuando repartes una cantidad de elementos en grupos iguales, puedes conocer cuántos hay en cada grupo repartiendo de 1 en 1. </a:t>
            </a:r>
            <a:endParaRPr lang="es-CL" sz="3500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93C2BB-3482-4D6D-89D3-D9030D91B0CC}"/>
              </a:ext>
            </a:extLst>
          </p:cNvPr>
          <p:cNvSpPr txBox="1"/>
          <p:nvPr/>
        </p:nvSpPr>
        <p:spPr>
          <a:xfrm>
            <a:off x="405818" y="833519"/>
            <a:ext cx="1159328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002060"/>
                </a:solidFill>
                <a:latin typeface="Script MT Bold" panose="03040602040607080904" pitchFamily="66" charset="0"/>
              </a:rPr>
              <a:t>Victoria guardó 24 botellas en 4 cajas. Si en ellas cabe la misma cantidad de botellas, ¿cuántas hay en cada caja? </a:t>
            </a:r>
            <a:br>
              <a:rPr lang="es-MX" dirty="0"/>
            </a:b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6E37877-0DE2-43B4-9428-4EB9C7D1EB93}"/>
              </a:ext>
            </a:extLst>
          </p:cNvPr>
          <p:cNvSpPr/>
          <p:nvPr/>
        </p:nvSpPr>
        <p:spPr>
          <a:xfrm>
            <a:off x="544352" y="2011250"/>
            <a:ext cx="2597731" cy="12241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 descr="Botella de agua con relleno sólido">
            <a:extLst>
              <a:ext uri="{FF2B5EF4-FFF2-40B4-BE49-F238E27FC236}">
                <a16:creationId xmlns:a16="http://schemas.microsoft.com/office/drawing/2014/main" id="{7379FCC0-49A9-4D44-81D8-82BBFF4CF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249" y="2075229"/>
            <a:ext cx="914400" cy="914400"/>
          </a:xfrm>
          <a:prstGeom prst="rect">
            <a:avLst/>
          </a:prstGeom>
        </p:spPr>
      </p:pic>
      <p:pic>
        <p:nvPicPr>
          <p:cNvPr id="12" name="Gráfico 11" descr="Botella de agua con relleno sólido">
            <a:extLst>
              <a:ext uri="{FF2B5EF4-FFF2-40B4-BE49-F238E27FC236}">
                <a16:creationId xmlns:a16="http://schemas.microsoft.com/office/drawing/2014/main" id="{4CFBB3F5-B6ED-48CC-9790-CB3616EFD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378" y="2080012"/>
            <a:ext cx="914400" cy="914400"/>
          </a:xfrm>
          <a:prstGeom prst="rect">
            <a:avLst/>
          </a:prstGeom>
        </p:spPr>
      </p:pic>
      <p:pic>
        <p:nvPicPr>
          <p:cNvPr id="13" name="Gráfico 12" descr="Botella de agua con relleno sólido">
            <a:extLst>
              <a:ext uri="{FF2B5EF4-FFF2-40B4-BE49-F238E27FC236}">
                <a16:creationId xmlns:a16="http://schemas.microsoft.com/office/drawing/2014/main" id="{DE70AB9C-9FC6-4526-8F9F-B1361E259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7578" y="2080660"/>
            <a:ext cx="914400" cy="914400"/>
          </a:xfrm>
          <a:prstGeom prst="rect">
            <a:avLst/>
          </a:prstGeom>
        </p:spPr>
      </p:pic>
      <p:pic>
        <p:nvPicPr>
          <p:cNvPr id="14" name="Gráfico 13" descr="Botella de agua con relleno sólido">
            <a:extLst>
              <a:ext uri="{FF2B5EF4-FFF2-40B4-BE49-F238E27FC236}">
                <a16:creationId xmlns:a16="http://schemas.microsoft.com/office/drawing/2014/main" id="{811E1DC7-4D2E-4181-870A-2759377E1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0236" y="2088973"/>
            <a:ext cx="914400" cy="914400"/>
          </a:xfrm>
          <a:prstGeom prst="rect">
            <a:avLst/>
          </a:prstGeom>
        </p:spPr>
      </p:pic>
      <p:pic>
        <p:nvPicPr>
          <p:cNvPr id="15" name="Gráfico 14" descr="Botella de agua con relleno sólido">
            <a:extLst>
              <a:ext uri="{FF2B5EF4-FFF2-40B4-BE49-F238E27FC236}">
                <a16:creationId xmlns:a16="http://schemas.microsoft.com/office/drawing/2014/main" id="{8DBA1DE4-2351-41ED-8750-3C5DAA1DA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2289" y="2097124"/>
            <a:ext cx="914400" cy="914400"/>
          </a:xfrm>
          <a:prstGeom prst="rect">
            <a:avLst/>
          </a:prstGeom>
        </p:spPr>
      </p:pic>
      <p:pic>
        <p:nvPicPr>
          <p:cNvPr id="16" name="Gráfico 15" descr="Botella de agua con relleno sólido">
            <a:extLst>
              <a:ext uri="{FF2B5EF4-FFF2-40B4-BE49-F238E27FC236}">
                <a16:creationId xmlns:a16="http://schemas.microsoft.com/office/drawing/2014/main" id="{C70FF903-3323-4C13-8FEC-F975BACC5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4947" y="2104962"/>
            <a:ext cx="914400" cy="9144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6EDF44F-89EC-4671-83A2-DB710C7C4297}"/>
              </a:ext>
            </a:extLst>
          </p:cNvPr>
          <p:cNvSpPr/>
          <p:nvPr/>
        </p:nvSpPr>
        <p:spPr>
          <a:xfrm>
            <a:off x="3232668" y="2011250"/>
            <a:ext cx="2597731" cy="12241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Gráfico 17" descr="Botella de agua con relleno sólido">
            <a:extLst>
              <a:ext uri="{FF2B5EF4-FFF2-40B4-BE49-F238E27FC236}">
                <a16:creationId xmlns:a16="http://schemas.microsoft.com/office/drawing/2014/main" id="{840AEDF2-30F2-4D6F-AA27-A07C8920D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2394" y="2124023"/>
            <a:ext cx="914400" cy="914400"/>
          </a:xfrm>
          <a:prstGeom prst="rect">
            <a:avLst/>
          </a:prstGeom>
        </p:spPr>
      </p:pic>
      <p:pic>
        <p:nvPicPr>
          <p:cNvPr id="19" name="Gráfico 18" descr="Botella de agua con relleno sólido">
            <a:extLst>
              <a:ext uri="{FF2B5EF4-FFF2-40B4-BE49-F238E27FC236}">
                <a16:creationId xmlns:a16="http://schemas.microsoft.com/office/drawing/2014/main" id="{5C380779-F8F7-4AE2-82F6-3777903F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9277" y="2121296"/>
            <a:ext cx="914400" cy="914400"/>
          </a:xfrm>
          <a:prstGeom prst="rect">
            <a:avLst/>
          </a:prstGeom>
        </p:spPr>
      </p:pic>
      <p:pic>
        <p:nvPicPr>
          <p:cNvPr id="20" name="Gráfico 19" descr="Botella de agua con relleno sólido">
            <a:extLst>
              <a:ext uri="{FF2B5EF4-FFF2-40B4-BE49-F238E27FC236}">
                <a16:creationId xmlns:a16="http://schemas.microsoft.com/office/drawing/2014/main" id="{CE1531CC-A1F5-4B17-8B60-CF5B9C6E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4064" y="2131483"/>
            <a:ext cx="914400" cy="914400"/>
          </a:xfrm>
          <a:prstGeom prst="rect">
            <a:avLst/>
          </a:prstGeom>
        </p:spPr>
      </p:pic>
      <p:pic>
        <p:nvPicPr>
          <p:cNvPr id="21" name="Gráfico 20" descr="Botella de agua con relleno sólido">
            <a:extLst>
              <a:ext uri="{FF2B5EF4-FFF2-40B4-BE49-F238E27FC236}">
                <a16:creationId xmlns:a16="http://schemas.microsoft.com/office/drawing/2014/main" id="{10782B3C-DDC9-4577-9F1C-F7D369A0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4732" y="2131483"/>
            <a:ext cx="914400" cy="914400"/>
          </a:xfrm>
          <a:prstGeom prst="rect">
            <a:avLst/>
          </a:prstGeom>
        </p:spPr>
      </p:pic>
      <p:pic>
        <p:nvPicPr>
          <p:cNvPr id="22" name="Gráfico 21" descr="Botella de agua con relleno sólido">
            <a:extLst>
              <a:ext uri="{FF2B5EF4-FFF2-40B4-BE49-F238E27FC236}">
                <a16:creationId xmlns:a16="http://schemas.microsoft.com/office/drawing/2014/main" id="{2D74970B-8F33-4149-90DD-6B3D24AB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8445" y="2145305"/>
            <a:ext cx="914400" cy="9144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7367EEAB-349D-49EE-A101-0D07B9085600}"/>
              </a:ext>
            </a:extLst>
          </p:cNvPr>
          <p:cNvSpPr/>
          <p:nvPr/>
        </p:nvSpPr>
        <p:spPr>
          <a:xfrm>
            <a:off x="6019458" y="2027239"/>
            <a:ext cx="2597731" cy="12241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Gráfico 23" descr="Botella de agua con relleno sólido">
            <a:extLst>
              <a:ext uri="{FF2B5EF4-FFF2-40B4-BE49-F238E27FC236}">
                <a16:creationId xmlns:a16="http://schemas.microsoft.com/office/drawing/2014/main" id="{2221F253-40CE-4115-8340-6925E947B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3355" y="2091218"/>
            <a:ext cx="914400" cy="914400"/>
          </a:xfrm>
          <a:prstGeom prst="rect">
            <a:avLst/>
          </a:prstGeom>
        </p:spPr>
      </p:pic>
      <p:pic>
        <p:nvPicPr>
          <p:cNvPr id="25" name="Gráfico 24" descr="Botella de agua con relleno sólido">
            <a:extLst>
              <a:ext uri="{FF2B5EF4-FFF2-40B4-BE49-F238E27FC236}">
                <a16:creationId xmlns:a16="http://schemas.microsoft.com/office/drawing/2014/main" id="{5794A714-D10A-4AA7-9258-8EEC71D6B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8296" y="2145305"/>
            <a:ext cx="914400" cy="914400"/>
          </a:xfrm>
          <a:prstGeom prst="rect">
            <a:avLst/>
          </a:prstGeom>
        </p:spPr>
      </p:pic>
      <p:pic>
        <p:nvPicPr>
          <p:cNvPr id="26" name="Gráfico 25" descr="Botella de agua con relleno sólido">
            <a:extLst>
              <a:ext uri="{FF2B5EF4-FFF2-40B4-BE49-F238E27FC236}">
                <a16:creationId xmlns:a16="http://schemas.microsoft.com/office/drawing/2014/main" id="{CF4772E3-1ED3-4339-A298-2952F660E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946" y="2119407"/>
            <a:ext cx="914400" cy="914400"/>
          </a:xfrm>
          <a:prstGeom prst="rect">
            <a:avLst/>
          </a:prstGeom>
        </p:spPr>
      </p:pic>
      <p:pic>
        <p:nvPicPr>
          <p:cNvPr id="27" name="Gráfico 26" descr="Botella de agua con relleno sólido">
            <a:extLst>
              <a:ext uri="{FF2B5EF4-FFF2-40B4-BE49-F238E27FC236}">
                <a16:creationId xmlns:a16="http://schemas.microsoft.com/office/drawing/2014/main" id="{494E3E6F-E306-4A59-AD89-F090B7399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6700" y="2115770"/>
            <a:ext cx="914400" cy="914400"/>
          </a:xfrm>
          <a:prstGeom prst="rect">
            <a:avLst/>
          </a:prstGeom>
        </p:spPr>
      </p:pic>
      <p:pic>
        <p:nvPicPr>
          <p:cNvPr id="28" name="Gráfico 27" descr="Botella de agua con relleno sólido">
            <a:extLst>
              <a:ext uri="{FF2B5EF4-FFF2-40B4-BE49-F238E27FC236}">
                <a16:creationId xmlns:a16="http://schemas.microsoft.com/office/drawing/2014/main" id="{C8859B92-11C5-4973-840E-89D36FB27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1146" y="2124023"/>
            <a:ext cx="914400" cy="914400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70DA0031-69A8-4B23-9AA4-604AAEE19739}"/>
              </a:ext>
            </a:extLst>
          </p:cNvPr>
          <p:cNvSpPr/>
          <p:nvPr/>
        </p:nvSpPr>
        <p:spPr>
          <a:xfrm>
            <a:off x="8830716" y="2009161"/>
            <a:ext cx="2597731" cy="12241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" name="Gráfico 29" descr="Botella de agua con relleno sólido">
            <a:extLst>
              <a:ext uri="{FF2B5EF4-FFF2-40B4-BE49-F238E27FC236}">
                <a16:creationId xmlns:a16="http://schemas.microsoft.com/office/drawing/2014/main" id="{4680F638-32FB-4459-83CD-D2189E6C9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4613" y="2073140"/>
            <a:ext cx="914400" cy="914400"/>
          </a:xfrm>
          <a:prstGeom prst="rect">
            <a:avLst/>
          </a:prstGeom>
        </p:spPr>
      </p:pic>
      <p:pic>
        <p:nvPicPr>
          <p:cNvPr id="31" name="Gráfico 30" descr="Botella de agua con relleno sólido">
            <a:extLst>
              <a:ext uri="{FF2B5EF4-FFF2-40B4-BE49-F238E27FC236}">
                <a16:creationId xmlns:a16="http://schemas.microsoft.com/office/drawing/2014/main" id="{6374A017-E2EC-4C80-A233-DA0F441DB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6742" y="2080012"/>
            <a:ext cx="914400" cy="914400"/>
          </a:xfrm>
          <a:prstGeom prst="rect">
            <a:avLst/>
          </a:prstGeom>
        </p:spPr>
      </p:pic>
      <p:pic>
        <p:nvPicPr>
          <p:cNvPr id="32" name="Gráfico 31" descr="Botella de agua con relleno sólido">
            <a:extLst>
              <a:ext uri="{FF2B5EF4-FFF2-40B4-BE49-F238E27FC236}">
                <a16:creationId xmlns:a16="http://schemas.microsoft.com/office/drawing/2014/main" id="{66769602-F456-47A4-BD6B-91E1EC447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3942" y="2078576"/>
            <a:ext cx="914400" cy="914400"/>
          </a:xfrm>
          <a:prstGeom prst="rect">
            <a:avLst/>
          </a:prstGeom>
        </p:spPr>
      </p:pic>
      <p:pic>
        <p:nvPicPr>
          <p:cNvPr id="33" name="Gráfico 32" descr="Botella de agua con relleno sólido">
            <a:extLst>
              <a:ext uri="{FF2B5EF4-FFF2-40B4-BE49-F238E27FC236}">
                <a16:creationId xmlns:a16="http://schemas.microsoft.com/office/drawing/2014/main" id="{B8327A95-F4CB-4780-8BAA-F9E8A259E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6600" y="2086884"/>
            <a:ext cx="914400" cy="914400"/>
          </a:xfrm>
          <a:prstGeom prst="rect">
            <a:avLst/>
          </a:prstGeom>
        </p:spPr>
      </p:pic>
      <p:pic>
        <p:nvPicPr>
          <p:cNvPr id="34" name="Gráfico 33" descr="Botella de agua con relleno sólido">
            <a:extLst>
              <a:ext uri="{FF2B5EF4-FFF2-40B4-BE49-F238E27FC236}">
                <a16:creationId xmlns:a16="http://schemas.microsoft.com/office/drawing/2014/main" id="{A7971BA0-EDB0-4CD8-AB7D-8EC8ABE8F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814" y="2103406"/>
            <a:ext cx="914400" cy="914400"/>
          </a:xfrm>
          <a:prstGeom prst="rect">
            <a:avLst/>
          </a:prstGeom>
        </p:spPr>
      </p:pic>
      <p:pic>
        <p:nvPicPr>
          <p:cNvPr id="35" name="Gráfico 34" descr="Botella de agua con relleno sólido">
            <a:extLst>
              <a:ext uri="{FF2B5EF4-FFF2-40B4-BE49-F238E27FC236}">
                <a16:creationId xmlns:a16="http://schemas.microsoft.com/office/drawing/2014/main" id="{C3EFF71C-DE5F-4CA2-824B-4707A5DBB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804" y="2140322"/>
            <a:ext cx="914400" cy="914400"/>
          </a:xfrm>
          <a:prstGeom prst="rect">
            <a:avLst/>
          </a:prstGeom>
        </p:spPr>
      </p:pic>
      <p:pic>
        <p:nvPicPr>
          <p:cNvPr id="36" name="Gráfico 35" descr="Botella de agua con relleno sólido">
            <a:extLst>
              <a:ext uri="{FF2B5EF4-FFF2-40B4-BE49-F238E27FC236}">
                <a16:creationId xmlns:a16="http://schemas.microsoft.com/office/drawing/2014/main" id="{FF52461C-C9CC-40E5-B373-24B28A7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6013" y="2133946"/>
            <a:ext cx="914400" cy="914400"/>
          </a:xfrm>
          <a:prstGeom prst="rect">
            <a:avLst/>
          </a:prstGeom>
        </p:spPr>
      </p:pic>
      <p:pic>
        <p:nvPicPr>
          <p:cNvPr id="37" name="Gráfico 36" descr="Botella de agua con relleno sólido">
            <a:extLst>
              <a:ext uri="{FF2B5EF4-FFF2-40B4-BE49-F238E27FC236}">
                <a16:creationId xmlns:a16="http://schemas.microsoft.com/office/drawing/2014/main" id="{3D29ABB4-66CE-45CF-9AF7-B46C04E7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8799" y="2080994"/>
            <a:ext cx="914400" cy="9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animBg="1"/>
      <p:bldP spid="17" grpId="0" animBg="1"/>
      <p:bldP spid="23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750596" y="295890"/>
            <a:ext cx="4211960" cy="718997"/>
          </a:xfrm>
        </p:spPr>
        <p:txBody>
          <a:bodyPr>
            <a:normAutofit/>
          </a:bodyPr>
          <a:lstStyle/>
          <a:p>
            <a:r>
              <a:rPr lang="es-CL" sz="4000" b="1" dirty="0">
                <a:solidFill>
                  <a:srgbClr val="CC0099"/>
                </a:solidFill>
                <a:latin typeface="Harrington" panose="04040505050A02020702" pitchFamily="82" charset="0"/>
                <a:cs typeface="IrisUPC" panose="020B0502040204020203" pitchFamily="34" charset="-34"/>
              </a:rPr>
              <a:t>____ - 07 - 2025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8073" y="3062902"/>
            <a:ext cx="10164544" cy="166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: Repartir usando material concreto.</a:t>
            </a:r>
          </a:p>
          <a:p>
            <a:pPr marL="0" indent="0">
              <a:buNone/>
            </a:pP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Pág. 162 - 166 Texto del estudiante tomo 1</a:t>
            </a:r>
          </a:p>
          <a:p>
            <a:endParaRPr lang="es-E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Amor feliz">
            <a:extLst>
              <a:ext uri="{FF2B5EF4-FFF2-40B4-BE49-F238E27FC236}">
                <a16:creationId xmlns:a16="http://schemas.microsoft.com/office/drawing/2014/main" id="{FE0FC0D7-7A83-48F0-B702-AD9933AAC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76" y="-172703"/>
            <a:ext cx="1656184" cy="1656184"/>
          </a:xfrm>
          <a:prstGeom prst="rect">
            <a:avLst/>
          </a:prstGeom>
        </p:spPr>
      </p:pic>
      <p:pic>
        <p:nvPicPr>
          <p:cNvPr id="7" name="Imagen 6" descr="Pulgares hacia arriba">
            <a:extLst>
              <a:ext uri="{FF2B5EF4-FFF2-40B4-BE49-F238E27FC236}">
                <a16:creationId xmlns:a16="http://schemas.microsoft.com/office/drawing/2014/main" id="{B1A1D91F-52B0-4050-9C87-E2262D814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192" y="4205452"/>
            <a:ext cx="2448272" cy="2448272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EA29FC55-932A-669B-E8AA-35C3B4E6B13B}"/>
              </a:ext>
            </a:extLst>
          </p:cNvPr>
          <p:cNvSpPr txBox="1">
            <a:spLocks/>
          </p:cNvSpPr>
          <p:nvPr/>
        </p:nvSpPr>
        <p:spPr>
          <a:xfrm>
            <a:off x="0" y="1744405"/>
            <a:ext cx="11881319" cy="85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Explorar situaciones de reparto presentes en la vida cotidiana.</a:t>
            </a:r>
            <a:endParaRPr lang="es-E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315</Words>
  <Application>Microsoft Office PowerPoint</Application>
  <PresentationFormat>Personalizado</PresentationFormat>
  <Paragraphs>48</Paragraphs>
  <Slides>10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4" baseType="lpstr">
      <vt:lpstr>Arial</vt:lpstr>
      <vt:lpstr>Bernard MT Condensed</vt:lpstr>
      <vt:lpstr>Calibri</vt:lpstr>
      <vt:lpstr>Calibri Light</vt:lpstr>
      <vt:lpstr>Comic Sans MS</vt:lpstr>
      <vt:lpstr>Corbel</vt:lpstr>
      <vt:lpstr>Harrington</vt:lpstr>
      <vt:lpstr>Jokerman</vt:lpstr>
      <vt:lpstr>Maiandra GD</vt:lpstr>
      <vt:lpstr>Script MT Bold</vt:lpstr>
      <vt:lpstr>Snap ITC</vt:lpstr>
      <vt:lpstr>Wingdings</vt:lpstr>
      <vt:lpstr>Tema de Office</vt:lpstr>
      <vt:lpstr>Bitmap Image</vt:lpstr>
      <vt:lpstr>LA DIVISIÓN</vt:lpstr>
      <vt:lpstr>Ruta de trabajo </vt:lpstr>
      <vt:lpstr>Presentación de PowerPoint</vt:lpstr>
      <vt:lpstr>La división:  Es repartir entre partes o grupos iguales.</vt:lpstr>
      <vt:lpstr>¿Qué es repartir?</vt:lpstr>
      <vt:lpstr>Relación entre la sustracción y la división</vt:lpstr>
      <vt:lpstr>Situaciones de reparto y de agrupación </vt:lpstr>
      <vt:lpstr>Ahora hazlo tú…</vt:lpstr>
      <vt:lpstr>____ - 07 - 2025</vt:lpstr>
      <vt:lpstr>Preguntas de cierre: Piensa y luego responde…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Objetivo: Resolver ecuaciones de un paso que involucren adiciones y sustracciones.</dc:title>
  <dc:creator>vale</dc:creator>
  <cp:lastModifiedBy>Waleska Cortes A.</cp:lastModifiedBy>
  <cp:revision>74</cp:revision>
  <dcterms:created xsi:type="dcterms:W3CDTF">2019-06-18T00:09:13Z</dcterms:created>
  <dcterms:modified xsi:type="dcterms:W3CDTF">2025-07-20T22:40:13Z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