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60" r:id="rId3"/>
    <p:sldId id="262" r:id="rId4"/>
    <p:sldId id="264" r:id="rId5"/>
    <p:sldId id="258" r:id="rId6"/>
    <p:sldId id="257" r:id="rId7"/>
    <p:sldId id="259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33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8/3/2017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8/3/2017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8/3/2017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8/3/2017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8/3/2017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8/3/2017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8/3/2017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8/3/2017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8/3/2017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8/3/2017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8/3/2017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8/3/2017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sz="4800" b="1" dirty="0" smtClean="0"/>
              <a:t>Comunicación afectiva y efectiva entre padres e hijos/as</a:t>
            </a:r>
            <a:endParaRPr lang="es-CL" sz="4800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61708" y="6321393"/>
            <a:ext cx="9070848" cy="457201"/>
          </a:xfrm>
        </p:spPr>
        <p:txBody>
          <a:bodyPr/>
          <a:lstStyle/>
          <a:p>
            <a:r>
              <a:rPr lang="es-CL" dirty="0" smtClean="0"/>
              <a:t>Reunión apoderados, Agosto 2017</a:t>
            </a:r>
            <a:endParaRPr lang="es-C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15" y="562708"/>
            <a:ext cx="2237381" cy="1339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798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033806"/>
          </a:xfrm>
        </p:spPr>
        <p:txBody>
          <a:bodyPr/>
          <a:lstStyle/>
          <a:p>
            <a:r>
              <a:rPr lang="es-CL" b="1" dirty="0" smtClean="0"/>
              <a:t>La Comunicación</a:t>
            </a:r>
            <a:endParaRPr lang="es-CL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2338" y="2196904"/>
            <a:ext cx="10058400" cy="41687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L" sz="2800" b="1" dirty="0" smtClean="0"/>
              <a:t>Es el </a:t>
            </a:r>
            <a:r>
              <a:rPr lang="es-CL" sz="2800" b="1" dirty="0"/>
              <a:t>intercambio de información entre dos o más personas</a:t>
            </a:r>
            <a:r>
              <a:rPr lang="es-CL" sz="2800" b="1" dirty="0" smtClean="0"/>
              <a:t>.</a:t>
            </a:r>
          </a:p>
          <a:p>
            <a:pPr marL="0" indent="0">
              <a:buNone/>
            </a:pPr>
            <a:endParaRPr lang="es-CL" sz="2800" b="1" dirty="0" smtClean="0"/>
          </a:p>
          <a:p>
            <a:pPr marL="0" indent="0">
              <a:buNone/>
            </a:pPr>
            <a:endParaRPr lang="es-CL" sz="2800" b="1" dirty="0" smtClean="0"/>
          </a:p>
          <a:p>
            <a:pPr marL="0" indent="0">
              <a:buNone/>
            </a:pPr>
            <a:endParaRPr lang="es-CL" sz="2800" b="1" dirty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717594"/>
              </p:ext>
            </p:extLst>
          </p:nvPr>
        </p:nvGraphicFramePr>
        <p:xfrm>
          <a:off x="812801" y="3312752"/>
          <a:ext cx="10523414" cy="2759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61707"/>
                <a:gridCol w="5261707"/>
              </a:tblGrid>
              <a:tr h="694101">
                <a:tc gridSpan="2">
                  <a:txBody>
                    <a:bodyPr/>
                    <a:lstStyle/>
                    <a:p>
                      <a:pPr algn="ctr"/>
                      <a:r>
                        <a:rPr lang="es-CL" sz="2800" b="1" dirty="0" smtClean="0">
                          <a:solidFill>
                            <a:schemeClr val="bg1"/>
                          </a:solidFill>
                        </a:rPr>
                        <a:t>TIPOS DE COMUNICACIÓN</a:t>
                      </a:r>
                      <a:endParaRPr lang="es-CL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</a:tr>
              <a:tr h="694101">
                <a:tc>
                  <a:txBody>
                    <a:bodyPr/>
                    <a:lstStyle/>
                    <a:p>
                      <a:r>
                        <a:rPr lang="es-ES" sz="2800" b="1" dirty="0" smtClean="0">
                          <a:solidFill>
                            <a:schemeClr val="bg1"/>
                          </a:solidFill>
                        </a:rPr>
                        <a:t>Comunicación verbal</a:t>
                      </a:r>
                      <a:endParaRPr lang="es-CL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800" b="1" dirty="0" smtClean="0">
                          <a:solidFill>
                            <a:schemeClr val="bg1"/>
                          </a:solidFill>
                        </a:rPr>
                        <a:t>Comunicación no verbal</a:t>
                      </a:r>
                      <a:endParaRPr lang="es-CL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291824">
                <a:tc>
                  <a:txBody>
                    <a:bodyPr/>
                    <a:lstStyle/>
                    <a:p>
                      <a:r>
                        <a:rPr lang="es-ES" sz="2800" b="1" dirty="0" smtClean="0"/>
                        <a:t>Efectuada mediante las palabras, ya sean escritas o habladas.</a:t>
                      </a:r>
                      <a:endParaRPr lang="es-CL" sz="2800" b="1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b="1" dirty="0" smtClean="0"/>
                        <a:t>Se efectúa con los gestos, el tono de voz, la postura, </a:t>
                      </a:r>
                      <a:r>
                        <a:rPr lang="es-ES" sz="2800" b="1" dirty="0" err="1" smtClean="0"/>
                        <a:t>etc</a:t>
                      </a:r>
                      <a:endParaRPr lang="es-CL" sz="2800" b="1" dirty="0" smtClean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5" name="Picture 2" descr="Resultado de imagen para comunicación en la famil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023" y="45922"/>
            <a:ext cx="3451538" cy="222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737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882006"/>
              </p:ext>
            </p:extLst>
          </p:nvPr>
        </p:nvGraphicFramePr>
        <p:xfrm>
          <a:off x="1809261" y="473481"/>
          <a:ext cx="8128000" cy="252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1863969"/>
                <a:gridCol w="2200031"/>
              </a:tblGrid>
              <a:tr h="382303">
                <a:tc>
                  <a:txBody>
                    <a:bodyPr/>
                    <a:lstStyle/>
                    <a:p>
                      <a:r>
                        <a:rPr lang="es-CL" sz="3200" b="1" dirty="0" smtClean="0"/>
                        <a:t>Lo que decimos</a:t>
                      </a:r>
                      <a:endParaRPr lang="es-CL" sz="3200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s-CL" sz="3200" b="1" dirty="0" smtClean="0"/>
                        <a:t>Cómo lo decimos</a:t>
                      </a:r>
                    </a:p>
                    <a:p>
                      <a:endParaRPr lang="es-CL" sz="3200" b="1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32097">
                <a:tc>
                  <a:txBody>
                    <a:bodyPr/>
                    <a:lstStyle/>
                    <a:p>
                      <a:pPr algn="ctr"/>
                      <a:r>
                        <a:rPr lang="es-CL" sz="2800" b="1" dirty="0" smtClean="0">
                          <a:solidFill>
                            <a:schemeClr val="bg1"/>
                          </a:solidFill>
                        </a:rPr>
                        <a:t>Lenguaje</a:t>
                      </a:r>
                      <a:r>
                        <a:rPr lang="es-CL" sz="2800" b="1" baseline="0" dirty="0" smtClean="0">
                          <a:solidFill>
                            <a:schemeClr val="bg1"/>
                          </a:solidFill>
                        </a:rPr>
                        <a:t> Verbal</a:t>
                      </a:r>
                      <a:endParaRPr lang="es-CL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2800" b="1" dirty="0" smtClean="0">
                          <a:solidFill>
                            <a:schemeClr val="bg1"/>
                          </a:solidFill>
                        </a:rPr>
                        <a:t>Tono de voz</a:t>
                      </a:r>
                      <a:endParaRPr lang="es-CL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2800" b="1" dirty="0" smtClean="0">
                          <a:solidFill>
                            <a:schemeClr val="bg1"/>
                          </a:solidFill>
                        </a:rPr>
                        <a:t>Lenguaje Corporal</a:t>
                      </a:r>
                      <a:endParaRPr lang="es-CL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030A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L" sz="2800" b="1" dirty="0" smtClean="0">
                          <a:solidFill>
                            <a:schemeClr val="bg1"/>
                          </a:solidFill>
                        </a:rPr>
                        <a:t>7 %</a:t>
                      </a:r>
                      <a:endParaRPr lang="es-CL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2800" b="1" dirty="0" smtClean="0">
                          <a:solidFill>
                            <a:schemeClr val="bg1"/>
                          </a:solidFill>
                        </a:rPr>
                        <a:t>38 %</a:t>
                      </a:r>
                      <a:endParaRPr lang="es-CL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2800" b="1" dirty="0" smtClean="0">
                          <a:solidFill>
                            <a:schemeClr val="bg1"/>
                          </a:solidFill>
                        </a:rPr>
                        <a:t>55 %</a:t>
                      </a:r>
                      <a:endParaRPr lang="es-CL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7030A0"/>
                    </a:solidFill>
                  </a:tcPr>
                </a:tc>
              </a:tr>
            </a:tbl>
          </a:graphicData>
        </a:graphic>
      </p:graphicFrame>
      <p:sp>
        <p:nvSpPr>
          <p:cNvPr id="5" name="4 Rectángulo redondeado"/>
          <p:cNvSpPr/>
          <p:nvPr/>
        </p:nvSpPr>
        <p:spPr>
          <a:xfrm>
            <a:off x="175846" y="3810001"/>
            <a:ext cx="5838092" cy="2368060"/>
          </a:xfrm>
          <a:prstGeom prst="roundRect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sz="3600" b="1" i="1" dirty="0">
                <a:solidFill>
                  <a:schemeClr val="tx1"/>
                </a:solidFill>
              </a:rPr>
              <a:t>93%de nuestra  Comunicación</a:t>
            </a:r>
          </a:p>
          <a:p>
            <a:r>
              <a:rPr lang="es-CL" sz="3600" b="1" i="1" dirty="0">
                <a:solidFill>
                  <a:schemeClr val="tx1"/>
                </a:solidFill>
              </a:rPr>
              <a:t>NO está compuesta por PALABRAS</a:t>
            </a: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15900" y="3216801"/>
            <a:ext cx="3981450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9445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Marcador de contenido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8636879"/>
              </p:ext>
            </p:extLst>
          </p:nvPr>
        </p:nvGraphicFramePr>
        <p:xfrm>
          <a:off x="682588" y="618404"/>
          <a:ext cx="10740972" cy="6239256"/>
        </p:xfrm>
        <a:graphic>
          <a:graphicData uri="http://schemas.openxmlformats.org/drawingml/2006/table">
            <a:tbl>
              <a:tblPr firstRow="1" firstCol="1" bandRow="1"/>
              <a:tblGrid>
                <a:gridCol w="5370486"/>
                <a:gridCol w="5370486"/>
              </a:tblGrid>
              <a:tr h="12060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3200" b="1" spc="75" dirty="0">
                          <a:solidFill>
                            <a:srgbClr val="FFFFFF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Importancia de la comunicación para su hijo</a:t>
                      </a:r>
                      <a:endParaRPr lang="es-C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3200" b="1" spc="75" dirty="0">
                          <a:solidFill>
                            <a:srgbClr val="FFFFFF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Importancia de la comunicación para los padres</a:t>
                      </a:r>
                      <a:endParaRPr lang="es-C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4396085">
                <a:tc>
                  <a:txBody>
                    <a:bodyPr/>
                    <a:lstStyle/>
                    <a:p>
                      <a:pPr marL="6667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2000" b="1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s-CL" sz="2000" b="1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Sentirse cuidado y amado.</a:t>
                      </a:r>
                      <a:endParaRPr lang="es-CL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s-CL" sz="2000" b="1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Sentir que él es importante para usted.</a:t>
                      </a:r>
                      <a:endParaRPr lang="es-CL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s-CL" sz="2000" b="1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Sentirse seguro y no aislado en sus problemas.</a:t>
                      </a:r>
                      <a:endParaRPr lang="es-CL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s-CL" sz="2000" b="1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Aprender a decirle a usted lo que siente y necesita directamente en palabras.</a:t>
                      </a:r>
                      <a:endParaRPr lang="es-CL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s-CL" sz="2000" b="1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Aprender a manejar sus sentimientos con cuidado para no actuar sin meditar o sobreactuar.</a:t>
                      </a:r>
                      <a:endParaRPr lang="es-CL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s-CL" sz="2000" b="1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Hablarle abiertamente a usted en el futuro.</a:t>
                      </a:r>
                      <a:endParaRPr lang="es-CL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2000" b="1" spc="75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67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2000" b="1" dirty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s-CL" sz="2000" b="1" dirty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Sentirse cerca de su hijo.</a:t>
                      </a:r>
                      <a:endParaRPr lang="es-CL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s-CL" sz="2000" b="1" dirty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Conocer sus necesidades.</a:t>
                      </a:r>
                      <a:endParaRPr lang="es-CL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s-CL" sz="2000" b="1" dirty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Saber que usted cuenta con herramientas para ayudar a su hijo a crecer.</a:t>
                      </a:r>
                      <a:endParaRPr lang="es-CL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s-CL" sz="2000" b="1" dirty="0"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Manejar su propia frustración y estrés.</a:t>
                      </a:r>
                      <a:endParaRPr lang="es-CL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0552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9521" y="1016081"/>
            <a:ext cx="8231747" cy="1371600"/>
          </a:xfrm>
        </p:spPr>
        <p:txBody>
          <a:bodyPr>
            <a:normAutofit fontScale="90000"/>
          </a:bodyPr>
          <a:lstStyle/>
          <a:p>
            <a:r>
              <a:rPr lang="es-CL" b="1" dirty="0" smtClean="0"/>
              <a:t>Errores frecuentes de los padres en la comunicación con los hijos</a:t>
            </a:r>
            <a:r>
              <a:rPr lang="es-CL" b="1" dirty="0"/>
              <a:t/>
            </a:r>
            <a:br>
              <a:rPr lang="es-CL" b="1" dirty="0"/>
            </a:br>
            <a:endParaRPr lang="es-CL" b="1" dirty="0"/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2308308"/>
              </p:ext>
            </p:extLst>
          </p:nvPr>
        </p:nvGraphicFramePr>
        <p:xfrm>
          <a:off x="219940" y="2735227"/>
          <a:ext cx="11338023" cy="3925824"/>
        </p:xfrm>
        <a:graphic>
          <a:graphicData uri="http://schemas.openxmlformats.org/drawingml/2006/table">
            <a:tbl>
              <a:tblPr firstRow="1" firstCol="1" bandRow="1"/>
              <a:tblGrid>
                <a:gridCol w="3359227"/>
                <a:gridCol w="7978796"/>
              </a:tblGrid>
              <a:tr h="3143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2800" b="1" u="non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Advertencias</a:t>
                      </a:r>
                      <a:endParaRPr lang="es-CL" sz="28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entury Gothic"/>
                          <a:ea typeface="Times New Roman"/>
                          <a:cs typeface="Times New Roman"/>
                        </a:rPr>
                        <a:t>“</a:t>
                      </a: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Estudia o vas a repetir de nuevo</a:t>
                      </a: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entury Gothic"/>
                          <a:ea typeface="Times New Roman"/>
                          <a:cs typeface="Times New Roman"/>
                        </a:rPr>
                        <a:t>”</a:t>
                      </a:r>
                      <a:endParaRPr lang="es-CL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</a:tr>
              <a:tr h="6287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2800" b="1" u="non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Comentarios de m</a:t>
                      </a:r>
                      <a:r>
                        <a:rPr lang="es-CL" sz="2800" b="1" u="none" kern="1200" dirty="0">
                          <a:solidFill>
                            <a:srgbClr val="000000"/>
                          </a:solidFill>
                          <a:effectLst/>
                          <a:latin typeface="Century Gothic"/>
                          <a:ea typeface="Times New Roman"/>
                          <a:cs typeface="Times New Roman"/>
                        </a:rPr>
                        <a:t>á</a:t>
                      </a:r>
                      <a:r>
                        <a:rPr lang="es-CL" sz="2800" b="1" u="non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rtir</a:t>
                      </a:r>
                      <a:endParaRPr lang="es-CL" sz="28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entury Gothic"/>
                          <a:ea typeface="Times New Roman"/>
                          <a:cs typeface="Times New Roman"/>
                        </a:rPr>
                        <a:t>“</a:t>
                      </a: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Un d</a:t>
                      </a: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entury Gothic"/>
                          <a:ea typeface="Times New Roman"/>
                          <a:cs typeface="Times New Roman"/>
                        </a:rPr>
                        <a:t>í</a:t>
                      </a: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 de estos me dar</a:t>
                      </a: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entury Gothic"/>
                          <a:ea typeface="Times New Roman"/>
                          <a:cs typeface="Times New Roman"/>
                        </a:rPr>
                        <a:t>á</a:t>
                      </a: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un infarto de tanto que peleas con tu hermano</a:t>
                      </a: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entury Gothic"/>
                          <a:ea typeface="Times New Roman"/>
                          <a:cs typeface="Times New Roman"/>
                        </a:rPr>
                        <a:t>”</a:t>
                      </a:r>
                      <a:endParaRPr lang="es-CL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</a:tr>
              <a:tr h="3143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2800" b="1" u="non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Comparaciones</a:t>
                      </a:r>
                      <a:endParaRPr lang="es-CL" sz="28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entury Gothic"/>
                          <a:ea typeface="Times New Roman"/>
                          <a:cs typeface="Times New Roman"/>
                        </a:rPr>
                        <a:t>“</a:t>
                      </a: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entury Gothic"/>
                          <a:ea typeface="Times New Roman"/>
                          <a:cs typeface="Times New Roman"/>
                        </a:rPr>
                        <a:t>¿</a:t>
                      </a: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Por qu</a:t>
                      </a: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entury Gothic"/>
                          <a:ea typeface="Times New Roman"/>
                          <a:cs typeface="Times New Roman"/>
                        </a:rPr>
                        <a:t>é</a:t>
                      </a: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no puedes ser como tu prima Soledad?</a:t>
                      </a: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entury Gothic"/>
                          <a:ea typeface="Times New Roman"/>
                          <a:cs typeface="Times New Roman"/>
                        </a:rPr>
                        <a:t>”</a:t>
                      </a:r>
                      <a:endParaRPr lang="es-CL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</a:tr>
              <a:tr h="6287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2800" b="1" u="non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Sarcasmo</a:t>
                      </a:r>
                      <a:endParaRPr lang="es-CL" sz="28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entury Gothic"/>
                          <a:ea typeface="Times New Roman"/>
                          <a:cs typeface="Times New Roman"/>
                        </a:rPr>
                        <a:t>“</a:t>
                      </a: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Sab</a:t>
                      </a: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entury Gothic"/>
                          <a:ea typeface="Times New Roman"/>
                          <a:cs typeface="Times New Roman"/>
                        </a:rPr>
                        <a:t>í</a:t>
                      </a: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as que ten</a:t>
                      </a: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entury Gothic"/>
                          <a:ea typeface="Times New Roman"/>
                          <a:cs typeface="Times New Roman"/>
                        </a:rPr>
                        <a:t>í</a:t>
                      </a: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as prueba de historia pero preferiste ir a la fiesta, te felicito, bravo por ti</a:t>
                      </a:r>
                      <a:r>
                        <a:rPr lang="es-CL" sz="2800" b="1" kern="1200">
                          <a:solidFill>
                            <a:srgbClr val="000000"/>
                          </a:solidFill>
                          <a:effectLst/>
                          <a:latin typeface="Century Gothic"/>
                          <a:ea typeface="Times New Roman"/>
                          <a:cs typeface="Times New Roman"/>
                        </a:rPr>
                        <a:t>”</a:t>
                      </a:r>
                      <a:endParaRPr lang="es-CL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</a:tr>
              <a:tr h="8907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2800" b="1" u="non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Profec</a:t>
                      </a:r>
                      <a:r>
                        <a:rPr lang="es-CL" sz="2800" b="1" u="none" kern="1200" dirty="0">
                          <a:solidFill>
                            <a:srgbClr val="000000"/>
                          </a:solidFill>
                          <a:effectLst/>
                          <a:latin typeface="Century Gothic"/>
                          <a:ea typeface="Times New Roman"/>
                          <a:cs typeface="Times New Roman"/>
                        </a:rPr>
                        <a:t>í</a:t>
                      </a:r>
                      <a:r>
                        <a:rPr lang="es-CL" sz="2800" b="1" u="non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as</a:t>
                      </a:r>
                      <a:endParaRPr lang="es-CL" sz="28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2800" b="1" kern="1200" dirty="0" smtClean="0">
                          <a:solidFill>
                            <a:srgbClr val="000000"/>
                          </a:solidFill>
                          <a:effectLst/>
                          <a:latin typeface="Century Gothic"/>
                          <a:ea typeface="Times New Roman"/>
                          <a:cs typeface="Times New Roman"/>
                        </a:rPr>
                        <a:t>“</a:t>
                      </a:r>
                      <a:r>
                        <a:rPr lang="es-CL" sz="28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Nos mentiste acerca de tus notas </a:t>
                      </a:r>
                      <a:r>
                        <a:rPr lang="es-CL" sz="2800" b="1" kern="1200" dirty="0">
                          <a:solidFill>
                            <a:srgbClr val="000000"/>
                          </a:solidFill>
                          <a:effectLst/>
                          <a:latin typeface="Century Gothic"/>
                          <a:ea typeface="Times New Roman"/>
                          <a:cs typeface="Times New Roman"/>
                        </a:rPr>
                        <a:t>¿</a:t>
                      </a:r>
                      <a:r>
                        <a:rPr lang="es-CL" sz="28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Verdad? Ser</a:t>
                      </a:r>
                      <a:r>
                        <a:rPr lang="es-CL" sz="2800" b="1" kern="1200" dirty="0">
                          <a:solidFill>
                            <a:srgbClr val="000000"/>
                          </a:solidFill>
                          <a:effectLst/>
                          <a:latin typeface="Century Gothic"/>
                          <a:ea typeface="Times New Roman"/>
                          <a:cs typeface="Times New Roman"/>
                        </a:rPr>
                        <a:t>á</a:t>
                      </a:r>
                      <a:r>
                        <a:rPr lang="es-CL" sz="28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s una adulta en quien no se podr</a:t>
                      </a:r>
                      <a:r>
                        <a:rPr lang="es-CL" sz="2800" b="1" kern="1200" dirty="0">
                          <a:solidFill>
                            <a:srgbClr val="000000"/>
                          </a:solidFill>
                          <a:effectLst/>
                          <a:latin typeface="Century Gothic"/>
                          <a:ea typeface="Times New Roman"/>
                          <a:cs typeface="Times New Roman"/>
                        </a:rPr>
                        <a:t>á</a:t>
                      </a:r>
                      <a:r>
                        <a:rPr lang="es-CL" sz="28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confiar</a:t>
                      </a:r>
                      <a:r>
                        <a:rPr lang="es-CL" sz="2800" b="1" kern="1200" dirty="0" smtClean="0">
                          <a:solidFill>
                            <a:srgbClr val="000000"/>
                          </a:solidFill>
                          <a:effectLst/>
                          <a:latin typeface="Century Gothic"/>
                          <a:ea typeface="Times New Roman"/>
                          <a:cs typeface="Times New Roman"/>
                        </a:rPr>
                        <a:t>”</a:t>
                      </a:r>
                      <a:endParaRPr lang="es-CL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</a:tr>
            </a:tbl>
          </a:graphicData>
        </a:graphic>
      </p:graphicFrame>
      <p:pic>
        <p:nvPicPr>
          <p:cNvPr id="3074" name="Picture 2" descr="Resultado de imagen para comunicación en la famil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1689" y="246971"/>
            <a:ext cx="3807610" cy="2140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1530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b="1" dirty="0" smtClean="0"/>
              <a:t>PISTAS PARA ESCUCHAR</a:t>
            </a:r>
            <a:endParaRPr lang="es-CL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74429" y="1667021"/>
            <a:ext cx="10890739" cy="4790049"/>
          </a:xfrm>
        </p:spPr>
        <p:txBody>
          <a:bodyPr>
            <a:noAutofit/>
          </a:bodyPr>
          <a:lstStyle/>
          <a:p>
            <a:r>
              <a:rPr lang="es-CL" sz="2400" b="1" dirty="0" smtClean="0"/>
              <a:t>Buscar el momento adecuado.</a:t>
            </a:r>
          </a:p>
          <a:p>
            <a:r>
              <a:rPr lang="es-CL" sz="2400" b="1" dirty="0" smtClean="0"/>
              <a:t>Evitar hacer juicios a priori.</a:t>
            </a:r>
          </a:p>
          <a:p>
            <a:r>
              <a:rPr lang="es-CL" sz="2400" b="1" dirty="0" smtClean="0"/>
              <a:t>Empezar a practicar esta habilidad con temas no conflictivos.</a:t>
            </a:r>
          </a:p>
          <a:p>
            <a:r>
              <a:rPr lang="es-CL" sz="2400" b="1" dirty="0" smtClean="0"/>
              <a:t>Contextualizar lo que se escucha en el momento evolutivo del hijo.</a:t>
            </a:r>
          </a:p>
          <a:p>
            <a:r>
              <a:rPr lang="es-CL" sz="2400" b="1" dirty="0" smtClean="0"/>
              <a:t>Mirar a los ojos.</a:t>
            </a:r>
          </a:p>
          <a:p>
            <a:r>
              <a:rPr lang="es-CL" sz="2400" b="1" dirty="0" smtClean="0"/>
              <a:t>Realizar gestos de asentimiento.</a:t>
            </a:r>
          </a:p>
          <a:p>
            <a:r>
              <a:rPr lang="es-CL" sz="2400" b="1" dirty="0" smtClean="0"/>
              <a:t>Comprobar que estamos atendiendo (hacer pregustas aclaratorias).</a:t>
            </a:r>
          </a:p>
          <a:p>
            <a:r>
              <a:rPr lang="es-CL" sz="2400" b="1" dirty="0" smtClean="0"/>
              <a:t>Resumir con nuestras palabras lo que el hijo nos narra.</a:t>
            </a:r>
          </a:p>
          <a:p>
            <a:r>
              <a:rPr lang="es-CL" sz="2400" b="1" dirty="0" smtClean="0"/>
              <a:t>Identificar el sentimiento que hay detrás de lo que habla.</a:t>
            </a:r>
            <a:endParaRPr lang="es-CL" sz="2400" b="1" dirty="0"/>
          </a:p>
        </p:txBody>
      </p:sp>
    </p:spTree>
    <p:extLst>
      <p:ext uri="{BB962C8B-B14F-4D97-AF65-F5344CB8AC3E}">
        <p14:creationId xmlns:p14="http://schemas.microsoft.com/office/powerpoint/2010/main" val="907427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6800" y="153197"/>
            <a:ext cx="10058400" cy="1371600"/>
          </a:xfrm>
        </p:spPr>
        <p:txBody>
          <a:bodyPr/>
          <a:lstStyle/>
          <a:p>
            <a:pPr algn="ctr"/>
            <a:r>
              <a:rPr lang="es-HN" b="1" dirty="0"/>
              <a:t>Conclusiones</a:t>
            </a:r>
            <a:endParaRPr lang="es-CL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66800" y="1356145"/>
            <a:ext cx="10058400" cy="3931920"/>
          </a:xfrm>
        </p:spPr>
        <p:txBody>
          <a:bodyPr>
            <a:noAutofit/>
          </a:bodyPr>
          <a:lstStyle/>
          <a:p>
            <a:pPr lvl="0"/>
            <a:r>
              <a:rPr lang="es-CL" sz="2400" b="1" dirty="0"/>
              <a:t>Si la comunicación entre padres e hijos es buena, sus relaciones serán buenas también. </a:t>
            </a:r>
            <a:endParaRPr lang="es-CL" sz="2400" b="1" dirty="0" smtClean="0"/>
          </a:p>
          <a:p>
            <a:r>
              <a:rPr lang="es-CL" sz="2400" b="1" dirty="0"/>
              <a:t>Cuando los padres se comunican efectivamente con sus hijos, les demuestran respeto. Los niños empiezan a sentir que sus padres los escuchan y los comprenden, lo cual les aumenta su amor propio.</a:t>
            </a:r>
          </a:p>
          <a:p>
            <a:r>
              <a:rPr lang="es-CL" sz="2400" b="1" dirty="0"/>
              <a:t>Si los padres se comunican bien con sus hijos, es más probable que sus niños estén más dispuestos a hacer lo que se les </a:t>
            </a:r>
            <a:r>
              <a:rPr lang="es-CL" sz="2400" b="1" dirty="0" smtClean="0"/>
              <a:t>pide. </a:t>
            </a:r>
            <a:r>
              <a:rPr lang="es-CL" sz="2400" b="1" dirty="0"/>
              <a:t>Además estos niños son más aptos a sentirse seguros de su posición en la familia, y es posible que sean mas cooperativos.</a:t>
            </a:r>
          </a:p>
          <a:p>
            <a:pPr lvl="0"/>
            <a:r>
              <a:rPr lang="es-CL" sz="2400" b="1" dirty="0" smtClean="0"/>
              <a:t>Para tener una comunicación efectiva se debe considerar siempre la </a:t>
            </a:r>
            <a:r>
              <a:rPr lang="es-CL" sz="2400" b="1" u="sng" dirty="0" smtClean="0"/>
              <a:t>Comunicación no Verbal.</a:t>
            </a:r>
            <a:r>
              <a:rPr lang="es-CL" sz="2400" b="1" dirty="0" smtClean="0"/>
              <a:t> </a:t>
            </a:r>
          </a:p>
          <a:p>
            <a:pPr lvl="0"/>
            <a:r>
              <a:rPr lang="es-CL" sz="2400" dirty="0" smtClean="0"/>
              <a:t>…</a:t>
            </a:r>
            <a:endParaRPr lang="es-CL" sz="2400" dirty="0"/>
          </a:p>
        </p:txBody>
      </p:sp>
    </p:spTree>
    <p:extLst>
      <p:ext uri="{BB962C8B-B14F-4D97-AF65-F5344CB8AC3E}">
        <p14:creationId xmlns:p14="http://schemas.microsoft.com/office/powerpoint/2010/main" val="2082398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66800" y="937846"/>
            <a:ext cx="10058400" cy="3153508"/>
          </a:xfrm>
        </p:spPr>
        <p:txBody>
          <a:bodyPr>
            <a:normAutofit fontScale="90000"/>
          </a:bodyPr>
          <a:lstStyle/>
          <a:p>
            <a:pPr algn="ctr"/>
            <a:r>
              <a:rPr lang="es-CR" sz="8000" b="1" dirty="0" smtClean="0">
                <a:latin typeface="Freestyle Script" panose="030804020302050B0404" pitchFamily="66" charset="0"/>
              </a:rPr>
              <a:t>Las </a:t>
            </a:r>
            <a:r>
              <a:rPr lang="es-CR" sz="8000" b="1" dirty="0">
                <a:latin typeface="Freestyle Script" panose="030804020302050B0404" pitchFamily="66" charset="0"/>
              </a:rPr>
              <a:t>palabras no son las que educan, sino el conjunto de actitudes que los hijos observan a diario</a:t>
            </a:r>
            <a:r>
              <a:rPr lang="es-CL" dirty="0"/>
              <a:t/>
            </a:r>
            <a:br>
              <a:rPr lang="es-CL" dirty="0"/>
            </a:b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66800" y="4654062"/>
            <a:ext cx="10058400" cy="550984"/>
          </a:xfrm>
        </p:spPr>
        <p:txBody>
          <a:bodyPr/>
          <a:lstStyle/>
          <a:p>
            <a:pPr marL="0" indent="0" algn="ctr">
              <a:buNone/>
            </a:pPr>
            <a:r>
              <a:rPr lang="es-CL" b="1" dirty="0" smtClean="0"/>
              <a:t>Muchas gracias por su participación</a:t>
            </a:r>
            <a:endParaRPr lang="es-CL" b="1" dirty="0"/>
          </a:p>
        </p:txBody>
      </p:sp>
    </p:spTree>
    <p:extLst>
      <p:ext uri="{BB962C8B-B14F-4D97-AF65-F5344CB8AC3E}">
        <p14:creationId xmlns:p14="http://schemas.microsoft.com/office/powerpoint/2010/main" val="9184818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1771</TotalTime>
  <Words>419</Words>
  <Application>Microsoft Office PowerPoint</Application>
  <PresentationFormat>Panorámica</PresentationFormat>
  <Paragraphs>64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6" baseType="lpstr">
      <vt:lpstr>Calibri</vt:lpstr>
      <vt:lpstr>Century Gothic</vt:lpstr>
      <vt:lpstr>Freestyle Script</vt:lpstr>
      <vt:lpstr>Garamond</vt:lpstr>
      <vt:lpstr>Helvetica</vt:lpstr>
      <vt:lpstr>Symbol</vt:lpstr>
      <vt:lpstr>Times New Roman</vt:lpstr>
      <vt:lpstr>Savon</vt:lpstr>
      <vt:lpstr>Comunicación afectiva y efectiva entre padres e hijos/as</vt:lpstr>
      <vt:lpstr>La Comunicación</vt:lpstr>
      <vt:lpstr>Presentación de PowerPoint</vt:lpstr>
      <vt:lpstr>Presentación de PowerPoint</vt:lpstr>
      <vt:lpstr>Errores frecuentes de los padres en la comunicación con los hijos </vt:lpstr>
      <vt:lpstr>PISTAS PARA ESCUCHAR</vt:lpstr>
      <vt:lpstr>Conclusiones</vt:lpstr>
      <vt:lpstr>Las palabras no son las que educan, sino el conjunto de actitudes que los hijos observan a diario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Comunicación afectiva y efectiva</dc:title>
  <dc:creator>providencia 2014-1</dc:creator>
  <cp:lastModifiedBy>providencia 2014-1</cp:lastModifiedBy>
  <cp:revision>20</cp:revision>
  <dcterms:created xsi:type="dcterms:W3CDTF">2017-07-31T13:57:17Z</dcterms:created>
  <dcterms:modified xsi:type="dcterms:W3CDTF">2017-08-03T19:20:09Z</dcterms:modified>
</cp:coreProperties>
</file>