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90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DDA51639-B2D6-4652-B8C3-1B4C224A7BAF}" type="datetimeFigureOut">
              <a:rPr lang="en-US" dirty="0"/>
              <a:t>5/17/2017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6AA8-A04B-4104-9AE2-BD48D340E27F}" type="datetimeFigureOut">
              <a:rPr lang="en-US" dirty="0"/>
              <a:t>5/17/2017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BF79-FAC6-4A96-8DE1-F7B82E2E1652}" type="datetimeFigureOut">
              <a:rPr lang="en-US" dirty="0"/>
              <a:t>5/17/2017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F5DD9-2C52-442D-92E2-8072C0C3D7CD}" type="datetimeFigureOut">
              <a:rPr lang="en-US" dirty="0"/>
              <a:t>5/17/2017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C44961B7-6B89-48AB-966F-622E2788EECC}" type="datetimeFigureOut">
              <a:rPr lang="en-US" dirty="0"/>
              <a:t>5/17/2017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D6FB-79CC-4683-A046-BBE785BA1BED}" type="datetimeFigureOut">
              <a:rPr lang="en-US" dirty="0"/>
              <a:t>5/17/2017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2B3E8-48F1-4B23-8498-D8A04A81EC9C}" type="datetimeFigureOut">
              <a:rPr lang="en-US" dirty="0"/>
              <a:t>5/17/2017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90D90-AA62-404D-A741-635B4370F9CB}" type="datetimeFigureOut">
              <a:rPr lang="en-US" dirty="0"/>
              <a:t>5/17/2017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02E4-6836-46D1-9DBB-3C27C0DD3A89}" type="datetimeFigureOut">
              <a:rPr lang="en-US" dirty="0"/>
              <a:t>5/17/2017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31DD-A141-4471-BCF9-C6073EDD7E20}" type="datetimeFigureOut">
              <a:rPr lang="en-US" dirty="0"/>
              <a:t>5/17/2017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AB334A90-EB03-42F3-8859-2C2B2724C058}" type="datetimeFigureOut">
              <a:rPr lang="en-US" dirty="0"/>
              <a:t>5/17/2017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BC48EC7-AF6A-48D3-8284-14BACBEBDD84}" type="datetimeFigureOut">
              <a:rPr lang="en-US" dirty="0"/>
              <a:t>5/17/2017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conceptodefinicion.de/persona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L" dirty="0" smtClean="0"/>
              <a:t>Promoción de la autonomía para el bienestar</a:t>
            </a:r>
            <a:endParaRPr lang="es-CL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s-CL" dirty="0" err="1" smtClean="0"/>
              <a:t>Ursula</a:t>
            </a:r>
            <a:r>
              <a:rPr lang="es-CL" dirty="0" smtClean="0"/>
              <a:t> Medina</a:t>
            </a:r>
          </a:p>
          <a:p>
            <a:r>
              <a:rPr lang="es-CL" dirty="0" smtClean="0"/>
              <a:t>Orientadora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08705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25">
          <a:fgClr>
            <a:schemeClr val="accent3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s-CL" b="1" dirty="0" smtClean="0"/>
              <a:t>Autonomía</a:t>
            </a:r>
            <a:endParaRPr lang="es-CL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066800" y="2103120"/>
            <a:ext cx="10058400" cy="4466492"/>
          </a:xfrm>
          <a:noFill/>
        </p:spPr>
        <p:txBody>
          <a:bodyPr>
            <a:noAutofit/>
          </a:bodyPr>
          <a:lstStyle/>
          <a:p>
            <a:r>
              <a:rPr lang="es-CL" sz="2800" dirty="0"/>
              <a:t>es la capacidad que tiene una </a:t>
            </a:r>
            <a:r>
              <a:rPr lang="es-CL" sz="2800" dirty="0">
                <a:hlinkClick r:id="rId2"/>
              </a:rPr>
              <a:t>persona</a:t>
            </a:r>
            <a:r>
              <a:rPr lang="es-CL" sz="2800" dirty="0"/>
              <a:t> o entidad de establecer sus propias normas y regirse por ellas a la hora de tomar decisiones. </a:t>
            </a:r>
            <a:r>
              <a:rPr lang="es-CL" sz="2800" b="1" dirty="0"/>
              <a:t>En la psicología</a:t>
            </a:r>
            <a:r>
              <a:rPr lang="es-CL" sz="2800" dirty="0"/>
              <a:t> la autonomía se describe como la capacidad que tiene un individuo de </a:t>
            </a:r>
            <a:r>
              <a:rPr lang="es-CL" sz="2800" b="1" dirty="0"/>
              <a:t>sentir, pensar y tomar decisiones por sí mismo</a:t>
            </a:r>
            <a:r>
              <a:rPr lang="es-CL" sz="2800" dirty="0"/>
              <a:t>. Este concepto abarca una serie de características y elementos referentes con</a:t>
            </a:r>
            <a:r>
              <a:rPr lang="es-CL" sz="2800" b="1" dirty="0"/>
              <a:t> la autogestión personal</a:t>
            </a:r>
            <a:r>
              <a:rPr lang="es-CL" sz="2800" dirty="0"/>
              <a:t>. Entre esos elementos tenemos la autoestima, la actitud positiva ante la vida, el análisis correcto de las normas sociales y la autosuficiencia.</a:t>
            </a:r>
          </a:p>
        </p:txBody>
      </p:sp>
    </p:spTree>
    <p:extLst>
      <p:ext uri="{BB962C8B-B14F-4D97-AF65-F5344CB8AC3E}">
        <p14:creationId xmlns:p14="http://schemas.microsoft.com/office/powerpoint/2010/main" val="3853183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25">
          <a:fgClr>
            <a:schemeClr val="tx2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2190758"/>
          </a:xfrm>
        </p:spPr>
        <p:txBody>
          <a:bodyPr>
            <a:normAutofit/>
          </a:bodyPr>
          <a:lstStyle/>
          <a:p>
            <a:r>
              <a:rPr lang="es-CL" b="1" dirty="0" smtClean="0"/>
              <a:t>¿QUIÉN ES RESPONSABLE DE PROMOVER LA AUTONOMÍA EN NIÑOS, NIÑAS Y ADOLESCENTES?</a:t>
            </a:r>
            <a:endParaRPr lang="es-CL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066800" y="3039414"/>
            <a:ext cx="10058400" cy="2995626"/>
          </a:xfrm>
        </p:spPr>
        <p:txBody>
          <a:bodyPr>
            <a:normAutofit/>
          </a:bodyPr>
          <a:lstStyle/>
          <a:p>
            <a:r>
              <a:rPr lang="es-CL" sz="3200" b="1" dirty="0" smtClean="0"/>
              <a:t>Es un desafío compartido entre la </a:t>
            </a:r>
            <a:r>
              <a:rPr lang="es-CL" sz="3200" b="1" u="sng" dirty="0" smtClean="0"/>
              <a:t>familia</a:t>
            </a:r>
            <a:r>
              <a:rPr lang="es-CL" sz="3200" b="1" dirty="0" smtClean="0"/>
              <a:t> y la </a:t>
            </a:r>
            <a:r>
              <a:rPr lang="es-CL" sz="3200" b="1" u="sng" dirty="0" smtClean="0"/>
              <a:t>escuela</a:t>
            </a:r>
            <a:r>
              <a:rPr lang="es-CL" sz="3200" b="1" dirty="0" smtClean="0"/>
              <a:t>.</a:t>
            </a:r>
          </a:p>
          <a:p>
            <a:r>
              <a:rPr lang="es-CL" sz="3200" b="1" dirty="0" smtClean="0"/>
              <a:t>Es la aspiración central de una educación orientada hacia la formación integral.</a:t>
            </a:r>
            <a:endParaRPr lang="es-CL" sz="3200" b="1" dirty="0"/>
          </a:p>
        </p:txBody>
      </p:sp>
    </p:spTree>
    <p:extLst>
      <p:ext uri="{BB962C8B-B14F-4D97-AF65-F5344CB8AC3E}">
        <p14:creationId xmlns:p14="http://schemas.microsoft.com/office/powerpoint/2010/main" val="2379443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25">
          <a:fgClr>
            <a:schemeClr val="tx2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b="1" dirty="0" smtClean="0"/>
              <a:t>Autonomía como proceso</a:t>
            </a:r>
            <a:endParaRPr lang="es-CL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066800" y="2103119"/>
            <a:ext cx="10058400" cy="4522763"/>
          </a:xfrm>
        </p:spPr>
        <p:txBody>
          <a:bodyPr>
            <a:normAutofit/>
          </a:bodyPr>
          <a:lstStyle/>
          <a:p>
            <a:r>
              <a:rPr lang="es-CL" sz="2000" b="1" dirty="0" smtClean="0"/>
              <a:t>Las sociedades tradicionales se basaban “casi totalmente en la subordinación de las generaciones jóvenes a los ancianos y n sumisión general, tanto de los viejos como de los jóvenes, a la tradición y a la voluntad de los antepasados”.</a:t>
            </a:r>
          </a:p>
          <a:p>
            <a:r>
              <a:rPr lang="es-CL" sz="2000" b="1" dirty="0" smtClean="0"/>
              <a:t>Hoy la autonomía individual , entendida como libertad de acción y consciencia, es un valor o aspiración para el desarrollo humano colectivo.</a:t>
            </a:r>
          </a:p>
          <a:p>
            <a:r>
              <a:rPr lang="es-CL" sz="2000" b="1" dirty="0" smtClean="0"/>
              <a:t>Solo puede aprenderse con otros y otras, en relaciones sociales de cooperación que permitan la apropiación de habilidades para el ejercicio de la libertad y de herramientas culturales disponibles para decidir, tomar posición y proyectar la propia vida en una sociedad específica.</a:t>
            </a:r>
          </a:p>
          <a:p>
            <a:r>
              <a:rPr lang="es-CL" sz="2000" b="1" dirty="0" smtClean="0"/>
              <a:t>La conquista de la autonomía es un proceso de desarrollo que se extiende a lo largo de la vida.</a:t>
            </a:r>
          </a:p>
          <a:p>
            <a:endParaRPr lang="es-CL" dirty="0"/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36463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25">
          <a:fgClr>
            <a:schemeClr val="tx2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b="1" dirty="0" smtClean="0"/>
              <a:t>Familia y autonomía</a:t>
            </a:r>
            <a:endParaRPr lang="es-CL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066800" y="2103120"/>
            <a:ext cx="10058400" cy="4199206"/>
          </a:xfrm>
        </p:spPr>
        <p:txBody>
          <a:bodyPr>
            <a:normAutofit lnSpcReduction="10000"/>
          </a:bodyPr>
          <a:lstStyle/>
          <a:p>
            <a:r>
              <a:rPr lang="es-CL" sz="2400" b="1" dirty="0" smtClean="0"/>
              <a:t>Cada familia define, en sus interacciones cotidianas, un estilo propio para regular los intereses y las conductas de cada integrante.</a:t>
            </a:r>
          </a:p>
          <a:p>
            <a:r>
              <a:rPr lang="es-CL" sz="2400" b="1" dirty="0" smtClean="0"/>
              <a:t>Practicar día a día las mismas formas de coordinación familiares las vuelve “naturales” y estables, pero no lo son, y pueden ser discutidas y transformadas (ejemplo: cuando un miembro cambia).</a:t>
            </a:r>
          </a:p>
          <a:p>
            <a:r>
              <a:rPr lang="es-CL" sz="2400" b="1" dirty="0" smtClean="0"/>
              <a:t>Estos estilos familiares utilizados para resolver conflictos y mantener en equilibrio el sistema familiar estarán relacionados con las creencia, costumbres y formas culturales de relaciones sociales.</a:t>
            </a:r>
          </a:p>
          <a:p>
            <a:endParaRPr lang="es-CL" dirty="0" smtClean="0"/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480281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25">
          <a:fgClr>
            <a:schemeClr val="tx2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b="1" dirty="0" smtClean="0"/>
              <a:t>Estilos de relación familiar y promoción de la autonomía</a:t>
            </a:r>
            <a:endParaRPr lang="es-CL" b="1" dirty="0"/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57845577"/>
              </p:ext>
            </p:extLst>
          </p:nvPr>
        </p:nvGraphicFramePr>
        <p:xfrm>
          <a:off x="1066800" y="2103438"/>
          <a:ext cx="10058400" cy="384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29200"/>
                <a:gridCol w="5029200"/>
              </a:tblGrid>
              <a:tr h="1063849">
                <a:tc>
                  <a:txBody>
                    <a:bodyPr/>
                    <a:lstStyle/>
                    <a:p>
                      <a:r>
                        <a:rPr lang="es-CL" sz="2400" b="1" dirty="0" smtClean="0"/>
                        <a:t>Conductas coercitivas,</a:t>
                      </a:r>
                      <a:r>
                        <a:rPr lang="es-CL" sz="2400" b="1" baseline="0" dirty="0" smtClean="0"/>
                        <a:t> castigos físicos o actitudes negativas de control</a:t>
                      </a:r>
                      <a:endParaRPr lang="es-CL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L" sz="2400" b="1" dirty="0" smtClean="0"/>
                        <a:t>Estrategias de control positivo</a:t>
                      </a:r>
                      <a:endParaRPr lang="es-CL" sz="2400" b="1" dirty="0"/>
                    </a:p>
                  </a:txBody>
                  <a:tcPr/>
                </a:tc>
              </a:tr>
              <a:tr h="2431655">
                <a:tc>
                  <a:txBody>
                    <a:bodyPr/>
                    <a:lstStyle/>
                    <a:p>
                      <a:r>
                        <a:rPr lang="es-CL" sz="2400" b="1" dirty="0" smtClean="0"/>
                        <a:t>Promueven un bajo desarrollo de autorregulación en niños y niñas.</a:t>
                      </a:r>
                    </a:p>
                    <a:p>
                      <a:r>
                        <a:rPr lang="es-CL" sz="2400" b="1" dirty="0" smtClean="0"/>
                        <a:t>Ejemplo: enojo, la rigidez, las criticas constantes o control excesivo.</a:t>
                      </a:r>
                      <a:endParaRPr lang="es-CL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L" sz="2400" b="1" dirty="0" smtClean="0"/>
                        <a:t>Se asocian positivamente  con el desarrollo de autorregulación de la primera infancia.</a:t>
                      </a:r>
                    </a:p>
                    <a:p>
                      <a:r>
                        <a:rPr lang="es-CL" sz="2400" b="1" dirty="0" smtClean="0"/>
                        <a:t>Ejemplo:</a:t>
                      </a:r>
                      <a:r>
                        <a:rPr lang="es-CL" sz="2400" b="1" baseline="0" dirty="0" smtClean="0"/>
                        <a:t> Actitudes directivas con bajas o moderadas afirmaciones de poder por parte de los adultos.</a:t>
                      </a:r>
                      <a:endParaRPr lang="es-CL" sz="2400" b="1" dirty="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789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25">
          <a:fgClr>
            <a:schemeClr val="tx2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b="1" dirty="0" smtClean="0"/>
              <a:t>ESTILOS DE RELACIÓN FAMILIAR</a:t>
            </a:r>
            <a:endParaRPr lang="es-CL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066800" y="2103120"/>
            <a:ext cx="10058400" cy="4396154"/>
          </a:xfrm>
        </p:spPr>
        <p:txBody>
          <a:bodyPr>
            <a:noAutofit/>
          </a:bodyPr>
          <a:lstStyle/>
          <a:p>
            <a:r>
              <a:rPr lang="es-CL" sz="2400" b="1" u="sng" dirty="0" smtClean="0"/>
              <a:t>Estilo autoritario o de alto control: </a:t>
            </a:r>
            <a:r>
              <a:rPr lang="es-CL" sz="2400" b="1" dirty="0" smtClean="0"/>
              <a:t>Las personas adultas toman todas las decisiones y exigen obediencia, sin permitir disenso.</a:t>
            </a:r>
          </a:p>
          <a:p>
            <a:r>
              <a:rPr lang="es-CL" sz="2400" b="1" u="sng" dirty="0" smtClean="0"/>
              <a:t>Estilo laxo, permisivo o de ausencia de control: </a:t>
            </a:r>
            <a:r>
              <a:rPr lang="es-CL" sz="2400" b="1" dirty="0" smtClean="0"/>
              <a:t>los adultos evitan el conflicto tensiones que supone la fijación de límites. No existen reglas claras.</a:t>
            </a:r>
          </a:p>
          <a:p>
            <a:r>
              <a:rPr lang="es-CL" sz="2400" b="1" u="sng" dirty="0" smtClean="0"/>
              <a:t>Estilo equilibrado, responsivo o democrático</a:t>
            </a:r>
            <a:r>
              <a:rPr lang="es-CL" sz="2400" b="1" dirty="0" smtClean="0"/>
              <a:t>: Aspira a la construcción de acuerdos mediante el diálogo, transformando de manera flexible la asimetría entre hijos y adultos. Se promueve la autonomía fundada en la confianza. La comunicación es bidireccional y todos dan y reciben opiniones. Las decisiones son basadas en el dialogo familiar.</a:t>
            </a:r>
            <a:endParaRPr lang="es-CL" sz="2400" b="1" dirty="0"/>
          </a:p>
        </p:txBody>
      </p:sp>
    </p:spTree>
    <p:extLst>
      <p:ext uri="{BB962C8B-B14F-4D97-AF65-F5344CB8AC3E}">
        <p14:creationId xmlns:p14="http://schemas.microsoft.com/office/powerpoint/2010/main" val="2390720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25">
          <a:fgClr>
            <a:schemeClr val="tx2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b="1" dirty="0" smtClean="0"/>
              <a:t>3 CARACTERÍSTICAS DE FAMILIAS </a:t>
            </a:r>
            <a:endParaRPr lang="es-CL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s-CL" sz="2800" b="1" dirty="0" smtClean="0"/>
              <a:t>ORIENTACIÓN FAMILIAR: SOLIDARIDAD Y UNIDAD</a:t>
            </a:r>
          </a:p>
          <a:p>
            <a:r>
              <a:rPr lang="es-CL" sz="2800" b="1" dirty="0" smtClean="0"/>
              <a:t>DISCIPLINA: SIN INCLUÍR CASTIGOS FÍSICOS</a:t>
            </a:r>
          </a:p>
          <a:p>
            <a:r>
              <a:rPr lang="es-CL" sz="2800" b="1" dirty="0" smtClean="0"/>
              <a:t>SOCIALIZACIÓN CULTURAL: PROMUEVEN NORMAS, VALORES Y EXPECTATIVAS DEL PROPIO GRUPO </a:t>
            </a:r>
            <a:r>
              <a:rPr lang="es-CL" sz="2800" b="1" dirty="0" smtClean="0"/>
              <a:t>CULTURAL.</a:t>
            </a:r>
          </a:p>
          <a:p>
            <a:endParaRPr lang="es-CL" sz="2800" b="1" dirty="0"/>
          </a:p>
          <a:p>
            <a:endParaRPr lang="es-CL" sz="2800" b="1" dirty="0" smtClean="0"/>
          </a:p>
          <a:p>
            <a:pPr marL="0" indent="0">
              <a:buNone/>
            </a:pPr>
            <a:r>
              <a:rPr lang="es-CL" sz="2800" b="1" dirty="0"/>
              <a:t>	</a:t>
            </a:r>
            <a:r>
              <a:rPr lang="es-CL" sz="2800" b="1" dirty="0" smtClean="0"/>
              <a:t>					</a:t>
            </a:r>
            <a:r>
              <a:rPr lang="es-CL" sz="1400" b="1" dirty="0" smtClean="0"/>
              <a:t>Natacha Cabrera (2013)</a:t>
            </a:r>
            <a:endParaRPr lang="es-CL" sz="1400" b="1" dirty="0"/>
          </a:p>
        </p:txBody>
      </p:sp>
    </p:spTree>
    <p:extLst>
      <p:ext uri="{BB962C8B-B14F-4D97-AF65-F5344CB8AC3E}">
        <p14:creationId xmlns:p14="http://schemas.microsoft.com/office/powerpoint/2010/main" val="1829112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25">
          <a:fgClr>
            <a:schemeClr val="tx2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66800" y="351692"/>
            <a:ext cx="10058400" cy="1662502"/>
          </a:xfrm>
        </p:spPr>
        <p:txBody>
          <a:bodyPr>
            <a:normAutofit/>
          </a:bodyPr>
          <a:lstStyle/>
          <a:p>
            <a:r>
              <a:rPr lang="es-CL" b="1" dirty="0"/>
              <a:t>¿Cómo podemos </a:t>
            </a:r>
            <a:r>
              <a:rPr lang="es-CL" b="1" dirty="0" smtClean="0"/>
              <a:t>ayudar a </a:t>
            </a:r>
            <a:r>
              <a:rPr lang="es-CL" b="1" dirty="0"/>
              <a:t>desarrollar su </a:t>
            </a:r>
            <a:r>
              <a:rPr lang="es-CL" b="1" dirty="0" smtClean="0"/>
              <a:t>autonomía?</a:t>
            </a:r>
            <a:endParaRPr lang="es-CL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11015" y="2103119"/>
            <a:ext cx="11676185" cy="4536831"/>
          </a:xfrm>
        </p:spPr>
        <p:txBody>
          <a:bodyPr>
            <a:noAutofit/>
          </a:bodyPr>
          <a:lstStyle/>
          <a:p>
            <a:r>
              <a:rPr lang="es-CL" sz="2200" b="1" u="sng" dirty="0" smtClean="0"/>
              <a:t>Área del autocuidado: </a:t>
            </a:r>
            <a:r>
              <a:rPr lang="es-CL" sz="2200" b="1" dirty="0"/>
              <a:t>hábitos de alimentación,  higiene, aspecto físico, hábitos de estudio, de descanso. Si aprenden y aprecian el saber cuidar de sí mismos adquiriendo hábitos de vida saludables, será más fácil que los integren en su vida adulta.</a:t>
            </a:r>
            <a:endParaRPr lang="es-CL" sz="2200" b="1" u="sng" dirty="0" smtClean="0"/>
          </a:p>
          <a:p>
            <a:r>
              <a:rPr lang="es-CL" sz="2200" b="1" u="sng" dirty="0" smtClean="0"/>
              <a:t>Área de vida en el hogar: </a:t>
            </a:r>
            <a:r>
              <a:rPr lang="es-CL" sz="2200" b="1" dirty="0" smtClean="0"/>
              <a:t>Inculcar valores como la responsabilidad.</a:t>
            </a:r>
          </a:p>
          <a:p>
            <a:r>
              <a:rPr lang="es-CL" sz="2200" b="1" u="sng" dirty="0" smtClean="0"/>
              <a:t>Interacciones sociales: </a:t>
            </a:r>
            <a:r>
              <a:rPr lang="es-CL" sz="2200" b="1" dirty="0"/>
              <a:t>Las relaciones con </a:t>
            </a:r>
            <a:r>
              <a:rPr lang="es-CL" sz="2200" b="1" dirty="0" smtClean="0"/>
              <a:t>otros niños y adolescentes, </a:t>
            </a:r>
            <a:r>
              <a:rPr lang="es-CL" sz="2200" b="1" dirty="0"/>
              <a:t>y adultos ajenos a la familia, les ayudará a conocer el sentido de la amistad, a integrarse, a tener sus propias opiniones, a ser tolerantes, abiertos y a crear su personalidad.</a:t>
            </a:r>
            <a:endParaRPr lang="es-CL" sz="2200" b="1" u="sng" dirty="0" smtClean="0"/>
          </a:p>
          <a:p>
            <a:r>
              <a:rPr lang="es-CL" sz="2200" b="1" u="sng" dirty="0" smtClean="0"/>
              <a:t>Desarrollo intelectual: </a:t>
            </a:r>
            <a:r>
              <a:rPr lang="es-CL" sz="2200" b="1" dirty="0"/>
              <a:t>Dotarles de herramientas para el aprendizaje como libros, juegos, excursiones a espacios culturales, les ayudará a realizar sus tareas escolares y fomentará que sean personas más curiosas.</a:t>
            </a:r>
            <a:endParaRPr lang="es-CL" sz="2200" b="1" u="sng" dirty="0" smtClean="0"/>
          </a:p>
          <a:p>
            <a:r>
              <a:rPr lang="es-CL" sz="2200" b="1" u="sng" dirty="0" smtClean="0"/>
              <a:t>El ocio</a:t>
            </a:r>
            <a:r>
              <a:rPr lang="es-CL" sz="2200" b="1" dirty="0" smtClean="0"/>
              <a:t>: dotarles de la posibilidad de tener espacios de diversión. </a:t>
            </a:r>
            <a:endParaRPr lang="es-CL" sz="2200" b="1" dirty="0"/>
          </a:p>
        </p:txBody>
      </p:sp>
    </p:spTree>
    <p:extLst>
      <p:ext uri="{BB962C8B-B14F-4D97-AF65-F5344CB8AC3E}">
        <p14:creationId xmlns:p14="http://schemas.microsoft.com/office/powerpoint/2010/main" val="3510705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Savon</Template>
  <TotalTime>210</TotalTime>
  <Words>518</Words>
  <Application>Microsoft Office PowerPoint</Application>
  <PresentationFormat>Panorámica</PresentationFormat>
  <Paragraphs>41</Paragraphs>
  <Slides>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2" baseType="lpstr">
      <vt:lpstr>Century Gothic</vt:lpstr>
      <vt:lpstr>Garamond</vt:lpstr>
      <vt:lpstr>Savon</vt:lpstr>
      <vt:lpstr>Promoción de la autonomía para el bienestar</vt:lpstr>
      <vt:lpstr>Autonomía</vt:lpstr>
      <vt:lpstr>¿QUIÉN ES RESPONSABLE DE PROMOVER LA AUTONOMÍA EN NIÑOS, NIÑAS Y ADOLESCENTES?</vt:lpstr>
      <vt:lpstr>Autonomía como proceso</vt:lpstr>
      <vt:lpstr>Familia y autonomía</vt:lpstr>
      <vt:lpstr>Estilos de relación familiar y promoción de la autonomía</vt:lpstr>
      <vt:lpstr>ESTILOS DE RELACIÓN FAMILIAR</vt:lpstr>
      <vt:lpstr>3 CARACTERÍSTICAS DE FAMILIAS </vt:lpstr>
      <vt:lpstr>¿Cómo podemos ayudar a desarrollar su autonomía?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Promoción de la autonomía para el bienestar</dc:title>
  <dc:creator>providencia 2014-1</dc:creator>
  <cp:lastModifiedBy>providencia 2014-1</cp:lastModifiedBy>
  <cp:revision>13</cp:revision>
  <dcterms:created xsi:type="dcterms:W3CDTF">2017-05-15T13:40:11Z</dcterms:created>
  <dcterms:modified xsi:type="dcterms:W3CDTF">2017-05-17T19:57:20Z</dcterms:modified>
</cp:coreProperties>
</file>