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8" r:id="rId3"/>
    <p:sldId id="257" r:id="rId4"/>
    <p:sldId id="259" r:id="rId5"/>
    <p:sldId id="266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DFF"/>
    <a:srgbClr val="F0ACFE"/>
    <a:srgbClr val="FFCCCC"/>
    <a:srgbClr val="FFCCFF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autonomía</a:t>
            </a:r>
            <a:endParaRPr lang="es-CL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Reunión de Apoderados</a:t>
            </a:r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31076" cy="139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5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63415" y="1289708"/>
            <a:ext cx="4025705" cy="1371600"/>
          </a:xfrm>
          <a:noFill/>
        </p:spPr>
        <p:txBody>
          <a:bodyPr/>
          <a:lstStyle/>
          <a:p>
            <a:r>
              <a:rPr lang="es-CL" b="1" dirty="0" smtClean="0"/>
              <a:t>Autonomía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867422" y="661181"/>
            <a:ext cx="6736080" cy="5584874"/>
          </a:xfrm>
          <a:noFill/>
        </p:spPr>
        <p:txBody>
          <a:bodyPr>
            <a:noAutofit/>
          </a:bodyPr>
          <a:lstStyle/>
          <a:p>
            <a:pPr algn="just"/>
            <a:r>
              <a:rPr lang="es-CL" sz="2400" b="1" dirty="0"/>
              <a:t>Condición de una persona que no depende de otra, establece sus propias normas y se rige por ellas a la hora de tomar decisiones. En psicología la autonomía se describe como la capacidad que tiene un individuo de sentir, pensar y tomar decisiones por sí mismo. Este concepto abarca una serie de características y elementos referentes con la autogestión personal. Entre esos elementos tenemos la autoestima, la actitud positiva ante la vida, el análisis correcto de las normas sociales y la autosuficiencia.</a:t>
            </a:r>
          </a:p>
          <a:p>
            <a:r>
              <a:rPr lang="es-CL" sz="2400" dirty="0"/>
              <a:t> </a:t>
            </a:r>
          </a:p>
          <a:p>
            <a:pPr marL="0" indent="0">
              <a:buNone/>
            </a:pPr>
            <a:endParaRPr lang="es-CL" sz="2400" dirty="0"/>
          </a:p>
        </p:txBody>
      </p:sp>
      <p:pic>
        <p:nvPicPr>
          <p:cNvPr id="3074" name="Picture 2" descr="Resultado de imagen para imágenes de NIÑOS HACIENDO COS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93" y="4024458"/>
            <a:ext cx="4098127" cy="254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18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2732" y="1960638"/>
            <a:ext cx="10058400" cy="2190758"/>
          </a:xfrm>
        </p:spPr>
        <p:txBody>
          <a:bodyPr>
            <a:normAutofit/>
          </a:bodyPr>
          <a:lstStyle/>
          <a:p>
            <a:r>
              <a:rPr lang="es-CL" b="1" dirty="0" smtClean="0"/>
              <a:t>¿QUIÉN ES RESPONSABLE DE PROMOVER LA AUTONOMÍA EN NIÑOS, NIÑAS Y ADOLESCENTES?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65274" y="4136694"/>
            <a:ext cx="10058400" cy="2362580"/>
          </a:xfrm>
        </p:spPr>
        <p:txBody>
          <a:bodyPr>
            <a:normAutofit/>
          </a:bodyPr>
          <a:lstStyle/>
          <a:p>
            <a:r>
              <a:rPr lang="es-CL" sz="3200" b="1" dirty="0" smtClean="0"/>
              <a:t>Es un desafío compartido entre la </a:t>
            </a:r>
            <a:r>
              <a:rPr lang="es-CL" sz="3200" b="1" u="sng" dirty="0" smtClean="0"/>
              <a:t>familia</a:t>
            </a:r>
            <a:r>
              <a:rPr lang="es-CL" sz="3200" b="1" dirty="0" smtClean="0"/>
              <a:t> y la </a:t>
            </a:r>
            <a:r>
              <a:rPr lang="es-CL" sz="3200" b="1" u="sng" dirty="0" smtClean="0"/>
              <a:t>escuela</a:t>
            </a:r>
            <a:r>
              <a:rPr lang="es-CL" sz="3200" b="1" dirty="0" smtClean="0"/>
              <a:t>.</a:t>
            </a:r>
          </a:p>
          <a:p>
            <a:r>
              <a:rPr lang="es-CL" sz="3200" b="1" dirty="0" smtClean="0"/>
              <a:t>Es la aspiración central de una educación orientada hacia la formación integral.</a:t>
            </a:r>
            <a:endParaRPr lang="es-CL" sz="3200" b="1" dirty="0"/>
          </a:p>
        </p:txBody>
      </p:sp>
      <p:pic>
        <p:nvPicPr>
          <p:cNvPr id="4098" name="Picture 2" descr="Resultado de imagen para imágenes de niños en el colegi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56" y="269950"/>
            <a:ext cx="2693979" cy="160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esultado de imagen para imágenes de niños en el coleg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561" y="262596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esultado de imagen para imágenes de niños y famil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4589" y="239997"/>
            <a:ext cx="279082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Resultado de imagen para imágenes de niños y famili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549" y="262596"/>
            <a:ext cx="2489834" cy="165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44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05621" y="62967"/>
            <a:ext cx="10176457" cy="1406138"/>
          </a:xfrm>
        </p:spPr>
        <p:txBody>
          <a:bodyPr>
            <a:normAutofit fontScale="90000"/>
          </a:bodyPr>
          <a:lstStyle/>
          <a:p>
            <a:r>
              <a:rPr lang="es-CL" b="1" dirty="0" smtClean="0"/>
              <a:t>Conductas típicas de la etapa de la adolescencia:</a:t>
            </a:r>
            <a:endParaRPr lang="es-CL" b="1" dirty="0"/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895888" y="1910414"/>
            <a:ext cx="10176457" cy="1406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CL" b="1" dirty="0"/>
          </a:p>
        </p:txBody>
      </p:sp>
      <p:sp>
        <p:nvSpPr>
          <p:cNvPr id="13" name="Marcador de contenido 2"/>
          <p:cNvSpPr>
            <a:spLocks noGrp="1"/>
          </p:cNvSpPr>
          <p:nvPr>
            <p:ph idx="1"/>
          </p:nvPr>
        </p:nvSpPr>
        <p:spPr>
          <a:xfrm>
            <a:off x="749957" y="1354332"/>
            <a:ext cx="7001949" cy="5416061"/>
          </a:xfrm>
          <a:noFill/>
        </p:spPr>
        <p:txBody>
          <a:bodyPr>
            <a:noAutofit/>
          </a:bodyPr>
          <a:lstStyle/>
          <a:p>
            <a:r>
              <a:rPr lang="es-CL" sz="2400" dirty="0"/>
              <a:t> </a:t>
            </a:r>
            <a:r>
              <a:rPr lang="es-CL" sz="2000" b="1" dirty="0"/>
              <a:t>Mantiene una actitud distante y menos afectuosa hacia su familia.</a:t>
            </a:r>
          </a:p>
          <a:p>
            <a:r>
              <a:rPr lang="es-CL" sz="2000" b="1" dirty="0"/>
              <a:t>Quiere cambiar las normas.</a:t>
            </a:r>
          </a:p>
          <a:p>
            <a:r>
              <a:rPr lang="es-CL" sz="2000" b="1" dirty="0"/>
              <a:t>Permanece absorto muchas veces.</a:t>
            </a:r>
          </a:p>
          <a:p>
            <a:r>
              <a:rPr lang="es-CL" sz="2000" b="1" dirty="0"/>
              <a:t>Elude las responsabilidades impuestas.</a:t>
            </a:r>
          </a:p>
          <a:p>
            <a:r>
              <a:rPr lang="es-CL" sz="2000" b="1" dirty="0"/>
              <a:t>Tiene una actitud negativa hacia las personas, y muchas veces hacia sí mismo.</a:t>
            </a:r>
          </a:p>
          <a:p>
            <a:r>
              <a:rPr lang="es-CL" sz="2000" b="1" dirty="0"/>
              <a:t>Le interesan más los amigos que la familia.</a:t>
            </a:r>
          </a:p>
          <a:p>
            <a:r>
              <a:rPr lang="es-CL" sz="2000" b="1" dirty="0"/>
              <a:t>Toman sus propias decisiones siguiendo sus criterios, aunque nos disgusten a nosotros.</a:t>
            </a:r>
          </a:p>
          <a:p>
            <a:r>
              <a:rPr lang="es-CL" sz="2000" b="1" dirty="0"/>
              <a:t>Le falta motivación, lo que suele verse reflejado en sus resultados académicos.</a:t>
            </a:r>
          </a:p>
          <a:p>
            <a:r>
              <a:rPr lang="es-CL" sz="2000" b="1" dirty="0"/>
              <a:t>Vive sujeto a grandes cambios emocionales, a veces de forma brusca</a:t>
            </a:r>
          </a:p>
          <a:p>
            <a:endParaRPr lang="es-CL" sz="2400" dirty="0"/>
          </a:p>
          <a:p>
            <a:pPr marL="0" indent="0">
              <a:buNone/>
            </a:pPr>
            <a:endParaRPr lang="es-CL" sz="2400" dirty="0"/>
          </a:p>
        </p:txBody>
      </p:sp>
      <p:pic>
        <p:nvPicPr>
          <p:cNvPr id="5128" name="Picture 8" descr="Resultado de imagen para escolares adolescen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571" y="3521930"/>
            <a:ext cx="4152890" cy="276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Resultado de imagen para escola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722" y="884756"/>
            <a:ext cx="4219477" cy="263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46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b="1" dirty="0" smtClean="0"/>
              <a:t>Padres no aflojar en la formación de la autonomía en esta etapa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4142936"/>
            <a:ext cx="10058400" cy="21593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L" sz="2400" b="1" dirty="0" smtClean="0"/>
              <a:t>A pesar que sus conductas nos dificultan la relación con nuestros hijos adolescentes, debemos estar presentes y acompañarlos/as porque estas mismas conductas si no tienen control se transforman en factores de riesgo. Son personas en desarrollo y como tal están aprendiendo a ser autónomos.</a:t>
            </a:r>
          </a:p>
          <a:p>
            <a:endParaRPr lang="es-CL" sz="2400" b="1" dirty="0"/>
          </a:p>
        </p:txBody>
      </p:sp>
      <p:pic>
        <p:nvPicPr>
          <p:cNvPr id="8194" name="Picture 2" descr="Resultado de imagen para adolescen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936" y="2141839"/>
            <a:ext cx="2782986" cy="171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Resultado de imagen para padres  niños adolescent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0" y="2117029"/>
            <a:ext cx="26289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Resultado de imagen para grupos de adolescent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532" y="2207027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66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351692"/>
            <a:ext cx="10058400" cy="1097280"/>
          </a:xfrm>
        </p:spPr>
        <p:txBody>
          <a:bodyPr>
            <a:normAutofit/>
          </a:bodyPr>
          <a:lstStyle/>
          <a:p>
            <a:r>
              <a:rPr lang="es-CL" sz="3600" b="1" dirty="0"/>
              <a:t>¿Cómo podemos </a:t>
            </a:r>
            <a:r>
              <a:rPr lang="es-CL" sz="3600" b="1" dirty="0" smtClean="0"/>
              <a:t>ayudar a </a:t>
            </a:r>
            <a:r>
              <a:rPr lang="es-CL" sz="3600" b="1" dirty="0"/>
              <a:t>desarrollar su </a:t>
            </a:r>
            <a:r>
              <a:rPr lang="es-CL" sz="3600" b="1" dirty="0" smtClean="0"/>
              <a:t>autonomía?</a:t>
            </a:r>
            <a:endParaRPr lang="es-CL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305908" y="1333936"/>
            <a:ext cx="8482819" cy="5306016"/>
          </a:xfrm>
        </p:spPr>
        <p:txBody>
          <a:bodyPr>
            <a:noAutofit/>
          </a:bodyPr>
          <a:lstStyle/>
          <a:p>
            <a:r>
              <a:rPr lang="es-CL" sz="2000" b="1" dirty="0" smtClean="0"/>
              <a:t>Conforme </a:t>
            </a:r>
            <a:r>
              <a:rPr lang="es-CL" sz="2000" b="1" dirty="0"/>
              <a:t>van creciendo se puede contribuir a la toma de decisiones de manera que no les genere tensión.</a:t>
            </a:r>
          </a:p>
          <a:p>
            <a:r>
              <a:rPr lang="es-CL" sz="2000" b="1" dirty="0" smtClean="0"/>
              <a:t>Ser </a:t>
            </a:r>
            <a:r>
              <a:rPr lang="es-CL" sz="2000" b="1" dirty="0"/>
              <a:t>claro a la hora de expresar a nuestros hijos e hijas lo que esperamos de ellos, no podemos esperar a que ellos adivinen nuestros pensamientos. </a:t>
            </a:r>
          </a:p>
          <a:p>
            <a:r>
              <a:rPr lang="es-CL" sz="2000" b="1" dirty="0" smtClean="0"/>
              <a:t>Enseñarles </a:t>
            </a:r>
            <a:r>
              <a:rPr lang="es-CL" sz="2000" b="1" dirty="0"/>
              <a:t>a valerse por sí mismos y a que se enfrenten a nuevas situaciones. Cuando confían en sí mismos, es cuando empiezan a asumir sus responsabilidades.</a:t>
            </a:r>
          </a:p>
          <a:p>
            <a:r>
              <a:rPr lang="es-CL" sz="2000" b="1" dirty="0" smtClean="0"/>
              <a:t>Prepararlos </a:t>
            </a:r>
            <a:r>
              <a:rPr lang="es-CL" sz="2000" b="1" dirty="0"/>
              <a:t>para afrontar fracasos. Volver a intentarlo. Perseverancia.</a:t>
            </a:r>
          </a:p>
          <a:p>
            <a:r>
              <a:rPr lang="es-CL" sz="2000" b="1" dirty="0" smtClean="0"/>
              <a:t>Marcar </a:t>
            </a:r>
            <a:r>
              <a:rPr lang="es-CL" sz="2000" b="1" dirty="0"/>
              <a:t>bien los horarios: no es lo mismo invierno que verano, o días lectivos que fines de semana. Establecer tiempo de estudio y de ocio.</a:t>
            </a:r>
          </a:p>
          <a:p>
            <a:r>
              <a:rPr lang="es-CL" sz="2000" b="1" dirty="0" smtClean="0"/>
              <a:t>Estar </a:t>
            </a:r>
            <a:r>
              <a:rPr lang="es-CL" sz="2000" b="1" dirty="0"/>
              <a:t>disponible para mostrar apoyo cuando sea necesario.</a:t>
            </a:r>
          </a:p>
          <a:p>
            <a:endParaRPr lang="es-CL" sz="2000" b="1" dirty="0"/>
          </a:p>
          <a:p>
            <a:endParaRPr lang="es-CL" sz="2000" b="1" dirty="0"/>
          </a:p>
        </p:txBody>
      </p:sp>
      <p:pic>
        <p:nvPicPr>
          <p:cNvPr id="6154" name="Picture 10" descr="Resultado de imagen para escolares chilen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91" y="1685956"/>
            <a:ext cx="3000187" cy="1746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Resultado de imagen para familia chile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60" y="3669831"/>
            <a:ext cx="2872259" cy="215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70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1212" y="122090"/>
            <a:ext cx="3406726" cy="1371600"/>
          </a:xfrm>
        </p:spPr>
        <p:txBody>
          <a:bodyPr>
            <a:normAutofit fontScale="90000"/>
          </a:bodyPr>
          <a:lstStyle/>
          <a:p>
            <a:r>
              <a:rPr lang="es-CL" b="1" dirty="0" smtClean="0"/>
              <a:t>NO OLVIDAR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362178" y="302454"/>
            <a:ext cx="8342142" cy="5085472"/>
          </a:xfrm>
        </p:spPr>
        <p:txBody>
          <a:bodyPr>
            <a:noAutofit/>
          </a:bodyPr>
          <a:lstStyle/>
          <a:p>
            <a:pPr lvl="0"/>
            <a:r>
              <a:rPr lang="es-CL" sz="2400" b="1" dirty="0"/>
              <a:t>La autonomía se desarrolla a lo largo de toda la vida</a:t>
            </a:r>
          </a:p>
          <a:p>
            <a:pPr lvl="0"/>
            <a:r>
              <a:rPr lang="es-CL" sz="2400" b="1" dirty="0"/>
              <a:t>La autonomía individual se desarrolla desde las relaciones con otras personas.</a:t>
            </a:r>
          </a:p>
          <a:p>
            <a:pPr lvl="0"/>
            <a:r>
              <a:rPr lang="es-CL" sz="2400" b="1" dirty="0"/>
              <a:t>Aprender a convivir en sociedad, cumpliendo con normas que benefician a todos, es una manera de formarse para la autonomía individual.</a:t>
            </a:r>
          </a:p>
          <a:p>
            <a:pPr lvl="0"/>
            <a:r>
              <a:rPr lang="es-CL" sz="2400" b="1" dirty="0"/>
              <a:t>Familias y escuelas pueden ayudar a que niños, niñas y adolescentes aprendan  distintas maneras de autorregularse. </a:t>
            </a:r>
          </a:p>
          <a:p>
            <a:pPr lvl="0"/>
            <a:r>
              <a:rPr lang="es-CL" sz="2400" b="1" dirty="0"/>
              <a:t>Familias y escuelas pueden ayudar a que niños, niñas y adolescentes aprendan a tomar decisiones y ser responsables de sus consecuencias.</a:t>
            </a:r>
          </a:p>
          <a:p>
            <a:endParaRPr lang="es-CL" sz="2400" b="1" dirty="0"/>
          </a:p>
        </p:txBody>
      </p:sp>
      <p:pic>
        <p:nvPicPr>
          <p:cNvPr id="7180" name="Picture 12" descr="Resultado de imagen para familia chile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12" y="2100246"/>
            <a:ext cx="3040966" cy="202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Resultado de imagen para actividades familia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45" y="4734113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74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367</TotalTime>
  <Words>364</Words>
  <Application>Microsoft Office PowerPoint</Application>
  <PresentationFormat>Panorámica</PresentationFormat>
  <Paragraphs>33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Garamond</vt:lpstr>
      <vt:lpstr>Savon</vt:lpstr>
      <vt:lpstr>autonomía</vt:lpstr>
      <vt:lpstr>Autonomía</vt:lpstr>
      <vt:lpstr>¿QUIÉN ES RESPONSABLE DE PROMOVER LA AUTONOMÍA EN NIÑOS, NIÑAS Y ADOLESCENTES?</vt:lpstr>
      <vt:lpstr>Conductas típicas de la etapa de la adolescencia:</vt:lpstr>
      <vt:lpstr>Padres no aflojar en la formación de la autonomía en esta etapa</vt:lpstr>
      <vt:lpstr>¿Cómo podemos ayudar a desarrollar su autonomía?</vt:lpstr>
      <vt:lpstr>NO OLVIDAR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Promoción de la autonomía para el bienestar</dc:title>
  <dc:creator>providencia 2014-1</dc:creator>
  <cp:lastModifiedBy>providencia 2014-1</cp:lastModifiedBy>
  <cp:revision>24</cp:revision>
  <dcterms:created xsi:type="dcterms:W3CDTF">2017-05-15T13:40:11Z</dcterms:created>
  <dcterms:modified xsi:type="dcterms:W3CDTF">2017-05-24T20:09:17Z</dcterms:modified>
</cp:coreProperties>
</file>