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8" r:id="rId3"/>
    <p:sldId id="257" r:id="rId4"/>
    <p:sldId id="259" r:id="rId5"/>
    <p:sldId id="260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DFF"/>
    <a:srgbClr val="F0ACFE"/>
    <a:srgbClr val="FFCCCC"/>
    <a:srgbClr val="FFCCFF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autonomía</a:t>
            </a:r>
            <a:endParaRPr lang="es-C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Reunión de Apoderados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31076" cy="139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3415" y="1289708"/>
            <a:ext cx="4025705" cy="1371600"/>
          </a:xfrm>
          <a:noFill/>
        </p:spPr>
        <p:txBody>
          <a:bodyPr/>
          <a:lstStyle/>
          <a:p>
            <a:r>
              <a:rPr lang="es-CL" b="1" dirty="0" smtClean="0"/>
              <a:t>Autonomía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867422" y="661181"/>
            <a:ext cx="6736080" cy="5584874"/>
          </a:xfrm>
          <a:noFill/>
        </p:spPr>
        <p:txBody>
          <a:bodyPr>
            <a:noAutofit/>
          </a:bodyPr>
          <a:lstStyle/>
          <a:p>
            <a:pPr algn="just"/>
            <a:r>
              <a:rPr lang="es-CL" sz="2400" b="1" dirty="0"/>
              <a:t>Condición de una persona que no depende de otra, establece sus propias normas y se rige por ellas a la hora de tomar decisiones. En psicología la autonomía se describe como la capacidad que tiene un individuo de sentir, pensar y tomar decisiones por sí mismo. Este concepto abarca una serie de características y elementos referentes con la autogestión personal. Entre esos elementos tenemos la autoestima, la actitud positiva ante la vida, el análisis correcto de las normas sociales y la autosuficiencia.</a:t>
            </a:r>
          </a:p>
          <a:p>
            <a:r>
              <a:rPr lang="es-CL" sz="2400" dirty="0"/>
              <a:t> </a:t>
            </a:r>
          </a:p>
          <a:p>
            <a:pPr marL="0" indent="0">
              <a:buNone/>
            </a:pPr>
            <a:endParaRPr lang="es-CL" sz="2400" dirty="0"/>
          </a:p>
        </p:txBody>
      </p:sp>
      <p:pic>
        <p:nvPicPr>
          <p:cNvPr id="3074" name="Picture 2" descr="Resultado de imagen para imágenes de NIÑOS HACIENDO COS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93" y="4024458"/>
            <a:ext cx="4098127" cy="254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1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2732" y="1960638"/>
            <a:ext cx="10058400" cy="2190758"/>
          </a:xfrm>
        </p:spPr>
        <p:txBody>
          <a:bodyPr>
            <a:normAutofit/>
          </a:bodyPr>
          <a:lstStyle/>
          <a:p>
            <a:r>
              <a:rPr lang="es-CL" b="1" dirty="0" smtClean="0"/>
              <a:t>¿QUIÉN ES RESPONSABLE DE PROMOVER LA AUTONOMÍA EN NIÑOS, NIÑAS Y ADOLESCENTES?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65274" y="4136694"/>
            <a:ext cx="10058400" cy="2362580"/>
          </a:xfrm>
        </p:spPr>
        <p:txBody>
          <a:bodyPr>
            <a:normAutofit/>
          </a:bodyPr>
          <a:lstStyle/>
          <a:p>
            <a:r>
              <a:rPr lang="es-CL" sz="3200" b="1" dirty="0" smtClean="0"/>
              <a:t>Es un desafío compartido entre la </a:t>
            </a:r>
            <a:r>
              <a:rPr lang="es-CL" sz="3200" b="1" u="sng" dirty="0" smtClean="0"/>
              <a:t>familia</a:t>
            </a:r>
            <a:r>
              <a:rPr lang="es-CL" sz="3200" b="1" dirty="0" smtClean="0"/>
              <a:t> y la </a:t>
            </a:r>
            <a:r>
              <a:rPr lang="es-CL" sz="3200" b="1" u="sng" dirty="0" smtClean="0"/>
              <a:t>escuela</a:t>
            </a:r>
            <a:r>
              <a:rPr lang="es-CL" sz="3200" b="1" dirty="0" smtClean="0"/>
              <a:t>.</a:t>
            </a:r>
          </a:p>
          <a:p>
            <a:r>
              <a:rPr lang="es-CL" sz="3200" b="1" dirty="0" smtClean="0"/>
              <a:t>Es la aspiración central de una educación orientada hacia la formación integral.</a:t>
            </a:r>
            <a:endParaRPr lang="es-CL" sz="3200" b="1" dirty="0"/>
          </a:p>
        </p:txBody>
      </p:sp>
      <p:pic>
        <p:nvPicPr>
          <p:cNvPr id="4098" name="Picture 2" descr="Resultado de imagen para imágenes de niños en el colegi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56" y="269950"/>
            <a:ext cx="2693979" cy="160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sultado de imagen para imágenes de niños en el coleg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61" y="262596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esultado de imagen para imágenes de niños y famil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589" y="239997"/>
            <a:ext cx="279082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esultado de imagen para imágenes de niños y famil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549" y="262596"/>
            <a:ext cx="2489834" cy="165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4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86156" y="324188"/>
            <a:ext cx="10176457" cy="2658163"/>
          </a:xfrm>
        </p:spPr>
        <p:txBody>
          <a:bodyPr>
            <a:normAutofit/>
          </a:bodyPr>
          <a:lstStyle/>
          <a:p>
            <a:r>
              <a:rPr lang="es-CL" b="1" dirty="0"/>
              <a:t>La conquista de la autonomía es un </a:t>
            </a:r>
            <a:r>
              <a:rPr lang="es-CL" b="1" u="sng" dirty="0"/>
              <a:t>proceso</a:t>
            </a:r>
            <a:r>
              <a:rPr lang="es-CL" b="1" dirty="0"/>
              <a:t> de desarrollo que se extiende a lo largo de la vida</a:t>
            </a:r>
            <a:r>
              <a:rPr lang="es-CL" b="1" dirty="0" smtClean="0"/>
              <a:t>.</a:t>
            </a:r>
            <a:endParaRPr lang="es-CL" b="1" dirty="0"/>
          </a:p>
        </p:txBody>
      </p:sp>
      <p:pic>
        <p:nvPicPr>
          <p:cNvPr id="5122" name="Picture 2" descr="Resultado de imagen para imágenes desarrollo ciclo vi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187" y="2672861"/>
            <a:ext cx="3924056" cy="392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do de imagen para imágenes desarrollo ciclo v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5" y="2883386"/>
            <a:ext cx="5007269" cy="354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46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9745" y="269106"/>
            <a:ext cx="10058400" cy="1430905"/>
          </a:xfrm>
        </p:spPr>
        <p:txBody>
          <a:bodyPr>
            <a:noAutofit/>
          </a:bodyPr>
          <a:lstStyle/>
          <a:p>
            <a:r>
              <a:rPr lang="es-CL" sz="3600" b="1" u="sng" dirty="0" smtClean="0"/>
              <a:t>Familia y </a:t>
            </a:r>
            <a:r>
              <a:rPr lang="es-CL" sz="3600" b="1" u="sng" dirty="0" smtClean="0"/>
              <a:t>autonomía</a:t>
            </a:r>
            <a:r>
              <a:rPr lang="es-CL" sz="3600" b="1" dirty="0" smtClean="0"/>
              <a:t>: tareas del hogar que nos pueden servir para fomentar el desarrollo de la autonomía</a:t>
            </a:r>
            <a:endParaRPr lang="es-CL" sz="36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199206"/>
          </a:xfrm>
        </p:spPr>
        <p:txBody>
          <a:bodyPr>
            <a:normAutofit/>
          </a:bodyPr>
          <a:lstStyle/>
          <a:p>
            <a:endParaRPr lang="es-CL" sz="2400" b="1" dirty="0" smtClean="0"/>
          </a:p>
          <a:p>
            <a:endParaRPr lang="es-CL" dirty="0" smtClean="0"/>
          </a:p>
          <a:p>
            <a:endParaRPr lang="es-CL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38927"/>
              </p:ext>
            </p:extLst>
          </p:nvPr>
        </p:nvGraphicFramePr>
        <p:xfrm>
          <a:off x="1066798" y="1828800"/>
          <a:ext cx="10395398" cy="4482115"/>
        </p:xfrm>
        <a:graphic>
          <a:graphicData uri="http://schemas.openxmlformats.org/drawingml/2006/table">
            <a:tbl>
              <a:tblPr/>
              <a:tblGrid>
                <a:gridCol w="2082105"/>
                <a:gridCol w="2082105"/>
                <a:gridCol w="2082105"/>
                <a:gridCol w="2082105"/>
                <a:gridCol w="2066978"/>
              </a:tblGrid>
              <a:tr h="272989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 y 5 Años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y 7 Años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y 9 Años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FF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y 11 Años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años y más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00537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Alimentar a las mascotas 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Recoger los juguetes.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Hacer la cama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Regar las plantas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Ordenar los cubiertos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Usar la aspiradora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Recoger la mesa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Guardar los platos y servicios en su lugar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Secar potes 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Recoger la basura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Doblar toallas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Limpiar el suelo con la </a:t>
                      </a:r>
                      <a:r>
                        <a:rPr lang="es-CL" sz="1400" b="1" kern="14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mopa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Emparejar calcetines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Quitar el pasto en el jardín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Recoger hojas secas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Hacer una ensalada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Cambiar el rollo de papel higiénico en el baño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Cambiar ampolletas de lámparas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Cargar la lavadora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Doblar ropa limpia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Colgar ropa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Limpiar polvo de los muebles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Guardar las compras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Hacer huevo revuelto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Hornear galletas sacar al perro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Barrer el patio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Limpiar la mesa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DFF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Limpiar baño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Aspirar alfombras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Limpiar la cocina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Preparar una comida simple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Cortar césped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Hacer costura fácil (pegar botón, basta)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Cambiar ampolletas del techo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Lavar el auto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Pintar paredes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Ir a comprar con una lista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Cocinar una comida completa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Hornear un pastel o bizcocho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Hacer reparaciones simples del hogar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Limpiar vidrios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Planchar ropa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598"/>
                        </a:spcAft>
                      </a:pPr>
                      <a:r>
                        <a:rPr lang="es-CL" sz="14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Vigilar a hermanos menores </a:t>
                      </a:r>
                      <a:endParaRPr lang="es-CL" sz="14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erpetua" panose="02020502060401020303" pitchFamily="18" charset="0"/>
                      </a:endParaRPr>
                    </a:p>
                  </a:txBody>
                  <a:tcPr marL="34109" marR="34109" marT="34109" marB="34109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5" name="Control 1"/>
          <p:cNvSpPr>
            <a:spLocks noChangeArrowheads="1" noChangeShapeType="1"/>
          </p:cNvSpPr>
          <p:nvPr/>
        </p:nvSpPr>
        <p:spPr bwMode="auto">
          <a:xfrm>
            <a:off x="6028945" y="5655918"/>
            <a:ext cx="7224602" cy="3878229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5D1D7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028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351692"/>
            <a:ext cx="10058400" cy="1097280"/>
          </a:xfrm>
        </p:spPr>
        <p:txBody>
          <a:bodyPr>
            <a:normAutofit/>
          </a:bodyPr>
          <a:lstStyle/>
          <a:p>
            <a:r>
              <a:rPr lang="es-CL" sz="3600" b="1" dirty="0"/>
              <a:t>¿Cómo podemos </a:t>
            </a:r>
            <a:r>
              <a:rPr lang="es-CL" sz="3600" b="1" dirty="0" smtClean="0"/>
              <a:t>ayudar a </a:t>
            </a:r>
            <a:r>
              <a:rPr lang="es-CL" sz="3600" b="1" dirty="0"/>
              <a:t>desarrollar su </a:t>
            </a:r>
            <a:r>
              <a:rPr lang="es-CL" sz="3600" b="1" dirty="0" smtClean="0"/>
              <a:t>autonomía?</a:t>
            </a:r>
            <a:endParaRPr lang="es-CL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813538" y="1266092"/>
            <a:ext cx="8947053" cy="4579035"/>
          </a:xfrm>
        </p:spPr>
        <p:txBody>
          <a:bodyPr>
            <a:noAutofit/>
          </a:bodyPr>
          <a:lstStyle/>
          <a:p>
            <a:r>
              <a:rPr lang="es-CL" sz="2200" b="1" u="sng" dirty="0" smtClean="0"/>
              <a:t>Área del autocuidado: </a:t>
            </a:r>
            <a:r>
              <a:rPr lang="es-CL" sz="2200" b="1" dirty="0"/>
              <a:t>hábitos de alimentación,  higiene, aspecto físico, hábitos de estudio, de descanso. </a:t>
            </a:r>
            <a:endParaRPr lang="es-CL" sz="2200" b="1" dirty="0" smtClean="0"/>
          </a:p>
          <a:p>
            <a:r>
              <a:rPr lang="es-CL" sz="2200" b="1" u="sng" dirty="0" smtClean="0"/>
              <a:t>Área </a:t>
            </a:r>
            <a:r>
              <a:rPr lang="es-CL" sz="2200" b="1" u="sng" dirty="0" smtClean="0"/>
              <a:t>de vida en el hogar: </a:t>
            </a:r>
            <a:r>
              <a:rPr lang="es-CL" sz="2200" b="1" dirty="0" smtClean="0"/>
              <a:t>Inculcar </a:t>
            </a:r>
            <a:r>
              <a:rPr lang="es-CL" sz="2200" b="1" dirty="0" smtClean="0"/>
              <a:t>valores, </a:t>
            </a:r>
            <a:r>
              <a:rPr lang="es-CL" sz="2200" b="1" dirty="0" err="1" smtClean="0"/>
              <a:t>ej</a:t>
            </a:r>
            <a:r>
              <a:rPr lang="es-CL" sz="2200" b="1" dirty="0" smtClean="0"/>
              <a:t>: </a:t>
            </a:r>
            <a:r>
              <a:rPr lang="es-CL" sz="2200" b="1" dirty="0" smtClean="0"/>
              <a:t>la responsabilidad.</a:t>
            </a:r>
          </a:p>
          <a:p>
            <a:r>
              <a:rPr lang="es-CL" sz="2200" b="1" u="sng" dirty="0" smtClean="0"/>
              <a:t>Interacciones sociales: </a:t>
            </a:r>
            <a:r>
              <a:rPr lang="es-CL" sz="2200" b="1" dirty="0"/>
              <a:t>Las relaciones con </a:t>
            </a:r>
            <a:r>
              <a:rPr lang="es-CL" sz="2200" b="1" dirty="0" smtClean="0"/>
              <a:t>otros niños y adolescentes, </a:t>
            </a:r>
            <a:r>
              <a:rPr lang="es-CL" sz="2200" b="1" dirty="0"/>
              <a:t>y adultos ajenos a la familia, les ayudará a conocer el sentido de la amistad, a integrarse, a tener sus propias opiniones, a ser tolerantes, abiertos y a crear su personalidad.</a:t>
            </a:r>
            <a:endParaRPr lang="es-CL" sz="2200" b="1" u="sng" dirty="0" smtClean="0"/>
          </a:p>
          <a:p>
            <a:r>
              <a:rPr lang="es-CL" sz="2200" b="1" u="sng" dirty="0" smtClean="0"/>
              <a:t>Desarrollo intelectual: </a:t>
            </a:r>
            <a:r>
              <a:rPr lang="es-CL" sz="2200" b="1" dirty="0"/>
              <a:t>Dotarles de herramientas para el aprendizaje como libros, juegos, excursiones a espacios culturales, les ayudará a realizar sus tareas escolares y fomentará que sean personas más curiosas.</a:t>
            </a:r>
            <a:endParaRPr lang="es-CL" sz="2200" b="1" u="sng" dirty="0" smtClean="0"/>
          </a:p>
          <a:p>
            <a:r>
              <a:rPr lang="es-CL" sz="2200" b="1" u="sng" dirty="0" smtClean="0"/>
              <a:t>El ocio</a:t>
            </a:r>
            <a:r>
              <a:rPr lang="es-CL" sz="2200" b="1" dirty="0" smtClean="0"/>
              <a:t>: dotarles de la posibilidad de tener espacios de diversión. </a:t>
            </a:r>
            <a:endParaRPr lang="es-CL" sz="2200" b="1" dirty="0"/>
          </a:p>
        </p:txBody>
      </p:sp>
      <p:pic>
        <p:nvPicPr>
          <p:cNvPr id="6146" name="Picture 2" descr="Resultado de imagen para niño experimen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" y="1617785"/>
            <a:ext cx="2608338" cy="146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esultado de imagen para amigos adolescent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" y="3084975"/>
            <a:ext cx="2608338" cy="173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Resultado de imagen para niños teatr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" y="4823688"/>
            <a:ext cx="2608338" cy="146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70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1212" y="122090"/>
            <a:ext cx="3406726" cy="1371600"/>
          </a:xfrm>
        </p:spPr>
        <p:txBody>
          <a:bodyPr>
            <a:normAutofit fontScale="90000"/>
          </a:bodyPr>
          <a:lstStyle/>
          <a:p>
            <a:r>
              <a:rPr lang="es-CL" b="1" dirty="0" smtClean="0"/>
              <a:t>NO OLVIDAR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362178" y="302454"/>
            <a:ext cx="8342142" cy="5085472"/>
          </a:xfrm>
        </p:spPr>
        <p:txBody>
          <a:bodyPr>
            <a:noAutofit/>
          </a:bodyPr>
          <a:lstStyle/>
          <a:p>
            <a:pPr lvl="0"/>
            <a:r>
              <a:rPr lang="es-CL" sz="2400" b="1" dirty="0"/>
              <a:t>La autonomía se desarrolla a lo largo de toda la vida</a:t>
            </a:r>
          </a:p>
          <a:p>
            <a:pPr lvl="0"/>
            <a:r>
              <a:rPr lang="es-CL" sz="2400" b="1" dirty="0"/>
              <a:t>La autonomía individual se desarrolla desde las relaciones con otras personas.</a:t>
            </a:r>
          </a:p>
          <a:p>
            <a:pPr lvl="0"/>
            <a:r>
              <a:rPr lang="es-CL" sz="2400" b="1" dirty="0"/>
              <a:t>Aprender a convivir en sociedad, cumpliendo con normas que benefician a todos, es una manera de formarse para la autonomía individual.</a:t>
            </a:r>
          </a:p>
          <a:p>
            <a:pPr lvl="0"/>
            <a:r>
              <a:rPr lang="es-CL" sz="2400" b="1" dirty="0"/>
              <a:t>Familias y escuelas pueden ayudar a que niños, niñas y adolescentes aprendan  distintas maneras de autorregularse. </a:t>
            </a:r>
          </a:p>
          <a:p>
            <a:pPr lvl="0"/>
            <a:r>
              <a:rPr lang="es-CL" sz="2400" b="1" dirty="0"/>
              <a:t>Familias y escuelas pueden ayudar a que niños, niñas y adolescentes aprendan a tomar decisiones y ser responsables de sus consecuencias.</a:t>
            </a:r>
          </a:p>
          <a:p>
            <a:endParaRPr lang="es-CL" sz="2400" b="1" dirty="0"/>
          </a:p>
        </p:txBody>
      </p:sp>
      <p:pic>
        <p:nvPicPr>
          <p:cNvPr id="7170" name="Picture 2" descr="Resultado de imagen para niños ordenand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493690"/>
            <a:ext cx="3144354" cy="259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sultado de imagen para niños ordenan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718" y="5212479"/>
            <a:ext cx="3051858" cy="149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ultado de imagen para niños ordenand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288553"/>
            <a:ext cx="3144354" cy="235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Resultado de imagen para niños lavando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92" y="5212479"/>
            <a:ext cx="3263705" cy="150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74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322</TotalTime>
  <Words>397</Words>
  <Application>Microsoft Office PowerPoint</Application>
  <PresentationFormat>Panorámica</PresentationFormat>
  <Paragraphs>74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Garamond</vt:lpstr>
      <vt:lpstr>Perpetua</vt:lpstr>
      <vt:lpstr>Savon</vt:lpstr>
      <vt:lpstr>autonomía</vt:lpstr>
      <vt:lpstr>Autonomía</vt:lpstr>
      <vt:lpstr>¿QUIÉN ES RESPONSABLE DE PROMOVER LA AUTONOMÍA EN NIÑOS, NIÑAS Y ADOLESCENTES?</vt:lpstr>
      <vt:lpstr>La conquista de la autonomía es un proceso de desarrollo que se extiende a lo largo de la vida.</vt:lpstr>
      <vt:lpstr>Familia y autonomía: tareas del hogar que nos pueden servir para fomentar el desarrollo de la autonomía</vt:lpstr>
      <vt:lpstr>¿Cómo podemos ayudar a desarrollar su autonomía?</vt:lpstr>
      <vt:lpstr>NO OLVIDAR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Promoción de la autonomía para el bienestar</dc:title>
  <dc:creator>providencia 2014-1</dc:creator>
  <cp:lastModifiedBy>providencia 2014-1</cp:lastModifiedBy>
  <cp:revision>19</cp:revision>
  <dcterms:created xsi:type="dcterms:W3CDTF">2017-05-15T13:40:11Z</dcterms:created>
  <dcterms:modified xsi:type="dcterms:W3CDTF">2017-05-24T19:24:03Z</dcterms:modified>
</cp:coreProperties>
</file>