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7" r:id="rId4"/>
    <p:sldId id="258" r:id="rId5"/>
    <p:sldId id="259" r:id="rId6"/>
    <p:sldId id="277" r:id="rId7"/>
    <p:sldId id="262" r:id="rId8"/>
    <p:sldId id="276" r:id="rId9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9B18-E6DC-466D-96BA-888F0697854C}" type="datetimeFigureOut">
              <a:rPr lang="es-CL" smtClean="0"/>
              <a:t>02-11-2022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E67C-B9C0-4C46-A68E-5CCAF3EA2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448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5B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79" y="183790"/>
            <a:ext cx="8776970" cy="6490970"/>
          </a:xfrm>
          <a:custGeom>
            <a:avLst/>
            <a:gdLst/>
            <a:ahLst/>
            <a:cxnLst/>
            <a:rect l="l" t="t" r="r" b="b"/>
            <a:pathLst>
              <a:path w="8776970" h="6490970">
                <a:moveTo>
                  <a:pt x="8776970" y="0"/>
                </a:moveTo>
                <a:lnTo>
                  <a:pt x="0" y="0"/>
                </a:lnTo>
                <a:lnTo>
                  <a:pt x="0" y="6490970"/>
                </a:lnTo>
                <a:lnTo>
                  <a:pt x="4389120" y="6490970"/>
                </a:lnTo>
                <a:lnTo>
                  <a:pt x="8776970" y="6490970"/>
                </a:lnTo>
                <a:lnTo>
                  <a:pt x="877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7190" y="3214010"/>
            <a:ext cx="3092450" cy="2999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0219" y="362860"/>
            <a:ext cx="8163560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5B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79" y="183790"/>
            <a:ext cx="8776970" cy="6490970"/>
          </a:xfrm>
          <a:custGeom>
            <a:avLst/>
            <a:gdLst/>
            <a:ahLst/>
            <a:cxnLst/>
            <a:rect l="l" t="t" r="r" b="b"/>
            <a:pathLst>
              <a:path w="8776970" h="6490970">
                <a:moveTo>
                  <a:pt x="8776970" y="0"/>
                </a:moveTo>
                <a:lnTo>
                  <a:pt x="0" y="0"/>
                </a:lnTo>
                <a:lnTo>
                  <a:pt x="0" y="6490970"/>
                </a:lnTo>
                <a:lnTo>
                  <a:pt x="4389120" y="6490970"/>
                </a:lnTo>
                <a:lnTo>
                  <a:pt x="8776970" y="6490970"/>
                </a:lnTo>
                <a:lnTo>
                  <a:pt x="877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8439" y="185060"/>
            <a:ext cx="652208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769" y="1650640"/>
            <a:ext cx="7490460" cy="467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es/resource/17868969/atencio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ordwall.net/es/resource/12779362/grupos-conson%C3%A1ntico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="" xmlns:a16="http://schemas.microsoft.com/office/drawing/2014/main" id="{2E1EB2B5-1517-C83E-6A0E-51C5FF31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39" y="185060"/>
            <a:ext cx="6522084" cy="5724644"/>
          </a:xfrm>
        </p:spPr>
        <p:txBody>
          <a:bodyPr/>
          <a:lstStyle/>
          <a:p>
            <a:pPr algn="ctr"/>
            <a:r>
              <a:rPr lang="es-ES" dirty="0"/>
              <a:t>Clase nº </a:t>
            </a:r>
            <a:r>
              <a:rPr lang="es-ES" dirty="0" smtClean="0"/>
              <a:t>4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Víctor Ceballos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2 año A </a:t>
            </a:r>
            <a:br>
              <a:rPr lang="es-ES" dirty="0"/>
            </a:br>
            <a:r>
              <a:rPr lang="es-ES" sz="2000" dirty="0"/>
              <a:t>Profesora Diferencial Lidia Espinoza 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36B1C13-D04E-5C1F-2186-C82759F87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0" t="8889" b="10000"/>
          <a:stretch/>
        </p:blipFill>
        <p:spPr>
          <a:xfrm>
            <a:off x="3429000" y="1295400"/>
            <a:ext cx="2743200" cy="1969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="" xmlns:a16="http://schemas.microsoft.com/office/drawing/2014/main" id="{F5866172-1F33-FCE9-006B-DFDD35BFE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35067"/>
            <a:ext cx="1949335" cy="194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C28AC75-3695-E882-3229-88A6D8084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9" y="280987"/>
            <a:ext cx="2638425" cy="2638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97978ED-D31E-6D50-5769-162BFF9ED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67" y="3435067"/>
            <a:ext cx="1879202" cy="1879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0901EB0-23BA-6502-FE98-CC27936424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792"/>
          <a:stretch/>
        </p:blipFill>
        <p:spPr>
          <a:xfrm>
            <a:off x="6556503" y="3435067"/>
            <a:ext cx="2050040" cy="174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168" y="3403830"/>
            <a:ext cx="1716504" cy="19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657635"/>
            <a:ext cx="8425181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 smtClean="0">
                <a:solidFill>
                  <a:srgbClr val="BF0000"/>
                </a:solidFill>
                <a:latin typeface="Arial MT"/>
                <a:cs typeface="Arial MT"/>
              </a:rPr>
              <a:t>Objet</a:t>
            </a:r>
            <a:r>
              <a:rPr lang="es-MX" sz="4400" spc="-10" dirty="0" err="1" smtClean="0">
                <a:solidFill>
                  <a:srgbClr val="BF0000"/>
                </a:solidFill>
                <a:latin typeface="Arial MT"/>
                <a:cs typeface="Arial MT"/>
              </a:rPr>
              <a:t>ivo</a:t>
            </a:r>
            <a:r>
              <a:rPr lang="es-MX" sz="4400" spc="-10" dirty="0">
                <a:solidFill>
                  <a:srgbClr val="BF0000"/>
                </a:solidFill>
                <a:latin typeface="Arial MT"/>
                <a:cs typeface="Arial MT"/>
              </a:rPr>
              <a:t> :</a:t>
            </a:r>
            <a:r>
              <a:rPr lang="es-MX" sz="4400" spc="-10" dirty="0" smtClean="0">
                <a:solidFill>
                  <a:srgbClr val="BF0000"/>
                </a:solidFill>
                <a:latin typeface="Arial MT"/>
                <a:cs typeface="Arial MT"/>
              </a:rPr>
              <a:t>Construir  tablas de datos </a:t>
            </a:r>
            <a:r>
              <a:rPr lang="es-MX" sz="4400" spc="-10" dirty="0" smtClean="0">
                <a:solidFill>
                  <a:srgbClr val="BF0000"/>
                </a:solidFill>
                <a:latin typeface="Arial MT"/>
                <a:cs typeface="Arial MT"/>
              </a:rPr>
              <a:t>. </a:t>
            </a:r>
            <a:r>
              <a:rPr lang="es-MX" sz="6600" spc="-10" dirty="0" smtClean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endParaRPr sz="6600" dirty="0">
              <a:latin typeface="Arial MT"/>
              <a:cs typeface="Arial M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437757" cy="144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713942">
            <a:off x="6202634" y="2528813"/>
            <a:ext cx="2496790" cy="203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bject 3"/>
          <p:cNvSpPr txBox="1"/>
          <p:nvPr/>
        </p:nvSpPr>
        <p:spPr>
          <a:xfrm>
            <a:off x="490219" y="37740"/>
            <a:ext cx="58248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0" indent="419100">
              <a:lnSpc>
                <a:spcPct val="100000"/>
              </a:lnSpc>
              <a:spcBef>
                <a:spcPts val="100"/>
              </a:spcBef>
            </a:pPr>
            <a:endParaRPr sz="5400" dirty="0">
              <a:latin typeface="Arial MT"/>
              <a:cs typeface="Arial M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8046" y="2514600"/>
            <a:ext cx="5029200" cy="20621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3200" dirty="0"/>
              <a:t>Una tabla de datos es una colección de datos organizados en filas y </a:t>
            </a:r>
            <a:r>
              <a:rPr lang="es-MX" sz="3200" dirty="0" smtClean="0"/>
              <a:t>columnas.</a:t>
            </a:r>
            <a:endParaRPr lang="es-CL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16506" y="1113305"/>
            <a:ext cx="560839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MX" sz="3200" dirty="0"/>
              <a:t>¿</a:t>
            </a:r>
            <a:r>
              <a:rPr lang="es-MX" sz="3200" dirty="0" smtClean="0"/>
              <a:t>QUÉ ES UNA TABLA DE DATOS ?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46680"/>
            <a:ext cx="7434581" cy="616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600" dirty="0"/>
              <a:t>VEAMOS </a:t>
            </a:r>
            <a:r>
              <a:rPr lang="es-MX" sz="1600" dirty="0" smtClean="0"/>
              <a:t>!!</a:t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https://es.liveworksheets.com/worksheets/es/Matem%C3%A1ticas/Estad%C3%ADstica/Tabla_de_Conteo_im1990358hk</a:t>
            </a:r>
            <a:br>
              <a:rPr lang="es-MX" sz="1600" dirty="0"/>
            </a:br>
            <a:endParaRPr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101" t="14671" r="6441" b="2971"/>
          <a:stretch/>
        </p:blipFill>
        <p:spPr>
          <a:xfrm>
            <a:off x="2743200" y="609600"/>
            <a:ext cx="4724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4724400" y="3276600"/>
            <a:ext cx="30168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9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724400" y="3593974"/>
            <a:ext cx="30168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6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24400" y="3941560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2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24400" y="4258934"/>
            <a:ext cx="3016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7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486400" y="4628266"/>
            <a:ext cx="10668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25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6522084" cy="1354217"/>
          </a:xfrm>
        </p:spPr>
        <p:txBody>
          <a:bodyPr/>
          <a:lstStyle/>
          <a:p>
            <a:r>
              <a:rPr lang="es-CL" dirty="0" smtClean="0">
                <a:hlinkClick r:id="rId2"/>
              </a:rPr>
              <a:t>https://wordwall.net/es/resource/17868969/atencion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95600"/>
            <a:ext cx="2054530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086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000" b="1" dirty="0">
                <a:hlinkClick r:id="rId2"/>
              </a:rPr>
              <a:t>LECTURA COMPRENSIVA</a:t>
            </a:r>
            <a:br>
              <a:rPr lang="es-MX" sz="2000" b="1" dirty="0">
                <a:hlinkClick r:id="rId2"/>
              </a:rPr>
            </a:br>
            <a:r>
              <a:rPr lang="es-MX" sz="2000" b="1" dirty="0">
                <a:hlinkClick r:id="rId2"/>
              </a:rPr>
              <a:t> https://wordwall.net/es/resource/12779362/grupos-conson%C3%A1nticos</a:t>
            </a:r>
            <a:endParaRPr sz="2000" b="1" dirty="0">
              <a:hlinkClick r:id="rId2"/>
            </a:endParaRPr>
          </a:p>
        </p:txBody>
      </p:sp>
      <p:pic>
        <p:nvPicPr>
          <p:cNvPr id="12" name="Imagen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19200"/>
            <a:ext cx="4894920" cy="5102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37E829E-CD89-4AC1-77F9-EB1D20F4945B}"/>
              </a:ext>
            </a:extLst>
          </p:cNvPr>
          <p:cNvSpPr txBox="1"/>
          <p:nvPr/>
        </p:nvSpPr>
        <p:spPr>
          <a:xfrm>
            <a:off x="2286000" y="324433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800" dirty="0">
                <a:latin typeface="Amasis MT Pro Black" panose="02040A04050005020304" pitchFamily="18" charset="0"/>
              </a:rPr>
              <a:t>Nos vemos la </a:t>
            </a:r>
            <a:r>
              <a:rPr lang="es-CL" sz="4800" dirty="0" smtClean="0">
                <a:latin typeface="Amasis MT Pro Black" panose="02040A04050005020304" pitchFamily="18" charset="0"/>
              </a:rPr>
              <a:t>próxima clase! </a:t>
            </a:r>
            <a:endParaRPr lang="es-CL" sz="4800" dirty="0">
              <a:latin typeface="Amasis MT Pro Black" panose="02040A040500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C53FFE0-C63A-DB94-32AA-88FACBAF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6052"/>
            <a:ext cx="4572000" cy="30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52</Words>
  <Application>Microsoft Office PowerPoint</Application>
  <PresentationFormat>Presentación en pantalla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Amasis MT Pro Black</vt:lpstr>
      <vt:lpstr>Arial MT</vt:lpstr>
      <vt:lpstr>Calibri</vt:lpstr>
      <vt:lpstr>Office Theme</vt:lpstr>
      <vt:lpstr>Clase nº 4      Víctor Ceballos  2 año A  Profesora Diferencial Lidia Espinoza  </vt:lpstr>
      <vt:lpstr>Presentación de PowerPoint</vt:lpstr>
      <vt:lpstr>Presentación de PowerPoint</vt:lpstr>
      <vt:lpstr>Presentación de PowerPoint</vt:lpstr>
      <vt:lpstr>VEAMOS !!                      https://es.liveworksheets.com/worksheets/es/Matem%C3%A1ticas/Estad%C3%ADstica/Tabla_de_Conteo_im1990358hk </vt:lpstr>
      <vt:lpstr>https://wordwall.net/es/resource/17868969/atencion</vt:lpstr>
      <vt:lpstr>LECTURA COMPRENSIVA  https://wordwall.net/es/resource/12779362/grupos-conson%C3%A1nticos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mpaz</dc:creator>
  <cp:lastModifiedBy>ESTUDIANTE</cp:lastModifiedBy>
  <cp:revision>12</cp:revision>
  <dcterms:created xsi:type="dcterms:W3CDTF">2022-10-04T22:20:26Z</dcterms:created>
  <dcterms:modified xsi:type="dcterms:W3CDTF">2022-11-02T19:44:17Z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Creator">
    <vt:lpwstr>Impress</vt:lpwstr>
  </property>
  <property fmtid="{D5CDD505-2E9C-101B-9397-08002B2CF9AE}" pid="4" name="LastSaved">
    <vt:filetime>2022-10-04T00:00:00Z</vt:filetime>
  </property>
</Properties>
</file>