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10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0DF53-BC67-4457-BF5A-F6ACC0301C9F}" type="datetimeFigureOut">
              <a:rPr lang="es-CL" smtClean="0"/>
              <a:t>15-03-2026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8C41AFD-4190-4634-9C0D-75B251E8A3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08580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0DF53-BC67-4457-BF5A-F6ACC0301C9F}" type="datetimeFigureOut">
              <a:rPr lang="es-CL" smtClean="0"/>
              <a:t>15-03-2026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8C41AFD-4190-4634-9C0D-75B251E8A3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89570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0DF53-BC67-4457-BF5A-F6ACC0301C9F}" type="datetimeFigureOut">
              <a:rPr lang="es-CL" smtClean="0"/>
              <a:t>15-03-2026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8C41AFD-4190-4634-9C0D-75B251E8A3B6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5282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0DF53-BC67-4457-BF5A-F6ACC0301C9F}" type="datetimeFigureOut">
              <a:rPr lang="es-CL" smtClean="0"/>
              <a:t>15-03-2026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C41AFD-4190-4634-9C0D-75B251E8A3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70046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0DF53-BC67-4457-BF5A-F6ACC0301C9F}" type="datetimeFigureOut">
              <a:rPr lang="es-CL" smtClean="0"/>
              <a:t>15-03-2026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C41AFD-4190-4634-9C0D-75B251E8A3B6}" type="slidenum">
              <a:rPr lang="es-CL" smtClean="0"/>
              <a:t>‹Nº›</a:t>
            </a:fld>
            <a:endParaRPr lang="es-C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7842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0DF53-BC67-4457-BF5A-F6ACC0301C9F}" type="datetimeFigureOut">
              <a:rPr lang="es-CL" smtClean="0"/>
              <a:t>15-03-2026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C41AFD-4190-4634-9C0D-75B251E8A3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331670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0DF53-BC67-4457-BF5A-F6ACC0301C9F}" type="datetimeFigureOut">
              <a:rPr lang="es-CL" smtClean="0"/>
              <a:t>15-03-2026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41AFD-4190-4634-9C0D-75B251E8A3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33323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0DF53-BC67-4457-BF5A-F6ACC0301C9F}" type="datetimeFigureOut">
              <a:rPr lang="es-CL" smtClean="0"/>
              <a:t>15-03-2026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41AFD-4190-4634-9C0D-75B251E8A3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16051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0DF53-BC67-4457-BF5A-F6ACC0301C9F}" type="datetimeFigureOut">
              <a:rPr lang="es-CL" smtClean="0"/>
              <a:t>15-03-2026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41AFD-4190-4634-9C0D-75B251E8A3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87046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0DF53-BC67-4457-BF5A-F6ACC0301C9F}" type="datetimeFigureOut">
              <a:rPr lang="es-CL" smtClean="0"/>
              <a:t>15-03-2026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8C41AFD-4190-4634-9C0D-75B251E8A3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17401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0DF53-BC67-4457-BF5A-F6ACC0301C9F}" type="datetimeFigureOut">
              <a:rPr lang="es-CL" smtClean="0"/>
              <a:t>15-03-2026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8C41AFD-4190-4634-9C0D-75B251E8A3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0723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0DF53-BC67-4457-BF5A-F6ACC0301C9F}" type="datetimeFigureOut">
              <a:rPr lang="es-CL" smtClean="0"/>
              <a:t>15-03-2026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8C41AFD-4190-4634-9C0D-75B251E8A3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17229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0DF53-BC67-4457-BF5A-F6ACC0301C9F}" type="datetimeFigureOut">
              <a:rPr lang="es-CL" smtClean="0"/>
              <a:t>15-03-2026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41AFD-4190-4634-9C0D-75B251E8A3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17636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0DF53-BC67-4457-BF5A-F6ACC0301C9F}" type="datetimeFigureOut">
              <a:rPr lang="es-CL" smtClean="0"/>
              <a:t>15-03-2026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41AFD-4190-4634-9C0D-75B251E8A3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54567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0DF53-BC67-4457-BF5A-F6ACC0301C9F}" type="datetimeFigureOut">
              <a:rPr lang="es-CL" smtClean="0"/>
              <a:t>15-03-2026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41AFD-4190-4634-9C0D-75B251E8A3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11597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0DF53-BC67-4457-BF5A-F6ACC0301C9F}" type="datetimeFigureOut">
              <a:rPr lang="es-CL" smtClean="0"/>
              <a:t>15-03-2026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C41AFD-4190-4634-9C0D-75B251E8A3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407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0DF53-BC67-4457-BF5A-F6ACC0301C9F}" type="datetimeFigureOut">
              <a:rPr lang="es-CL" smtClean="0"/>
              <a:t>15-03-2026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8C41AFD-4190-4634-9C0D-75B251E8A3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98623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A8E0B87-23E5-765D-3797-38E9D8839E7E}"/>
              </a:ext>
            </a:extLst>
          </p:cNvPr>
          <p:cNvSpPr txBox="1"/>
          <p:nvPr/>
        </p:nvSpPr>
        <p:spPr>
          <a:xfrm>
            <a:off x="933254" y="763572"/>
            <a:ext cx="10671141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3200" dirty="0"/>
              <a:t>Analizar diversas perspectivas historiográficas sobre cambios recientes en la sociedad</a:t>
            </a:r>
          </a:p>
          <a:p>
            <a:r>
              <a:rPr lang="es-MX" sz="3200" dirty="0"/>
              <a:t>chilena.</a:t>
            </a:r>
          </a:p>
          <a:p>
            <a:r>
              <a:rPr lang="es-MX" sz="3200" dirty="0"/>
              <a:t>Se busca comprender:</a:t>
            </a:r>
          </a:p>
          <a:p>
            <a:r>
              <a:rPr lang="es-MX" sz="3200" dirty="0"/>
              <a:t> Los procesos de democratización en Chile</a:t>
            </a:r>
          </a:p>
          <a:p>
            <a:r>
              <a:rPr lang="es-MX" sz="3200" dirty="0"/>
              <a:t> El fortalecimiento de la sociedad civil</a:t>
            </a:r>
          </a:p>
          <a:p>
            <a:r>
              <a:rPr lang="es-MX" sz="3200" dirty="0"/>
              <a:t> El respeto a los derechos humanos</a:t>
            </a:r>
          </a:p>
          <a:p>
            <a:r>
              <a:rPr lang="es-MX" sz="3200" dirty="0"/>
              <a:t> Su impacto en la sociedad y comunidades locales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711406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A452D4B-0ED2-955E-C07D-DCF1FC6E661D}"/>
              </a:ext>
            </a:extLst>
          </p:cNvPr>
          <p:cNvSpPr txBox="1"/>
          <p:nvPr/>
        </p:nvSpPr>
        <p:spPr>
          <a:xfrm>
            <a:off x="1055802" y="631597"/>
            <a:ext cx="10190375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800" dirty="0"/>
              <a:t>Diferentes perspectivas historiográficas</a:t>
            </a:r>
          </a:p>
          <a:p>
            <a:r>
              <a:rPr lang="es-MX" sz="2800" dirty="0"/>
              <a:t>Los historiadores interpretan estos cambios de distintas maneras:</a:t>
            </a:r>
          </a:p>
          <a:p>
            <a:r>
              <a:rPr lang="es-MX" sz="2800" dirty="0"/>
              <a:t>Perspectiva positiva</a:t>
            </a:r>
          </a:p>
          <a:p>
            <a:r>
              <a:rPr lang="es-MX" sz="2800" dirty="0"/>
              <a:t> Chile ha avanzado en democracia y derechos.</a:t>
            </a:r>
          </a:p>
          <a:p>
            <a:r>
              <a:rPr lang="es-MX" sz="2800" dirty="0"/>
              <a:t>Perspectiva crítica</a:t>
            </a:r>
          </a:p>
          <a:p>
            <a:r>
              <a:rPr lang="es-MX" sz="2800" dirty="0"/>
              <a:t> Persisten desigualdades sociales y económicas.</a:t>
            </a:r>
          </a:p>
          <a:p>
            <a:r>
              <a:rPr lang="es-MX" sz="2800" dirty="0"/>
              <a:t>Perspectiva social</a:t>
            </a:r>
          </a:p>
          <a:p>
            <a:r>
              <a:rPr lang="es-MX" sz="2800" dirty="0"/>
              <a:t> Los movimientos ciudadanos han sido claves en los cambios</a:t>
            </a:r>
            <a:r>
              <a:rPr lang="es-MX" dirty="0"/>
              <a:t>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3214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7F09E884-F3FC-8B57-3A78-5C927A480D0D}"/>
              </a:ext>
            </a:extLst>
          </p:cNvPr>
          <p:cNvSpPr txBox="1"/>
          <p:nvPr/>
        </p:nvSpPr>
        <p:spPr>
          <a:xfrm>
            <a:off x="1338606" y="433633"/>
            <a:ext cx="780303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800" dirty="0"/>
              <a:t>Conclusión</a:t>
            </a:r>
          </a:p>
          <a:p>
            <a:r>
              <a:rPr lang="es-MX" sz="2800" dirty="0"/>
              <a:t> Chile ha experimentado importantes cambios desde el retorno a la democracia.</a:t>
            </a:r>
          </a:p>
          <a:p>
            <a:r>
              <a:rPr lang="es-MX" sz="2800" dirty="0"/>
              <a:t> La sociedad civil ha tenido un papel fundamental.</a:t>
            </a:r>
          </a:p>
          <a:p>
            <a:r>
              <a:rPr lang="es-MX" sz="2800" dirty="0"/>
              <a:t> Los derechos humanos siguen siendo un tema central.</a:t>
            </a:r>
          </a:p>
          <a:p>
            <a:r>
              <a:rPr lang="es-MX" sz="2800" dirty="0"/>
              <a:t> La participación ciudadana fortalece la democracia en todos los niveles</a:t>
            </a:r>
            <a:r>
              <a:rPr lang="es-MX" dirty="0"/>
              <a:t>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38472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06423C21-8684-816C-5D76-CE86938FAEE3}"/>
              </a:ext>
            </a:extLst>
          </p:cNvPr>
          <p:cNvSpPr txBox="1"/>
          <p:nvPr/>
        </p:nvSpPr>
        <p:spPr>
          <a:xfrm>
            <a:off x="1171280" y="1730440"/>
            <a:ext cx="10291713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800" dirty="0">
                <a:solidFill>
                  <a:srgbClr val="FF0000"/>
                </a:solidFill>
              </a:rPr>
              <a:t>¿Qué es la Historia Reciente?</a:t>
            </a:r>
          </a:p>
          <a:p>
            <a:r>
              <a:rPr lang="es-MX" sz="2800" dirty="0"/>
              <a:t>La Historia Reciente estudia acontecimientos cercanos en el tiempo que todavía influyen</a:t>
            </a:r>
          </a:p>
          <a:p>
            <a:r>
              <a:rPr lang="es-MX" sz="2800" dirty="0"/>
              <a:t>en la sociedad actual.</a:t>
            </a:r>
          </a:p>
          <a:p>
            <a:r>
              <a:rPr lang="es-MX" sz="2800" dirty="0"/>
              <a:t>Características:</a:t>
            </a:r>
          </a:p>
          <a:p>
            <a:r>
              <a:rPr lang="es-MX" sz="2800" dirty="0"/>
              <a:t> Hechos cercanos al presente</a:t>
            </a:r>
          </a:p>
          <a:p>
            <a:r>
              <a:rPr lang="es-MX" sz="2800" dirty="0"/>
              <a:t> Existen testigos vivos</a:t>
            </a:r>
          </a:p>
          <a:p>
            <a:r>
              <a:rPr lang="es-MX" sz="2800" dirty="0"/>
              <a:t> Genera debates y distintas interpretaciones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509760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F2AE1B5-6CE0-F0F6-80CE-6BA4628E7D9E}"/>
              </a:ext>
            </a:extLst>
          </p:cNvPr>
          <p:cNvSpPr txBox="1"/>
          <p:nvPr/>
        </p:nvSpPr>
        <p:spPr>
          <a:xfrm>
            <a:off x="1187777" y="801278"/>
            <a:ext cx="960591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800" dirty="0">
                <a:solidFill>
                  <a:srgbClr val="FF0000"/>
                </a:solidFill>
              </a:rPr>
              <a:t>Características de la Historia Reciente</a:t>
            </a:r>
          </a:p>
          <a:p>
            <a:r>
              <a:rPr lang="es-MX" sz="2800" dirty="0"/>
              <a:t> Analiza procesos políticos, sociales y culturales actuales</a:t>
            </a:r>
          </a:p>
          <a:p>
            <a:r>
              <a:rPr lang="es-MX" sz="2800" dirty="0"/>
              <a:t> Utiliza testimonios, documentos, prensa y archivos</a:t>
            </a:r>
          </a:p>
          <a:p>
            <a:r>
              <a:rPr lang="es-MX" sz="2800" dirty="0"/>
              <a:t> Puede ser controversial porque los hechos aún afectan a la sociedad</a:t>
            </a:r>
          </a:p>
          <a:p>
            <a:endParaRPr lang="es-MX" sz="2800" dirty="0"/>
          </a:p>
          <a:p>
            <a:r>
              <a:rPr lang="es-MX" sz="2800" dirty="0"/>
              <a:t> Conecta pasado y presente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1762451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7ED7C523-3865-879C-EA8E-DAAFB1BB8FB8}"/>
              </a:ext>
            </a:extLst>
          </p:cNvPr>
          <p:cNvSpPr txBox="1"/>
          <p:nvPr/>
        </p:nvSpPr>
        <p:spPr>
          <a:xfrm>
            <a:off x="2366128" y="2415694"/>
            <a:ext cx="67755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CL" sz="24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FB246AF-D9EE-4306-0EBE-3F80DD46EFFD}"/>
              </a:ext>
            </a:extLst>
          </p:cNvPr>
          <p:cNvSpPr txBox="1"/>
          <p:nvPr/>
        </p:nvSpPr>
        <p:spPr>
          <a:xfrm>
            <a:off x="1432874" y="2415694"/>
            <a:ext cx="770876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Importancia de la Historia Reciente</a:t>
            </a:r>
          </a:p>
          <a:p>
            <a:r>
              <a:rPr lang="es-MX" sz="2400" dirty="0"/>
              <a:t>La historia reciente es importante porque:</a:t>
            </a:r>
          </a:p>
          <a:p>
            <a:r>
              <a:rPr lang="es-MX" sz="2400" dirty="0"/>
              <a:t> Ayuda a comprender problemas actuales</a:t>
            </a:r>
          </a:p>
          <a:p>
            <a:r>
              <a:rPr lang="es-MX" sz="2400" dirty="0"/>
              <a:t> Permite reflexionar sobre la democracia y los derechos humanos</a:t>
            </a:r>
          </a:p>
          <a:p>
            <a:r>
              <a:rPr lang="es-MX" sz="2400" dirty="0"/>
              <a:t> Contribuye a construir memoria histórica</a:t>
            </a:r>
          </a:p>
          <a:p>
            <a:r>
              <a:rPr lang="es-MX" sz="2400" dirty="0"/>
              <a:t> Ayuda a evitar repetir errores del pasado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1979249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422D5FD7-B8E4-071D-5D7D-AAB45CE7537A}"/>
              </a:ext>
            </a:extLst>
          </p:cNvPr>
          <p:cNvSpPr txBox="1"/>
          <p:nvPr/>
        </p:nvSpPr>
        <p:spPr>
          <a:xfrm>
            <a:off x="1357460" y="2277194"/>
            <a:ext cx="778418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Historia Reciente e historiografía</a:t>
            </a:r>
          </a:p>
          <a:p>
            <a:r>
              <a:rPr lang="es-MX" sz="2400" dirty="0"/>
              <a:t>La historia reciente se analiza desde la historiografía, que estudia cómo los historiadores</a:t>
            </a:r>
          </a:p>
          <a:p>
            <a:r>
              <a:rPr lang="es-MX" sz="2400" dirty="0"/>
              <a:t>interpretan el pasado.</a:t>
            </a:r>
          </a:p>
          <a:p>
            <a:r>
              <a:rPr lang="es-MX" sz="2400" dirty="0"/>
              <a:t>Esto permite:</a:t>
            </a:r>
          </a:p>
          <a:p>
            <a:r>
              <a:rPr lang="es-MX" sz="2400" dirty="0"/>
              <a:t> Analizar distintas perspectivas</a:t>
            </a:r>
          </a:p>
          <a:p>
            <a:r>
              <a:rPr lang="es-MX" sz="2400" dirty="0"/>
              <a:t> Comprender debates históricos</a:t>
            </a:r>
          </a:p>
          <a:p>
            <a:r>
              <a:rPr lang="es-MX" sz="2400" dirty="0"/>
              <a:t> Reflexionar críticamente sobre el pasado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27090993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8A2DD76F-844E-63D7-9BA9-7ECD3A347553}"/>
              </a:ext>
            </a:extLst>
          </p:cNvPr>
          <p:cNvSpPr txBox="1"/>
          <p:nvPr/>
        </p:nvSpPr>
        <p:spPr>
          <a:xfrm>
            <a:off x="1451728" y="2415694"/>
            <a:ext cx="8748074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800" dirty="0">
                <a:solidFill>
                  <a:srgbClr val="FF0000"/>
                </a:solidFill>
              </a:rPr>
              <a:t>Fuentes de la Historia Reciente</a:t>
            </a:r>
          </a:p>
          <a:p>
            <a:r>
              <a:rPr lang="es-MX" sz="2800" dirty="0"/>
              <a:t>Los historiadores utilizan diferentes fuentes:</a:t>
            </a:r>
          </a:p>
          <a:p>
            <a:r>
              <a:rPr lang="es-MX" sz="2800" dirty="0"/>
              <a:t> Testimonios y entrevistas</a:t>
            </a:r>
          </a:p>
          <a:p>
            <a:r>
              <a:rPr lang="es-MX" sz="2800" dirty="0"/>
              <a:t> Archivos oficiales</a:t>
            </a:r>
          </a:p>
          <a:p>
            <a:r>
              <a:rPr lang="es-MX" sz="2800" dirty="0"/>
              <a:t> Periódicos y medios de comunicación</a:t>
            </a:r>
          </a:p>
          <a:p>
            <a:r>
              <a:rPr lang="es-MX" sz="2800" dirty="0"/>
              <a:t> Fotografías y videos</a:t>
            </a:r>
          </a:p>
          <a:p>
            <a:r>
              <a:rPr lang="es-MX" sz="2800" dirty="0"/>
              <a:t> Informes de organizaciones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25697245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F40B4DEA-5C3E-1A4C-3E01-92E834918170}"/>
              </a:ext>
            </a:extLst>
          </p:cNvPr>
          <p:cNvSpPr txBox="1"/>
          <p:nvPr/>
        </p:nvSpPr>
        <p:spPr>
          <a:xfrm>
            <a:off x="1564849" y="575035"/>
            <a:ext cx="757679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800" dirty="0">
                <a:solidFill>
                  <a:srgbClr val="FF0000"/>
                </a:solidFill>
              </a:rPr>
              <a:t>Historia reciente en Chile</a:t>
            </a:r>
          </a:p>
          <a:p>
            <a:r>
              <a:rPr lang="es-MX" sz="2800" dirty="0"/>
              <a:t>En Chile, la historia reciente incluye procesos como:</a:t>
            </a:r>
          </a:p>
          <a:p>
            <a:endParaRPr lang="es-MX" sz="2800" dirty="0"/>
          </a:p>
          <a:p>
            <a:r>
              <a:rPr lang="es-MX" sz="2800" dirty="0"/>
              <a:t> La dictadura de Augusto Pinochet (1973–1990)</a:t>
            </a:r>
          </a:p>
          <a:p>
            <a:r>
              <a:rPr lang="es-MX" sz="2800" dirty="0"/>
              <a:t> El Golpe de Estado en Chile de 1973</a:t>
            </a:r>
          </a:p>
          <a:p>
            <a:r>
              <a:rPr lang="es-MX" sz="2800" dirty="0"/>
              <a:t> La transición a la democracia</a:t>
            </a:r>
          </a:p>
          <a:p>
            <a:r>
              <a:rPr lang="es-MX" sz="2800" dirty="0"/>
              <a:t> Movimientos sociales contemporáneos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4169561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4740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0A083A8-AE4E-8791-B434-347405CED05C}"/>
              </a:ext>
            </a:extLst>
          </p:cNvPr>
          <p:cNvSpPr txBox="1"/>
          <p:nvPr/>
        </p:nvSpPr>
        <p:spPr>
          <a:xfrm>
            <a:off x="1187777" y="763571"/>
            <a:ext cx="10246936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800" dirty="0"/>
              <a:t>¿Qué es la historiografía?</a:t>
            </a:r>
          </a:p>
          <a:p>
            <a:r>
              <a:rPr lang="es-MX" sz="2800" dirty="0"/>
              <a:t>La historiografía es el estudio de cómo los historiadores interpretan la historia.</a:t>
            </a:r>
          </a:p>
          <a:p>
            <a:r>
              <a:rPr lang="es-MX" sz="2800" dirty="0"/>
              <a:t>Permite:</a:t>
            </a:r>
          </a:p>
          <a:p>
            <a:r>
              <a:rPr lang="es-MX" sz="2800" dirty="0"/>
              <a:t> Analizar distintos puntos de vista sobre un mismo proceso histórico</a:t>
            </a:r>
          </a:p>
          <a:p>
            <a:r>
              <a:rPr lang="es-MX" sz="2800" dirty="0"/>
              <a:t> Comprender cómo cambian las interpretaciones con el tiempo</a:t>
            </a:r>
          </a:p>
          <a:p>
            <a:r>
              <a:rPr lang="es-MX" sz="2800" dirty="0"/>
              <a:t> Analizar críticamente los hechos históricos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376506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CA7529B3-9423-307A-6F36-A81AD1F5983F}"/>
              </a:ext>
            </a:extLst>
          </p:cNvPr>
          <p:cNvSpPr txBox="1"/>
          <p:nvPr/>
        </p:nvSpPr>
        <p:spPr>
          <a:xfrm>
            <a:off x="1084082" y="669304"/>
            <a:ext cx="9945279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3200" dirty="0"/>
              <a:t>Contexto histórico reciente en Chile</a:t>
            </a:r>
          </a:p>
          <a:p>
            <a:r>
              <a:rPr lang="es-MX" sz="3200" dirty="0"/>
              <a:t>Un evento clave fue el fin de la dictadura tras el Plebiscito Nacional de Chile de 1988.</a:t>
            </a:r>
          </a:p>
          <a:p>
            <a:r>
              <a:rPr lang="es-MX" sz="3200" dirty="0"/>
              <a:t>Consecuencias:</a:t>
            </a:r>
          </a:p>
          <a:p>
            <a:r>
              <a:rPr lang="es-MX" sz="3200" dirty="0"/>
              <a:t> Inicio de la transición a la democracia</a:t>
            </a:r>
          </a:p>
          <a:p>
            <a:r>
              <a:rPr lang="es-MX" sz="3200" dirty="0"/>
              <a:t> Elecciones libres</a:t>
            </a:r>
          </a:p>
          <a:p>
            <a:r>
              <a:rPr lang="es-MX" sz="3200" dirty="0"/>
              <a:t> Nuevas instituciones democráticas</a:t>
            </a:r>
          </a:p>
          <a:p>
            <a:r>
              <a:rPr lang="es-MX" sz="3200" dirty="0"/>
              <a:t> Mayor participación política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67816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E9FB1ABC-8A0F-C7A8-37B6-72248D018305}"/>
              </a:ext>
            </a:extLst>
          </p:cNvPr>
          <p:cNvSpPr txBox="1"/>
          <p:nvPr/>
        </p:nvSpPr>
        <p:spPr>
          <a:xfrm>
            <a:off x="923827" y="461914"/>
            <a:ext cx="10982227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800" dirty="0"/>
              <a:t>La transición a la democracia</a:t>
            </a:r>
          </a:p>
          <a:p>
            <a:r>
              <a:rPr lang="es-MX" sz="2800" dirty="0"/>
              <a:t>En 1990 comienza un nuevo periodo democrático con el gobierno de</a:t>
            </a:r>
          </a:p>
          <a:p>
            <a:r>
              <a:rPr lang="es-MX" sz="2800" dirty="0"/>
              <a:t>Patricio Aylwin.</a:t>
            </a:r>
          </a:p>
          <a:p>
            <a:r>
              <a:rPr lang="es-MX" sz="2800" dirty="0"/>
              <a:t>Cambios importantes:</a:t>
            </a:r>
          </a:p>
          <a:p>
            <a:r>
              <a:rPr lang="es-MX" sz="2800" dirty="0"/>
              <a:t> Recuperación de libertades políticas</a:t>
            </a:r>
          </a:p>
          <a:p>
            <a:r>
              <a:rPr lang="es-MX" sz="2800" dirty="0"/>
              <a:t> Creación de políticas de derechos humanos</a:t>
            </a:r>
          </a:p>
          <a:p>
            <a:r>
              <a:rPr lang="es-MX" sz="2800" dirty="0"/>
              <a:t> Fortalecimiento de instituciones democráticas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2815871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420AEE3-1C6C-D095-59E8-CECA4EB203EA}"/>
              </a:ext>
            </a:extLst>
          </p:cNvPr>
          <p:cNvSpPr txBox="1"/>
          <p:nvPr/>
        </p:nvSpPr>
        <p:spPr>
          <a:xfrm>
            <a:off x="829559" y="480767"/>
            <a:ext cx="8312084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3200" dirty="0"/>
              <a:t>Fortalecimiento de la sociedad civil</a:t>
            </a:r>
          </a:p>
          <a:p>
            <a:r>
              <a:rPr lang="es-MX" sz="3200" dirty="0"/>
              <a:t>La sociedad civil está formada por ciudadanos y organizaciones que participan en la vida</a:t>
            </a:r>
          </a:p>
          <a:p>
            <a:r>
              <a:rPr lang="es-MX" sz="3200" dirty="0"/>
              <a:t>pública.</a:t>
            </a:r>
          </a:p>
          <a:p>
            <a:r>
              <a:rPr lang="es-MX" sz="3200" dirty="0"/>
              <a:t>Ejemplos:</a:t>
            </a:r>
          </a:p>
          <a:p>
            <a:r>
              <a:rPr lang="es-MX" sz="3200" dirty="0"/>
              <a:t> Centros de estudiantes</a:t>
            </a:r>
          </a:p>
          <a:p>
            <a:r>
              <a:rPr lang="es-MX" sz="3200" dirty="0"/>
              <a:t> Organizaciones vecinales</a:t>
            </a:r>
          </a:p>
          <a:p>
            <a:r>
              <a:rPr lang="es-MX" sz="3200" dirty="0"/>
              <a:t> </a:t>
            </a:r>
            <a:r>
              <a:rPr lang="es-MX" sz="3200" dirty="0" err="1"/>
              <a:t>ONGs</a:t>
            </a:r>
            <a:endParaRPr lang="es-MX" sz="3200" dirty="0"/>
          </a:p>
          <a:p>
            <a:r>
              <a:rPr lang="es-MX" sz="3200" dirty="0"/>
              <a:t> Movimientos sociales</a:t>
            </a:r>
          </a:p>
          <a:p>
            <a:r>
              <a:rPr lang="es-MX" sz="3200" dirty="0"/>
              <a:t>Estas organizaciones influyen en decisiones políticas y sociales.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1901480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803C0479-5453-6017-3EC7-A37BAD6B7DBD}"/>
              </a:ext>
            </a:extLst>
          </p:cNvPr>
          <p:cNvSpPr txBox="1"/>
          <p:nvPr/>
        </p:nvSpPr>
        <p:spPr>
          <a:xfrm>
            <a:off x="942680" y="688157"/>
            <a:ext cx="1003011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800" dirty="0"/>
              <a:t>Movimientos sociales recientes</a:t>
            </a:r>
          </a:p>
          <a:p>
            <a:r>
              <a:rPr lang="es-MX" sz="2800" dirty="0"/>
              <a:t>En las últimas décadas han surgido importantes movilizaciones sociales:</a:t>
            </a:r>
          </a:p>
          <a:p>
            <a:r>
              <a:rPr lang="es-MX" sz="2800" dirty="0"/>
              <a:t> Movimientos estudiantiles</a:t>
            </a:r>
          </a:p>
          <a:p>
            <a:r>
              <a:rPr lang="es-MX" sz="2800" dirty="0"/>
              <a:t> Movimientos feministas</a:t>
            </a:r>
          </a:p>
          <a:p>
            <a:r>
              <a:rPr lang="es-MX" sz="2800" dirty="0"/>
              <a:t> Movimientos ambientales</a:t>
            </a:r>
          </a:p>
          <a:p>
            <a:r>
              <a:rPr lang="es-MX" sz="2800" dirty="0"/>
              <a:t> Demandas por mayor igualdad social</a:t>
            </a:r>
          </a:p>
          <a:p>
            <a:r>
              <a:rPr lang="es-MX" sz="2800" dirty="0"/>
              <a:t>Uno de los acontecimientos más importantes fue el</a:t>
            </a:r>
          </a:p>
          <a:p>
            <a:r>
              <a:rPr lang="es-MX" sz="2800" dirty="0"/>
              <a:t>Estallido social de Chile de 2019.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2749965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1FE66724-99F5-F862-3AFE-15C8BAEA568E}"/>
              </a:ext>
            </a:extLst>
          </p:cNvPr>
          <p:cNvSpPr txBox="1"/>
          <p:nvPr/>
        </p:nvSpPr>
        <p:spPr>
          <a:xfrm>
            <a:off x="1159497" y="744719"/>
            <a:ext cx="798214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800" dirty="0"/>
              <a:t>Derechos humanos en la historia reciente</a:t>
            </a:r>
          </a:p>
          <a:p>
            <a:r>
              <a:rPr lang="es-MX" sz="2800" dirty="0"/>
              <a:t>Durante la dictadura de</a:t>
            </a:r>
          </a:p>
          <a:p>
            <a:r>
              <a:rPr lang="es-MX" sz="2800" dirty="0"/>
              <a:t>Augusto Pinochet</a:t>
            </a:r>
          </a:p>
          <a:p>
            <a:r>
              <a:rPr lang="es-MX" sz="2800" dirty="0"/>
              <a:t>se produjeron graves violaciones a los derechos humanos.</a:t>
            </a:r>
          </a:p>
          <a:p>
            <a:r>
              <a:rPr lang="es-MX" sz="2800" dirty="0"/>
              <a:t>En democracia se desarrollaron procesos de:</a:t>
            </a:r>
          </a:p>
          <a:p>
            <a:r>
              <a:rPr lang="es-MX" sz="2800" dirty="0"/>
              <a:t> Verdad</a:t>
            </a:r>
          </a:p>
          <a:p>
            <a:r>
              <a:rPr lang="es-MX" sz="2800" dirty="0"/>
              <a:t> Justicia</a:t>
            </a:r>
          </a:p>
          <a:p>
            <a:r>
              <a:rPr lang="es-MX" sz="2800" dirty="0"/>
              <a:t> Reparación a las víctimas</a:t>
            </a:r>
          </a:p>
          <a:p>
            <a:r>
              <a:rPr lang="es-MX" sz="2800" dirty="0"/>
              <a:t> Memoria histórica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955494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02D10985-C2AF-16ED-AE4A-4C0B6D070683}"/>
              </a:ext>
            </a:extLst>
          </p:cNvPr>
          <p:cNvSpPr txBox="1"/>
          <p:nvPr/>
        </p:nvSpPr>
        <p:spPr>
          <a:xfrm>
            <a:off x="1272620" y="622169"/>
            <a:ext cx="7869024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400" dirty="0"/>
              <a:t>Instituciones de memoria y verdad</a:t>
            </a:r>
          </a:p>
          <a:p>
            <a:r>
              <a:rPr lang="es-MX" sz="2400" dirty="0"/>
              <a:t>Se crearon comisiones para investigar violaciones a los derechos humanos:</a:t>
            </a:r>
          </a:p>
          <a:p>
            <a:r>
              <a:rPr lang="es-MX" sz="2400" dirty="0"/>
              <a:t> Comisión Nacional de Verdad y Reconciliación (Informe Rettig)</a:t>
            </a:r>
          </a:p>
          <a:p>
            <a:r>
              <a:rPr lang="es-MX" sz="2400" dirty="0"/>
              <a:t> Comisión Nacional sobre Prisión Política y Tortura (Informe </a:t>
            </a:r>
            <a:r>
              <a:rPr lang="es-MX" sz="2400" dirty="0" err="1"/>
              <a:t>Valech</a:t>
            </a:r>
            <a:r>
              <a:rPr lang="es-MX" sz="2400" dirty="0"/>
              <a:t>)</a:t>
            </a:r>
          </a:p>
          <a:p>
            <a:r>
              <a:rPr lang="es-MX" sz="2400" dirty="0"/>
              <a:t>Objetivo:</a:t>
            </a:r>
          </a:p>
          <a:p>
            <a:r>
              <a:rPr lang="es-MX" sz="2400" dirty="0"/>
              <a:t> Reconocer a las víctimas</a:t>
            </a:r>
          </a:p>
          <a:p>
            <a:r>
              <a:rPr lang="es-MX" sz="2400" dirty="0"/>
              <a:t> Investigar los hechos</a:t>
            </a:r>
          </a:p>
          <a:p>
            <a:r>
              <a:rPr lang="es-MX" sz="2400" dirty="0"/>
              <a:t> Promover la memoria histórica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173270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F6802624-1025-3930-7CAE-11964C2847E8}"/>
              </a:ext>
            </a:extLst>
          </p:cNvPr>
          <p:cNvSpPr txBox="1"/>
          <p:nvPr/>
        </p:nvSpPr>
        <p:spPr>
          <a:xfrm>
            <a:off x="1159498" y="659876"/>
            <a:ext cx="798214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800" dirty="0"/>
              <a:t>Impacto a nivel local</a:t>
            </a:r>
          </a:p>
          <a:p>
            <a:r>
              <a:rPr lang="es-MX" sz="2800" dirty="0"/>
              <a:t>Los cambios democráticos también influyen en las comunidades locales.</a:t>
            </a:r>
          </a:p>
          <a:p>
            <a:r>
              <a:rPr lang="es-MX" sz="2800" dirty="0"/>
              <a:t>Ejemplos:</a:t>
            </a:r>
          </a:p>
          <a:p>
            <a:r>
              <a:rPr lang="es-MX" sz="2800" dirty="0"/>
              <a:t> Mayor participación en municipios</a:t>
            </a:r>
          </a:p>
          <a:p>
            <a:r>
              <a:rPr lang="es-MX" sz="2800" dirty="0"/>
              <a:t> Cabildos ciudadanos</a:t>
            </a:r>
          </a:p>
          <a:p>
            <a:r>
              <a:rPr lang="es-MX" sz="2800" dirty="0"/>
              <a:t> Organizaciones comunitarias</a:t>
            </a:r>
          </a:p>
          <a:p>
            <a:r>
              <a:rPr lang="es-MX" sz="2800" dirty="0"/>
              <a:t> Participación juvenil en política</a:t>
            </a:r>
          </a:p>
          <a:p>
            <a:r>
              <a:rPr lang="es-MX" sz="2800" dirty="0"/>
              <a:t>Esto fortalece la democracia desde lo local.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2627235170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52</TotalTime>
  <Words>725</Words>
  <Application>Microsoft Office PowerPoint</Application>
  <PresentationFormat>Panorámica</PresentationFormat>
  <Paragraphs>122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Arial</vt:lpstr>
      <vt:lpstr>Century Gothic</vt:lpstr>
      <vt:lpstr>Wingdings 3</vt:lpstr>
      <vt:lpstr>Espiral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Sala 29</dc:creator>
  <cp:lastModifiedBy>Silvia Pérez Morales</cp:lastModifiedBy>
  <cp:revision>2</cp:revision>
  <dcterms:created xsi:type="dcterms:W3CDTF">2026-03-11T11:29:36Z</dcterms:created>
  <dcterms:modified xsi:type="dcterms:W3CDTF">2026-03-15T22:48:54Z</dcterms:modified>
</cp:coreProperties>
</file>