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Klein Heavy" charset="1" panose="02000503060000020004"/>
      <p:regular r:id="rId13"/>
    </p:embeddedFont>
    <p:embeddedFont>
      <p:font typeface="Klein Bold" charset="1" panose="02000503060000020004"/>
      <p:regular r:id="rId14"/>
    </p:embeddedFont>
    <p:embeddedFont>
      <p:font typeface="Poppins Light" charset="1" panose="00000400000000000000"/>
      <p:regular r:id="rId15"/>
    </p:embeddedFont>
    <p:embeddedFont>
      <p:font typeface="Klein" charset="1" panose="020005030600000200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0.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9.png" Type="http://schemas.openxmlformats.org/officeDocument/2006/relationships/image"/><Relationship Id="rId8"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67830" y="-1253789"/>
            <a:ext cx="8504894" cy="9827084"/>
          </a:xfrm>
          <a:custGeom>
            <a:avLst/>
            <a:gdLst/>
            <a:ahLst/>
            <a:cxnLst/>
            <a:rect r="r" b="b" t="t" l="l"/>
            <a:pathLst>
              <a:path h="9827084" w="8504894">
                <a:moveTo>
                  <a:pt x="0" y="0"/>
                </a:moveTo>
                <a:lnTo>
                  <a:pt x="8504895" y="0"/>
                </a:lnTo>
                <a:lnTo>
                  <a:pt x="8504895" y="9827084"/>
                </a:lnTo>
                <a:lnTo>
                  <a:pt x="0" y="98270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74966">
            <a:off x="1718085" y="2427719"/>
            <a:ext cx="9564025" cy="3803668"/>
            <a:chOff x="0" y="0"/>
            <a:chExt cx="12752033" cy="5071558"/>
          </a:xfrm>
        </p:grpSpPr>
        <p:sp>
          <p:nvSpPr>
            <p:cNvPr name="Freeform 4" id="4"/>
            <p:cNvSpPr/>
            <p:nvPr/>
          </p:nvSpPr>
          <p:spPr>
            <a:xfrm flipH="false" flipV="false" rot="0">
              <a:off x="6120947" y="0"/>
              <a:ext cx="6631086" cy="5071558"/>
            </a:xfrm>
            <a:custGeom>
              <a:avLst/>
              <a:gdLst/>
              <a:ahLst/>
              <a:cxnLst/>
              <a:rect r="r" b="b" t="t" l="l"/>
              <a:pathLst>
                <a:path h="5071558" w="6631086">
                  <a:moveTo>
                    <a:pt x="0" y="0"/>
                  </a:moveTo>
                  <a:lnTo>
                    <a:pt x="6631086" y="0"/>
                  </a:lnTo>
                  <a:lnTo>
                    <a:pt x="6631086" y="5071558"/>
                  </a:lnTo>
                  <a:lnTo>
                    <a:pt x="0" y="5071558"/>
                  </a:lnTo>
                  <a:lnTo>
                    <a:pt x="0" y="0"/>
                  </a:lnTo>
                  <a:close/>
                </a:path>
              </a:pathLst>
            </a:custGeom>
            <a:blipFill>
              <a:blip r:embed="rId4">
                <a:extLst>
                  <a:ext uri="{96DAC541-7B7A-43D3-8B79-37D633B846F1}">
                    <asvg:svgBlip xmlns:asvg="http://schemas.microsoft.com/office/drawing/2016/SVG/main" r:embed="rId5"/>
                  </a:ext>
                </a:extLst>
              </a:blip>
              <a:stretch>
                <a:fillRect l="-22773" t="0" r="0" b="-9961"/>
              </a:stretch>
            </a:blipFill>
          </p:spPr>
        </p:sp>
        <p:sp>
          <p:nvSpPr>
            <p:cNvPr name="Freeform 5" id="5"/>
            <p:cNvSpPr/>
            <p:nvPr/>
          </p:nvSpPr>
          <p:spPr>
            <a:xfrm flipH="true" flipV="false" rot="0">
              <a:off x="0" y="0"/>
              <a:ext cx="6631086" cy="5071558"/>
            </a:xfrm>
            <a:custGeom>
              <a:avLst/>
              <a:gdLst/>
              <a:ahLst/>
              <a:cxnLst/>
              <a:rect r="r" b="b" t="t" l="l"/>
              <a:pathLst>
                <a:path h="5071558" w="6631086">
                  <a:moveTo>
                    <a:pt x="6631086" y="0"/>
                  </a:moveTo>
                  <a:lnTo>
                    <a:pt x="0" y="0"/>
                  </a:lnTo>
                  <a:lnTo>
                    <a:pt x="0" y="5071558"/>
                  </a:lnTo>
                  <a:lnTo>
                    <a:pt x="6631086" y="5071558"/>
                  </a:lnTo>
                  <a:lnTo>
                    <a:pt x="6631086" y="0"/>
                  </a:lnTo>
                  <a:close/>
                </a:path>
              </a:pathLst>
            </a:custGeom>
            <a:blipFill>
              <a:blip r:embed="rId4">
                <a:extLst>
                  <a:ext uri="{96DAC541-7B7A-43D3-8B79-37D633B846F1}">
                    <asvg:svgBlip xmlns:asvg="http://schemas.microsoft.com/office/drawing/2016/SVG/main" r:embed="rId5"/>
                  </a:ext>
                </a:extLst>
              </a:blip>
              <a:stretch>
                <a:fillRect l="-22773" t="0" r="0" b="-9961"/>
              </a:stretch>
            </a:blipFill>
          </p:spPr>
        </p:sp>
      </p:grpSp>
      <p:sp>
        <p:nvSpPr>
          <p:cNvPr name="Freeform 6" id="6"/>
          <p:cNvSpPr/>
          <p:nvPr/>
        </p:nvSpPr>
        <p:spPr>
          <a:xfrm flipH="false" flipV="false" rot="0">
            <a:off x="11961955" y="1825273"/>
            <a:ext cx="7057609" cy="6172200"/>
          </a:xfrm>
          <a:custGeom>
            <a:avLst/>
            <a:gdLst/>
            <a:ahLst/>
            <a:cxnLst/>
            <a:rect r="r" b="b" t="t" l="l"/>
            <a:pathLst>
              <a:path h="6172200" w="7057609">
                <a:moveTo>
                  <a:pt x="0" y="0"/>
                </a:moveTo>
                <a:lnTo>
                  <a:pt x="7057609" y="0"/>
                </a:lnTo>
                <a:lnTo>
                  <a:pt x="7057609" y="6172200"/>
                </a:lnTo>
                <a:lnTo>
                  <a:pt x="0" y="61722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7575068" y="2164897"/>
            <a:ext cx="2801603" cy="921982"/>
          </a:xfrm>
          <a:custGeom>
            <a:avLst/>
            <a:gdLst/>
            <a:ahLst/>
            <a:cxnLst/>
            <a:rect r="r" b="b" t="t" l="l"/>
            <a:pathLst>
              <a:path h="921982" w="2801603">
                <a:moveTo>
                  <a:pt x="0" y="0"/>
                </a:moveTo>
                <a:lnTo>
                  <a:pt x="2801603" y="0"/>
                </a:lnTo>
                <a:lnTo>
                  <a:pt x="2801603" y="921982"/>
                </a:lnTo>
                <a:lnTo>
                  <a:pt x="0" y="9219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4788550" y="1825273"/>
            <a:ext cx="2470750" cy="2473843"/>
          </a:xfrm>
          <a:custGeom>
            <a:avLst/>
            <a:gdLst/>
            <a:ahLst/>
            <a:cxnLst/>
            <a:rect r="r" b="b" t="t" l="l"/>
            <a:pathLst>
              <a:path h="2473843" w="2470750">
                <a:moveTo>
                  <a:pt x="0" y="0"/>
                </a:moveTo>
                <a:lnTo>
                  <a:pt x="2470750" y="0"/>
                </a:lnTo>
                <a:lnTo>
                  <a:pt x="2470750" y="2473843"/>
                </a:lnTo>
                <a:lnTo>
                  <a:pt x="0" y="2473843"/>
                </a:lnTo>
                <a:lnTo>
                  <a:pt x="0" y="0"/>
                </a:lnTo>
                <a:close/>
              </a:path>
            </a:pathLst>
          </a:custGeom>
          <a:blipFill>
            <a:blip r:embed="rId10"/>
            <a:stretch>
              <a:fillRect l="0" t="0" r="0" b="0"/>
            </a:stretch>
          </a:blipFill>
        </p:spPr>
      </p:sp>
      <p:grpSp>
        <p:nvGrpSpPr>
          <p:cNvPr name="Group 9" id="9"/>
          <p:cNvGrpSpPr/>
          <p:nvPr/>
        </p:nvGrpSpPr>
        <p:grpSpPr>
          <a:xfrm rot="0">
            <a:off x="-149238" y="7886517"/>
            <a:ext cx="18586475" cy="2577039"/>
            <a:chOff x="0" y="0"/>
            <a:chExt cx="24781967" cy="3436053"/>
          </a:xfrm>
        </p:grpSpPr>
        <p:sp>
          <p:nvSpPr>
            <p:cNvPr name="Freeform 10" id="10"/>
            <p:cNvSpPr/>
            <p:nvPr/>
          </p:nvSpPr>
          <p:spPr>
            <a:xfrm flipH="false" flipV="false" rot="0">
              <a:off x="0" y="0"/>
              <a:ext cx="12551790" cy="3436053"/>
            </a:xfrm>
            <a:custGeom>
              <a:avLst/>
              <a:gdLst/>
              <a:ahLst/>
              <a:cxnLst/>
              <a:rect r="r" b="b" t="t" l="l"/>
              <a:pathLst>
                <a:path h="3436053" w="12551790">
                  <a:moveTo>
                    <a:pt x="0" y="0"/>
                  </a:moveTo>
                  <a:lnTo>
                    <a:pt x="12551790" y="0"/>
                  </a:lnTo>
                  <a:lnTo>
                    <a:pt x="12551790" y="3436053"/>
                  </a:lnTo>
                  <a:lnTo>
                    <a:pt x="0" y="3436053"/>
                  </a:lnTo>
                  <a:lnTo>
                    <a:pt x="0" y="0"/>
                  </a:lnTo>
                  <a:close/>
                </a:path>
              </a:pathLst>
            </a:custGeom>
            <a:blipFill>
              <a:blip r:embed="rId11"/>
              <a:stretch>
                <a:fillRect l="0" t="0" r="0" b="0"/>
              </a:stretch>
            </a:blipFill>
          </p:spPr>
        </p:sp>
        <p:sp>
          <p:nvSpPr>
            <p:cNvPr name="Freeform 11" id="11"/>
            <p:cNvSpPr/>
            <p:nvPr/>
          </p:nvSpPr>
          <p:spPr>
            <a:xfrm flipH="true" flipV="false" rot="0">
              <a:off x="12358822" y="0"/>
              <a:ext cx="12423145" cy="3436053"/>
            </a:xfrm>
            <a:custGeom>
              <a:avLst/>
              <a:gdLst/>
              <a:ahLst/>
              <a:cxnLst/>
              <a:rect r="r" b="b" t="t" l="l"/>
              <a:pathLst>
                <a:path h="3436053" w="12423145">
                  <a:moveTo>
                    <a:pt x="12423145" y="0"/>
                  </a:moveTo>
                  <a:lnTo>
                    <a:pt x="0" y="0"/>
                  </a:lnTo>
                  <a:lnTo>
                    <a:pt x="0" y="3436053"/>
                  </a:lnTo>
                  <a:lnTo>
                    <a:pt x="12423145" y="3436053"/>
                  </a:lnTo>
                  <a:lnTo>
                    <a:pt x="12423145" y="0"/>
                  </a:lnTo>
                  <a:close/>
                </a:path>
              </a:pathLst>
            </a:custGeom>
            <a:blipFill>
              <a:blip r:embed="rId11"/>
              <a:stretch>
                <a:fillRect l="0" t="0" r="-1035" b="0"/>
              </a:stretch>
            </a:blipFill>
          </p:spPr>
        </p:sp>
      </p:grpSp>
      <p:sp>
        <p:nvSpPr>
          <p:cNvPr name="Freeform 12" id="12"/>
          <p:cNvSpPr/>
          <p:nvPr/>
        </p:nvSpPr>
        <p:spPr>
          <a:xfrm flipH="false" flipV="false" rot="0">
            <a:off x="13937079" y="4911373"/>
            <a:ext cx="4173692" cy="5574213"/>
          </a:xfrm>
          <a:custGeom>
            <a:avLst/>
            <a:gdLst/>
            <a:ahLst/>
            <a:cxnLst/>
            <a:rect r="r" b="b" t="t" l="l"/>
            <a:pathLst>
              <a:path h="5574213" w="4173692">
                <a:moveTo>
                  <a:pt x="0" y="0"/>
                </a:moveTo>
                <a:lnTo>
                  <a:pt x="4173692" y="0"/>
                </a:lnTo>
                <a:lnTo>
                  <a:pt x="4173692" y="5574213"/>
                </a:lnTo>
                <a:lnTo>
                  <a:pt x="0" y="5574213"/>
                </a:lnTo>
                <a:lnTo>
                  <a:pt x="0" y="0"/>
                </a:lnTo>
                <a:close/>
              </a:path>
            </a:pathLst>
          </a:custGeom>
          <a:blipFill>
            <a:blip r:embed="rId12"/>
            <a:stretch>
              <a:fillRect l="0" t="0" r="0" b="0"/>
            </a:stretch>
          </a:blipFill>
        </p:spPr>
      </p:sp>
      <p:sp>
        <p:nvSpPr>
          <p:cNvPr name="Freeform 13" id="13"/>
          <p:cNvSpPr/>
          <p:nvPr/>
        </p:nvSpPr>
        <p:spPr>
          <a:xfrm flipH="false" flipV="false" rot="0">
            <a:off x="509408" y="370160"/>
            <a:ext cx="3751359" cy="1089318"/>
          </a:xfrm>
          <a:custGeom>
            <a:avLst/>
            <a:gdLst/>
            <a:ahLst/>
            <a:cxnLst/>
            <a:rect r="r" b="b" t="t" l="l"/>
            <a:pathLst>
              <a:path h="1089318" w="3751359">
                <a:moveTo>
                  <a:pt x="0" y="0"/>
                </a:moveTo>
                <a:lnTo>
                  <a:pt x="3751359" y="0"/>
                </a:lnTo>
                <a:lnTo>
                  <a:pt x="3751359" y="1089318"/>
                </a:lnTo>
                <a:lnTo>
                  <a:pt x="0" y="1089318"/>
                </a:lnTo>
                <a:lnTo>
                  <a:pt x="0" y="0"/>
                </a:lnTo>
                <a:close/>
              </a:path>
            </a:pathLst>
          </a:custGeom>
          <a:blipFill>
            <a:blip r:embed="rId13"/>
            <a:stretch>
              <a:fillRect l="0" t="0" r="0" b="0"/>
            </a:stretch>
          </a:blipFill>
        </p:spPr>
      </p:sp>
      <p:sp>
        <p:nvSpPr>
          <p:cNvPr name="TextBox 14" id="14"/>
          <p:cNvSpPr txBox="true"/>
          <p:nvPr/>
        </p:nvSpPr>
        <p:spPr>
          <a:xfrm rot="-164125">
            <a:off x="2294016" y="3062782"/>
            <a:ext cx="8348936" cy="1892299"/>
          </a:xfrm>
          <a:prstGeom prst="rect">
            <a:avLst/>
          </a:prstGeom>
        </p:spPr>
        <p:txBody>
          <a:bodyPr anchor="t" rtlCol="false" tIns="0" lIns="0" bIns="0" rIns="0">
            <a:spAutoFit/>
          </a:bodyPr>
          <a:lstStyle/>
          <a:p>
            <a:pPr algn="ctr">
              <a:lnSpc>
                <a:spcPts val="15400"/>
              </a:lnSpc>
            </a:pPr>
            <a:r>
              <a:rPr lang="en-US" sz="11000" b="true">
                <a:solidFill>
                  <a:srgbClr val="EB3A3A"/>
                </a:solidFill>
                <a:latin typeface="Klein Heavy"/>
                <a:ea typeface="Klein Heavy"/>
                <a:cs typeface="Klein Heavy"/>
                <a:sym typeface="Klein Heavy"/>
              </a:rPr>
              <a:t>Las flores</a:t>
            </a:r>
          </a:p>
        </p:txBody>
      </p:sp>
      <p:sp>
        <p:nvSpPr>
          <p:cNvPr name="TextBox 15" id="15"/>
          <p:cNvSpPr txBox="true"/>
          <p:nvPr/>
        </p:nvSpPr>
        <p:spPr>
          <a:xfrm rot="-164125">
            <a:off x="2351023" y="4665965"/>
            <a:ext cx="8348936" cy="1226820"/>
          </a:xfrm>
          <a:prstGeom prst="rect">
            <a:avLst/>
          </a:prstGeom>
        </p:spPr>
        <p:txBody>
          <a:bodyPr anchor="t" rtlCol="false" tIns="0" lIns="0" bIns="0" rIns="0">
            <a:spAutoFit/>
          </a:bodyPr>
          <a:lstStyle/>
          <a:p>
            <a:pPr algn="ctr">
              <a:lnSpc>
                <a:spcPts val="10080"/>
              </a:lnSpc>
            </a:pPr>
            <a:r>
              <a:rPr lang="en-US" sz="7200" b="true">
                <a:solidFill>
                  <a:srgbClr val="000000"/>
                </a:solidFill>
                <a:latin typeface="Klein Bold"/>
                <a:ea typeface="Klein Bold"/>
                <a:cs typeface="Klein Bold"/>
                <a:sym typeface="Klein Bold"/>
              </a:rPr>
              <a:t>y la polinización</a:t>
            </a:r>
          </a:p>
        </p:txBody>
      </p:sp>
      <p:sp>
        <p:nvSpPr>
          <p:cNvPr name="TextBox 16" id="16"/>
          <p:cNvSpPr txBox="true"/>
          <p:nvPr/>
        </p:nvSpPr>
        <p:spPr>
          <a:xfrm rot="-100621">
            <a:off x="512137" y="6559190"/>
            <a:ext cx="12459375" cy="559435"/>
          </a:xfrm>
          <a:prstGeom prst="rect">
            <a:avLst/>
          </a:prstGeom>
        </p:spPr>
        <p:txBody>
          <a:bodyPr anchor="t" rtlCol="false" tIns="0" lIns="0" bIns="0" rIns="0">
            <a:spAutoFit/>
          </a:bodyPr>
          <a:lstStyle/>
          <a:p>
            <a:pPr algn="ctr">
              <a:lnSpc>
                <a:spcPts val="4340"/>
              </a:lnSpc>
            </a:pPr>
            <a:r>
              <a:rPr lang="en-US" sz="3100">
                <a:solidFill>
                  <a:srgbClr val="000000"/>
                </a:solidFill>
                <a:latin typeface="Poppins Light"/>
                <a:ea typeface="Poppins Light"/>
                <a:cs typeface="Poppins Light"/>
                <a:sym typeface="Poppins Light"/>
              </a:rPr>
              <a:t>Prof. Paulina Soto - Ciencias Naturales - 3° básico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9238" y="9256195"/>
            <a:ext cx="18586475" cy="2577039"/>
            <a:chOff x="0" y="0"/>
            <a:chExt cx="24781967" cy="3436053"/>
          </a:xfrm>
        </p:grpSpPr>
        <p:sp>
          <p:nvSpPr>
            <p:cNvPr name="Freeform 3" id="3"/>
            <p:cNvSpPr/>
            <p:nvPr/>
          </p:nvSpPr>
          <p:spPr>
            <a:xfrm flipH="false" flipV="false" rot="0">
              <a:off x="0" y="0"/>
              <a:ext cx="12551790" cy="3436053"/>
            </a:xfrm>
            <a:custGeom>
              <a:avLst/>
              <a:gdLst/>
              <a:ahLst/>
              <a:cxnLst/>
              <a:rect r="r" b="b" t="t" l="l"/>
              <a:pathLst>
                <a:path h="3436053" w="12551790">
                  <a:moveTo>
                    <a:pt x="0" y="0"/>
                  </a:moveTo>
                  <a:lnTo>
                    <a:pt x="12551790" y="0"/>
                  </a:lnTo>
                  <a:lnTo>
                    <a:pt x="12551790" y="3436053"/>
                  </a:lnTo>
                  <a:lnTo>
                    <a:pt x="0" y="3436053"/>
                  </a:lnTo>
                  <a:lnTo>
                    <a:pt x="0" y="0"/>
                  </a:lnTo>
                  <a:close/>
                </a:path>
              </a:pathLst>
            </a:custGeom>
            <a:blipFill>
              <a:blip r:embed="rId2"/>
              <a:stretch>
                <a:fillRect l="0" t="0" r="0" b="0"/>
              </a:stretch>
            </a:blipFill>
          </p:spPr>
        </p:sp>
        <p:sp>
          <p:nvSpPr>
            <p:cNvPr name="Freeform 4" id="4"/>
            <p:cNvSpPr/>
            <p:nvPr/>
          </p:nvSpPr>
          <p:spPr>
            <a:xfrm flipH="true" flipV="false" rot="0">
              <a:off x="12358822" y="0"/>
              <a:ext cx="12423145" cy="3436053"/>
            </a:xfrm>
            <a:custGeom>
              <a:avLst/>
              <a:gdLst/>
              <a:ahLst/>
              <a:cxnLst/>
              <a:rect r="r" b="b" t="t" l="l"/>
              <a:pathLst>
                <a:path h="3436053" w="12423145">
                  <a:moveTo>
                    <a:pt x="12423145" y="0"/>
                  </a:moveTo>
                  <a:lnTo>
                    <a:pt x="0" y="0"/>
                  </a:lnTo>
                  <a:lnTo>
                    <a:pt x="0" y="3436053"/>
                  </a:lnTo>
                  <a:lnTo>
                    <a:pt x="12423145" y="3436053"/>
                  </a:lnTo>
                  <a:lnTo>
                    <a:pt x="12423145" y="0"/>
                  </a:lnTo>
                  <a:close/>
                </a:path>
              </a:pathLst>
            </a:custGeom>
            <a:blipFill>
              <a:blip r:embed="rId2"/>
              <a:stretch>
                <a:fillRect l="0" t="0" r="-1035" b="0"/>
              </a:stretch>
            </a:blipFill>
          </p:spPr>
        </p:sp>
      </p:grpSp>
      <p:sp>
        <p:nvSpPr>
          <p:cNvPr name="TextBox 5" id="5"/>
          <p:cNvSpPr txBox="true"/>
          <p:nvPr/>
        </p:nvSpPr>
        <p:spPr>
          <a:xfrm rot="0">
            <a:off x="958663" y="2154556"/>
            <a:ext cx="16300637" cy="1746810"/>
          </a:xfrm>
          <a:prstGeom prst="rect">
            <a:avLst/>
          </a:prstGeom>
        </p:spPr>
        <p:txBody>
          <a:bodyPr anchor="t" rtlCol="false" tIns="0" lIns="0" bIns="0" rIns="0">
            <a:spAutoFit/>
          </a:bodyPr>
          <a:lstStyle/>
          <a:p>
            <a:pPr algn="ctr">
              <a:lnSpc>
                <a:spcPts val="6911"/>
              </a:lnSpc>
            </a:pPr>
            <a:r>
              <a:rPr lang="en-US" sz="4937">
                <a:solidFill>
                  <a:srgbClr val="000000"/>
                </a:solidFill>
                <a:latin typeface="Poppins Light"/>
                <a:ea typeface="Poppins Light"/>
                <a:cs typeface="Poppins Light"/>
                <a:sym typeface="Poppins Light"/>
              </a:rPr>
              <a:t>En una hoja y de manera grupal, deberán escribir y dibujar el proceso de polinización que incluya: </a:t>
            </a:r>
          </a:p>
        </p:txBody>
      </p:sp>
      <p:sp>
        <p:nvSpPr>
          <p:cNvPr name="Freeform 6" id="6"/>
          <p:cNvSpPr/>
          <p:nvPr/>
        </p:nvSpPr>
        <p:spPr>
          <a:xfrm flipH="false" flipV="false" rot="0">
            <a:off x="-653965" y="7168130"/>
            <a:ext cx="3365329" cy="3376585"/>
          </a:xfrm>
          <a:custGeom>
            <a:avLst/>
            <a:gdLst/>
            <a:ahLst/>
            <a:cxnLst/>
            <a:rect r="r" b="b" t="t" l="l"/>
            <a:pathLst>
              <a:path h="3376585" w="3365329">
                <a:moveTo>
                  <a:pt x="0" y="0"/>
                </a:moveTo>
                <a:lnTo>
                  <a:pt x="3365330" y="0"/>
                </a:lnTo>
                <a:lnTo>
                  <a:pt x="3365330" y="3376584"/>
                </a:lnTo>
                <a:lnTo>
                  <a:pt x="0" y="3376584"/>
                </a:lnTo>
                <a:lnTo>
                  <a:pt x="0" y="0"/>
                </a:lnTo>
                <a:close/>
              </a:path>
            </a:pathLst>
          </a:custGeom>
          <a:blipFill>
            <a:blip r:embed="rId3"/>
            <a:stretch>
              <a:fillRect l="0" t="0" r="0" b="0"/>
            </a:stretch>
          </a:blipFill>
        </p:spPr>
      </p:sp>
      <p:sp>
        <p:nvSpPr>
          <p:cNvPr name="TextBox 7" id="7"/>
          <p:cNvSpPr txBox="true"/>
          <p:nvPr/>
        </p:nvSpPr>
        <p:spPr>
          <a:xfrm rot="0">
            <a:off x="701534" y="543181"/>
            <a:ext cx="10774826" cy="1120775"/>
          </a:xfrm>
          <a:prstGeom prst="rect">
            <a:avLst/>
          </a:prstGeom>
        </p:spPr>
        <p:txBody>
          <a:bodyPr anchor="t" rtlCol="false" tIns="0" lIns="0" bIns="0" rIns="0">
            <a:spAutoFit/>
          </a:bodyPr>
          <a:lstStyle/>
          <a:p>
            <a:pPr algn="l">
              <a:lnSpc>
                <a:spcPts val="9100"/>
              </a:lnSpc>
            </a:pPr>
            <a:r>
              <a:rPr lang="en-US" sz="6500" b="true">
                <a:solidFill>
                  <a:srgbClr val="EB3A3A"/>
                </a:solidFill>
                <a:latin typeface="Klein Heavy"/>
                <a:ea typeface="Klein Heavy"/>
                <a:cs typeface="Klein Heavy"/>
                <a:sym typeface="Klein Heavy"/>
              </a:rPr>
              <a:t>Taller Grupal Evaluado</a:t>
            </a:r>
          </a:p>
        </p:txBody>
      </p:sp>
      <p:sp>
        <p:nvSpPr>
          <p:cNvPr name="TextBox 8" id="8"/>
          <p:cNvSpPr txBox="true"/>
          <p:nvPr/>
        </p:nvSpPr>
        <p:spPr>
          <a:xfrm rot="0">
            <a:off x="1028700" y="4271214"/>
            <a:ext cx="16300637" cy="2646372"/>
          </a:xfrm>
          <a:prstGeom prst="rect">
            <a:avLst/>
          </a:prstGeom>
        </p:spPr>
        <p:txBody>
          <a:bodyPr anchor="t" rtlCol="false" tIns="0" lIns="0" bIns="0" rIns="0">
            <a:spAutoFit/>
          </a:bodyPr>
          <a:lstStyle/>
          <a:p>
            <a:pPr algn="l" marL="1065922" indent="-532961" lvl="1">
              <a:lnSpc>
                <a:spcPts val="6911"/>
              </a:lnSpc>
              <a:buFont typeface="Arial"/>
              <a:buChar char="•"/>
            </a:pPr>
            <a:r>
              <a:rPr lang="en-US" sz="4937">
                <a:solidFill>
                  <a:srgbClr val="000000"/>
                </a:solidFill>
                <a:latin typeface="Poppins Light"/>
                <a:ea typeface="Poppins Light"/>
                <a:cs typeface="Poppins Light"/>
                <a:sym typeface="Poppins Light"/>
              </a:rPr>
              <a:t>Partes de una flor: Pétalo, estigma, estilo, filamento, antera, ovario. </a:t>
            </a:r>
          </a:p>
          <a:p>
            <a:pPr algn="l" marL="1065922" indent="-532961" lvl="1">
              <a:lnSpc>
                <a:spcPts val="6911"/>
              </a:lnSpc>
              <a:buFont typeface="Arial"/>
              <a:buChar char="•"/>
            </a:pPr>
            <a:r>
              <a:rPr lang="en-US" sz="4937">
                <a:solidFill>
                  <a:srgbClr val="000000"/>
                </a:solidFill>
                <a:latin typeface="Poppins Light"/>
                <a:ea typeface="Poppins Light"/>
                <a:cs typeface="Poppins Light"/>
                <a:sym typeface="Poppins Light"/>
              </a:rPr>
              <a:t>Agentes polinizadores. </a:t>
            </a:r>
          </a:p>
        </p:txBody>
      </p:sp>
    </p:spTree>
  </p:cSld>
  <p:clrMapOvr>
    <a:masterClrMapping/>
  </p:clrMapOvr>
  <p:transition spd="slow">
    <p:push dir="l"/>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96679" y="-1874167"/>
            <a:ext cx="7540593" cy="8712870"/>
          </a:xfrm>
          <a:custGeom>
            <a:avLst/>
            <a:gdLst/>
            <a:ahLst/>
            <a:cxnLst/>
            <a:rect r="r" b="b" t="t" l="l"/>
            <a:pathLst>
              <a:path h="8712870" w="7540593">
                <a:moveTo>
                  <a:pt x="0" y="0"/>
                </a:moveTo>
                <a:lnTo>
                  <a:pt x="7540593" y="0"/>
                </a:lnTo>
                <a:lnTo>
                  <a:pt x="7540593" y="8712869"/>
                </a:lnTo>
                <a:lnTo>
                  <a:pt x="0" y="87128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13481" y="4901865"/>
            <a:ext cx="7540593" cy="8712870"/>
          </a:xfrm>
          <a:custGeom>
            <a:avLst/>
            <a:gdLst/>
            <a:ahLst/>
            <a:cxnLst/>
            <a:rect r="r" b="b" t="t" l="l"/>
            <a:pathLst>
              <a:path h="8712870" w="7540593">
                <a:moveTo>
                  <a:pt x="0" y="0"/>
                </a:moveTo>
                <a:lnTo>
                  <a:pt x="7540593" y="0"/>
                </a:lnTo>
                <a:lnTo>
                  <a:pt x="7540593" y="8712870"/>
                </a:lnTo>
                <a:lnTo>
                  <a:pt x="0" y="87128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a:grpSpLocks noChangeAspect="true"/>
          </p:cNvGrpSpPr>
          <p:nvPr/>
        </p:nvGrpSpPr>
        <p:grpSpPr>
          <a:xfrm rot="417166">
            <a:off x="1329635" y="629163"/>
            <a:ext cx="4516075" cy="5246370"/>
            <a:chOff x="0" y="0"/>
            <a:chExt cx="5466080" cy="6350000"/>
          </a:xfrm>
        </p:grpSpPr>
        <p:sp>
          <p:nvSpPr>
            <p:cNvPr name="Freeform 5" id="5"/>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CF5ED"/>
            </a:solidFill>
          </p:spPr>
        </p:sp>
        <p:sp>
          <p:nvSpPr>
            <p:cNvPr name="Freeform 6" id="6"/>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a:stretch>
                <a:fillRect l="-21775" t="0" r="-21775" b="0"/>
              </a:stretch>
            </a:blipFill>
          </p:spPr>
        </p:sp>
        <p:sp>
          <p:nvSpPr>
            <p:cNvPr name="Freeform 7" id="7"/>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8" id="8"/>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grpSp>
        <p:nvGrpSpPr>
          <p:cNvPr name="Group 9" id="9"/>
          <p:cNvGrpSpPr>
            <a:grpSpLocks noChangeAspect="true"/>
          </p:cNvGrpSpPr>
          <p:nvPr/>
        </p:nvGrpSpPr>
        <p:grpSpPr>
          <a:xfrm rot="-328563">
            <a:off x="3636877" y="4224067"/>
            <a:ext cx="4516075" cy="5246370"/>
            <a:chOff x="0" y="0"/>
            <a:chExt cx="5466080" cy="6350000"/>
          </a:xfrm>
        </p:grpSpPr>
        <p:sp>
          <p:nvSpPr>
            <p:cNvPr name="Freeform 10" id="10"/>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CF5ED"/>
            </a:solidFill>
          </p:spPr>
        </p:sp>
        <p:sp>
          <p:nvSpPr>
            <p:cNvPr name="Freeform 11" id="11"/>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a:stretch>
                <a:fillRect l="-22045" t="0" r="-22045" b="0"/>
              </a:stretch>
            </a:blipFill>
          </p:spPr>
        </p:sp>
        <p:sp>
          <p:nvSpPr>
            <p:cNvPr name="Freeform 12" id="12"/>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13" id="13"/>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name="TextBox 14" id="14"/>
          <p:cNvSpPr txBox="true"/>
          <p:nvPr/>
        </p:nvSpPr>
        <p:spPr>
          <a:xfrm rot="0">
            <a:off x="9144000" y="1855205"/>
            <a:ext cx="7460416" cy="1120775"/>
          </a:xfrm>
          <a:prstGeom prst="rect">
            <a:avLst/>
          </a:prstGeom>
        </p:spPr>
        <p:txBody>
          <a:bodyPr anchor="t" rtlCol="false" tIns="0" lIns="0" bIns="0" rIns="0">
            <a:spAutoFit/>
          </a:bodyPr>
          <a:lstStyle/>
          <a:p>
            <a:pPr algn="ctr" marL="0" indent="0" lvl="0">
              <a:lnSpc>
                <a:spcPts val="9100"/>
              </a:lnSpc>
              <a:spcBef>
                <a:spcPct val="0"/>
              </a:spcBef>
            </a:pPr>
            <a:r>
              <a:rPr lang="en-US" b="true" sz="6500">
                <a:solidFill>
                  <a:srgbClr val="000000"/>
                </a:solidFill>
                <a:latin typeface="Klein Bold"/>
                <a:ea typeface="Klein Bold"/>
                <a:cs typeface="Klein Bold"/>
                <a:sym typeface="Klein Bold"/>
              </a:rPr>
              <a:t>¿Qué es la</a:t>
            </a:r>
          </a:p>
        </p:txBody>
      </p:sp>
      <p:sp>
        <p:nvSpPr>
          <p:cNvPr name="Freeform 15" id="15"/>
          <p:cNvSpPr/>
          <p:nvPr/>
        </p:nvSpPr>
        <p:spPr>
          <a:xfrm flipH="false" flipV="false" rot="0">
            <a:off x="13292184" y="3252348"/>
            <a:ext cx="7540593" cy="8712870"/>
          </a:xfrm>
          <a:custGeom>
            <a:avLst/>
            <a:gdLst/>
            <a:ahLst/>
            <a:cxnLst/>
            <a:rect r="r" b="b" t="t" l="l"/>
            <a:pathLst>
              <a:path h="8712870" w="7540593">
                <a:moveTo>
                  <a:pt x="0" y="0"/>
                </a:moveTo>
                <a:lnTo>
                  <a:pt x="7540592" y="0"/>
                </a:lnTo>
                <a:lnTo>
                  <a:pt x="7540592" y="8712870"/>
                </a:lnTo>
                <a:lnTo>
                  <a:pt x="0" y="87128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6" id="16"/>
          <p:cNvSpPr txBox="true"/>
          <p:nvPr/>
        </p:nvSpPr>
        <p:spPr>
          <a:xfrm rot="0">
            <a:off x="9144000" y="5024385"/>
            <a:ext cx="7460416" cy="3274060"/>
          </a:xfrm>
          <a:prstGeom prst="rect">
            <a:avLst/>
          </a:prstGeom>
        </p:spPr>
        <p:txBody>
          <a:bodyPr anchor="t" rtlCol="false" tIns="0" lIns="0" bIns="0" rIns="0">
            <a:spAutoFit/>
          </a:bodyPr>
          <a:lstStyle/>
          <a:p>
            <a:pPr algn="ctr" marL="0" indent="0" lvl="0">
              <a:lnSpc>
                <a:spcPts val="4340"/>
              </a:lnSpc>
              <a:spcBef>
                <a:spcPct val="0"/>
              </a:spcBef>
            </a:pPr>
            <a:r>
              <a:rPr lang="en-US" sz="3100">
                <a:solidFill>
                  <a:srgbClr val="000000"/>
                </a:solidFill>
                <a:latin typeface="Poppins Light"/>
                <a:ea typeface="Poppins Light"/>
                <a:cs typeface="Poppins Light"/>
                <a:sym typeface="Poppins Light"/>
              </a:rPr>
              <a:t>La polinización es el proceso mediante el cual el polen de los estambres (parte masculina de la flor) llega al pistilo (parte femenina) de otra flor. Este proceso permite que se formen semillas y nuevas plantas.</a:t>
            </a:r>
          </a:p>
        </p:txBody>
      </p:sp>
      <p:sp>
        <p:nvSpPr>
          <p:cNvPr name="TextBox 17" id="17"/>
          <p:cNvSpPr txBox="true"/>
          <p:nvPr/>
        </p:nvSpPr>
        <p:spPr>
          <a:xfrm rot="0">
            <a:off x="9144000" y="2899780"/>
            <a:ext cx="7460416" cy="1120775"/>
          </a:xfrm>
          <a:prstGeom prst="rect">
            <a:avLst/>
          </a:prstGeom>
        </p:spPr>
        <p:txBody>
          <a:bodyPr anchor="t" rtlCol="false" tIns="0" lIns="0" bIns="0" rIns="0">
            <a:spAutoFit/>
          </a:bodyPr>
          <a:lstStyle/>
          <a:p>
            <a:pPr algn="ctr" marL="0" indent="0" lvl="0">
              <a:lnSpc>
                <a:spcPts val="9100"/>
              </a:lnSpc>
              <a:spcBef>
                <a:spcPct val="0"/>
              </a:spcBef>
            </a:pPr>
            <a:r>
              <a:rPr lang="en-US" b="true" sz="6500" strike="noStrike" u="none">
                <a:solidFill>
                  <a:srgbClr val="EB3A3A"/>
                </a:solidFill>
                <a:latin typeface="Klein Heavy"/>
                <a:ea typeface="Klein Heavy"/>
                <a:cs typeface="Klein Heavy"/>
                <a:sym typeface="Klein Heavy"/>
              </a:rPr>
              <a:t>polinización?</a:t>
            </a:r>
          </a:p>
        </p:txBody>
      </p:sp>
    </p:spTree>
  </p:cSld>
  <p:clrMapOvr>
    <a:masterClrMapping/>
  </p:clrMapOvr>
  <p:transition spd="slow">
    <p:push dir="l"/>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29329" y="3478845"/>
            <a:ext cx="7057609" cy="6172200"/>
          </a:xfrm>
          <a:custGeom>
            <a:avLst/>
            <a:gdLst/>
            <a:ahLst/>
            <a:cxnLst/>
            <a:rect r="r" b="b" t="t" l="l"/>
            <a:pathLst>
              <a:path h="6172200" w="7057609">
                <a:moveTo>
                  <a:pt x="0" y="0"/>
                </a:moveTo>
                <a:lnTo>
                  <a:pt x="7057609" y="0"/>
                </a:lnTo>
                <a:lnTo>
                  <a:pt x="7057609" y="6172200"/>
                </a:lnTo>
                <a:lnTo>
                  <a:pt x="0" y="6172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49238" y="8759678"/>
            <a:ext cx="18586475" cy="2577039"/>
            <a:chOff x="0" y="0"/>
            <a:chExt cx="24781967" cy="3436053"/>
          </a:xfrm>
        </p:grpSpPr>
        <p:sp>
          <p:nvSpPr>
            <p:cNvPr name="Freeform 4" id="4"/>
            <p:cNvSpPr/>
            <p:nvPr/>
          </p:nvSpPr>
          <p:spPr>
            <a:xfrm flipH="false" flipV="false" rot="0">
              <a:off x="0" y="0"/>
              <a:ext cx="12551790" cy="3436053"/>
            </a:xfrm>
            <a:custGeom>
              <a:avLst/>
              <a:gdLst/>
              <a:ahLst/>
              <a:cxnLst/>
              <a:rect r="r" b="b" t="t" l="l"/>
              <a:pathLst>
                <a:path h="3436053" w="12551790">
                  <a:moveTo>
                    <a:pt x="0" y="0"/>
                  </a:moveTo>
                  <a:lnTo>
                    <a:pt x="12551790" y="0"/>
                  </a:lnTo>
                  <a:lnTo>
                    <a:pt x="12551790" y="3436053"/>
                  </a:lnTo>
                  <a:lnTo>
                    <a:pt x="0" y="3436053"/>
                  </a:lnTo>
                  <a:lnTo>
                    <a:pt x="0" y="0"/>
                  </a:lnTo>
                  <a:close/>
                </a:path>
              </a:pathLst>
            </a:custGeom>
            <a:blipFill>
              <a:blip r:embed="rId4"/>
              <a:stretch>
                <a:fillRect l="0" t="0" r="0" b="0"/>
              </a:stretch>
            </a:blipFill>
          </p:spPr>
        </p:sp>
        <p:sp>
          <p:nvSpPr>
            <p:cNvPr name="Freeform 5" id="5"/>
            <p:cNvSpPr/>
            <p:nvPr/>
          </p:nvSpPr>
          <p:spPr>
            <a:xfrm flipH="true" flipV="false" rot="0">
              <a:off x="12358822" y="0"/>
              <a:ext cx="12423145" cy="3436053"/>
            </a:xfrm>
            <a:custGeom>
              <a:avLst/>
              <a:gdLst/>
              <a:ahLst/>
              <a:cxnLst/>
              <a:rect r="r" b="b" t="t" l="l"/>
              <a:pathLst>
                <a:path h="3436053" w="12423145">
                  <a:moveTo>
                    <a:pt x="12423145" y="0"/>
                  </a:moveTo>
                  <a:lnTo>
                    <a:pt x="0" y="0"/>
                  </a:lnTo>
                  <a:lnTo>
                    <a:pt x="0" y="3436053"/>
                  </a:lnTo>
                  <a:lnTo>
                    <a:pt x="12423145" y="3436053"/>
                  </a:lnTo>
                  <a:lnTo>
                    <a:pt x="12423145" y="0"/>
                  </a:lnTo>
                  <a:close/>
                </a:path>
              </a:pathLst>
            </a:custGeom>
            <a:blipFill>
              <a:blip r:embed="rId4"/>
              <a:stretch>
                <a:fillRect l="0" t="0" r="-1035" b="0"/>
              </a:stretch>
            </a:blipFill>
          </p:spPr>
        </p:sp>
      </p:grpSp>
      <p:sp>
        <p:nvSpPr>
          <p:cNvPr name="Freeform 6" id="6"/>
          <p:cNvSpPr/>
          <p:nvPr/>
        </p:nvSpPr>
        <p:spPr>
          <a:xfrm flipH="false" flipV="true" rot="0">
            <a:off x="578826" y="-661355"/>
            <a:ext cx="7057609" cy="6172200"/>
          </a:xfrm>
          <a:custGeom>
            <a:avLst/>
            <a:gdLst/>
            <a:ahLst/>
            <a:cxnLst/>
            <a:rect r="r" b="b" t="t" l="l"/>
            <a:pathLst>
              <a:path h="6172200" w="7057609">
                <a:moveTo>
                  <a:pt x="0" y="6172200"/>
                </a:moveTo>
                <a:lnTo>
                  <a:pt x="7057609" y="6172200"/>
                </a:lnTo>
                <a:lnTo>
                  <a:pt x="7057609" y="0"/>
                </a:lnTo>
                <a:lnTo>
                  <a:pt x="0" y="0"/>
                </a:lnTo>
                <a:lnTo>
                  <a:pt x="0" y="617220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72000">
            <a:off x="5277965" y="3678357"/>
            <a:ext cx="7732070" cy="5684454"/>
            <a:chOff x="0" y="0"/>
            <a:chExt cx="10309427" cy="7579272"/>
          </a:xfrm>
        </p:grpSpPr>
        <p:sp>
          <p:nvSpPr>
            <p:cNvPr name="Freeform 8" id="8"/>
            <p:cNvSpPr/>
            <p:nvPr/>
          </p:nvSpPr>
          <p:spPr>
            <a:xfrm flipH="false" flipV="false" rot="0">
              <a:off x="4948502" y="0"/>
              <a:ext cx="5360925" cy="4100119"/>
            </a:xfrm>
            <a:custGeom>
              <a:avLst/>
              <a:gdLst/>
              <a:ahLst/>
              <a:cxnLst/>
              <a:rect r="r" b="b" t="t" l="l"/>
              <a:pathLst>
                <a:path h="4100119" w="5360925">
                  <a:moveTo>
                    <a:pt x="0" y="0"/>
                  </a:moveTo>
                  <a:lnTo>
                    <a:pt x="5360925" y="0"/>
                  </a:lnTo>
                  <a:lnTo>
                    <a:pt x="5360925" y="4100119"/>
                  </a:lnTo>
                  <a:lnTo>
                    <a:pt x="0" y="4100119"/>
                  </a:lnTo>
                  <a:lnTo>
                    <a:pt x="0" y="0"/>
                  </a:lnTo>
                  <a:close/>
                </a:path>
              </a:pathLst>
            </a:custGeom>
            <a:blipFill>
              <a:blip r:embed="rId5">
                <a:extLst>
                  <a:ext uri="{96DAC541-7B7A-43D3-8B79-37D633B846F1}">
                    <asvg:svgBlip xmlns:asvg="http://schemas.microsoft.com/office/drawing/2016/SVG/main" r:embed="rId6"/>
                  </a:ext>
                </a:extLst>
              </a:blip>
              <a:stretch>
                <a:fillRect l="-22773" t="0" r="0" b="-9961"/>
              </a:stretch>
            </a:blipFill>
          </p:spPr>
        </p:sp>
        <p:sp>
          <p:nvSpPr>
            <p:cNvPr name="Freeform 9" id="9"/>
            <p:cNvSpPr/>
            <p:nvPr/>
          </p:nvSpPr>
          <p:spPr>
            <a:xfrm flipH="true" flipV="false" rot="0">
              <a:off x="0" y="0"/>
              <a:ext cx="5360925" cy="4100119"/>
            </a:xfrm>
            <a:custGeom>
              <a:avLst/>
              <a:gdLst/>
              <a:ahLst/>
              <a:cxnLst/>
              <a:rect r="r" b="b" t="t" l="l"/>
              <a:pathLst>
                <a:path h="4100119" w="5360925">
                  <a:moveTo>
                    <a:pt x="5360925" y="0"/>
                  </a:moveTo>
                  <a:lnTo>
                    <a:pt x="0" y="0"/>
                  </a:lnTo>
                  <a:lnTo>
                    <a:pt x="0" y="4100119"/>
                  </a:lnTo>
                  <a:lnTo>
                    <a:pt x="5360925" y="4100119"/>
                  </a:lnTo>
                  <a:lnTo>
                    <a:pt x="5360925" y="0"/>
                  </a:lnTo>
                  <a:close/>
                </a:path>
              </a:pathLst>
            </a:custGeom>
            <a:blipFill>
              <a:blip r:embed="rId5">
                <a:extLst>
                  <a:ext uri="{96DAC541-7B7A-43D3-8B79-37D633B846F1}">
                    <asvg:svgBlip xmlns:asvg="http://schemas.microsoft.com/office/drawing/2016/SVG/main" r:embed="rId6"/>
                  </a:ext>
                </a:extLst>
              </a:blip>
              <a:stretch>
                <a:fillRect l="-22773" t="0" r="0" b="-9961"/>
              </a:stretch>
            </a:blipFill>
          </p:spPr>
        </p:sp>
        <p:sp>
          <p:nvSpPr>
            <p:cNvPr name="Freeform 10" id="10"/>
            <p:cNvSpPr/>
            <p:nvPr/>
          </p:nvSpPr>
          <p:spPr>
            <a:xfrm flipH="false" flipV="true" rot="0">
              <a:off x="4948502" y="3479153"/>
              <a:ext cx="5360925" cy="4100119"/>
            </a:xfrm>
            <a:custGeom>
              <a:avLst/>
              <a:gdLst/>
              <a:ahLst/>
              <a:cxnLst/>
              <a:rect r="r" b="b" t="t" l="l"/>
              <a:pathLst>
                <a:path h="4100119" w="5360925">
                  <a:moveTo>
                    <a:pt x="0" y="4100119"/>
                  </a:moveTo>
                  <a:lnTo>
                    <a:pt x="5360925" y="4100119"/>
                  </a:lnTo>
                  <a:lnTo>
                    <a:pt x="5360925" y="0"/>
                  </a:lnTo>
                  <a:lnTo>
                    <a:pt x="0" y="0"/>
                  </a:lnTo>
                  <a:lnTo>
                    <a:pt x="0" y="4100119"/>
                  </a:lnTo>
                  <a:close/>
                </a:path>
              </a:pathLst>
            </a:custGeom>
            <a:blipFill>
              <a:blip r:embed="rId5">
                <a:extLst>
                  <a:ext uri="{96DAC541-7B7A-43D3-8B79-37D633B846F1}">
                    <asvg:svgBlip xmlns:asvg="http://schemas.microsoft.com/office/drawing/2016/SVG/main" r:embed="rId6"/>
                  </a:ext>
                </a:extLst>
              </a:blip>
              <a:stretch>
                <a:fillRect l="-22773" t="0" r="0" b="-9961"/>
              </a:stretch>
            </a:blipFill>
          </p:spPr>
        </p:sp>
        <p:sp>
          <p:nvSpPr>
            <p:cNvPr name="Freeform 11" id="11"/>
            <p:cNvSpPr/>
            <p:nvPr/>
          </p:nvSpPr>
          <p:spPr>
            <a:xfrm flipH="true" flipV="true" rot="0">
              <a:off x="0" y="3479153"/>
              <a:ext cx="5360925" cy="4100119"/>
            </a:xfrm>
            <a:custGeom>
              <a:avLst/>
              <a:gdLst/>
              <a:ahLst/>
              <a:cxnLst/>
              <a:rect r="r" b="b" t="t" l="l"/>
              <a:pathLst>
                <a:path h="4100119" w="5360925">
                  <a:moveTo>
                    <a:pt x="5360925" y="4100119"/>
                  </a:moveTo>
                  <a:lnTo>
                    <a:pt x="0" y="4100119"/>
                  </a:lnTo>
                  <a:lnTo>
                    <a:pt x="0" y="0"/>
                  </a:lnTo>
                  <a:lnTo>
                    <a:pt x="5360925" y="0"/>
                  </a:lnTo>
                  <a:lnTo>
                    <a:pt x="5360925" y="4100119"/>
                  </a:lnTo>
                  <a:close/>
                </a:path>
              </a:pathLst>
            </a:custGeom>
            <a:blipFill>
              <a:blip r:embed="rId5">
                <a:extLst>
                  <a:ext uri="{96DAC541-7B7A-43D3-8B79-37D633B846F1}">
                    <asvg:svgBlip xmlns:asvg="http://schemas.microsoft.com/office/drawing/2016/SVG/main" r:embed="rId6"/>
                  </a:ext>
                </a:extLst>
              </a:blip>
              <a:stretch>
                <a:fillRect l="-22773" t="0" r="0" b="-9961"/>
              </a:stretch>
            </a:blipFill>
          </p:spPr>
        </p:sp>
      </p:grpSp>
      <p:sp>
        <p:nvSpPr>
          <p:cNvPr name="Freeform 12" id="12"/>
          <p:cNvSpPr/>
          <p:nvPr/>
        </p:nvSpPr>
        <p:spPr>
          <a:xfrm flipH="false" flipV="false" rot="0">
            <a:off x="14187383" y="2419982"/>
            <a:ext cx="2470750" cy="2473843"/>
          </a:xfrm>
          <a:custGeom>
            <a:avLst/>
            <a:gdLst/>
            <a:ahLst/>
            <a:cxnLst/>
            <a:rect r="r" b="b" t="t" l="l"/>
            <a:pathLst>
              <a:path h="2473843" w="2470750">
                <a:moveTo>
                  <a:pt x="0" y="0"/>
                </a:moveTo>
                <a:lnTo>
                  <a:pt x="2470750" y="0"/>
                </a:lnTo>
                <a:lnTo>
                  <a:pt x="2470750" y="2473843"/>
                </a:lnTo>
                <a:lnTo>
                  <a:pt x="0" y="2473843"/>
                </a:lnTo>
                <a:lnTo>
                  <a:pt x="0" y="0"/>
                </a:lnTo>
                <a:close/>
              </a:path>
            </a:pathLst>
          </a:custGeom>
          <a:blipFill>
            <a:blip r:embed="rId7"/>
            <a:stretch>
              <a:fillRect l="0" t="0" r="0" b="0"/>
            </a:stretch>
          </a:blipFill>
        </p:spPr>
      </p:sp>
      <p:sp>
        <p:nvSpPr>
          <p:cNvPr name="TextBox 13" id="13"/>
          <p:cNvSpPr txBox="true"/>
          <p:nvPr/>
        </p:nvSpPr>
        <p:spPr>
          <a:xfrm rot="0">
            <a:off x="4391155" y="1303970"/>
            <a:ext cx="9505689" cy="1120775"/>
          </a:xfrm>
          <a:prstGeom prst="rect">
            <a:avLst/>
          </a:prstGeom>
        </p:spPr>
        <p:txBody>
          <a:bodyPr anchor="t" rtlCol="false" tIns="0" lIns="0" bIns="0" rIns="0">
            <a:spAutoFit/>
          </a:bodyPr>
          <a:lstStyle/>
          <a:p>
            <a:pPr algn="ctr" marL="0" indent="0" lvl="0">
              <a:lnSpc>
                <a:spcPts val="9100"/>
              </a:lnSpc>
              <a:spcBef>
                <a:spcPct val="0"/>
              </a:spcBef>
            </a:pPr>
            <a:r>
              <a:rPr lang="en-US" b="true" sz="6500">
                <a:solidFill>
                  <a:srgbClr val="000000"/>
                </a:solidFill>
                <a:latin typeface="Klein Bold"/>
                <a:ea typeface="Klein Bold"/>
                <a:cs typeface="Klein Bold"/>
                <a:sym typeface="Klein Bold"/>
              </a:rPr>
              <a:t>La importancia de los</a:t>
            </a:r>
          </a:p>
        </p:txBody>
      </p:sp>
      <p:sp>
        <p:nvSpPr>
          <p:cNvPr name="Freeform 14" id="14"/>
          <p:cNvSpPr/>
          <p:nvPr/>
        </p:nvSpPr>
        <p:spPr>
          <a:xfrm flipH="true" flipV="false" rot="0">
            <a:off x="12832902" y="5455309"/>
            <a:ext cx="2127886" cy="2130549"/>
          </a:xfrm>
          <a:custGeom>
            <a:avLst/>
            <a:gdLst/>
            <a:ahLst/>
            <a:cxnLst/>
            <a:rect r="r" b="b" t="t" l="l"/>
            <a:pathLst>
              <a:path h="2130549" w="2127886">
                <a:moveTo>
                  <a:pt x="2127886" y="0"/>
                </a:moveTo>
                <a:lnTo>
                  <a:pt x="0" y="0"/>
                </a:lnTo>
                <a:lnTo>
                  <a:pt x="0" y="2130550"/>
                </a:lnTo>
                <a:lnTo>
                  <a:pt x="2127886" y="2130550"/>
                </a:lnTo>
                <a:lnTo>
                  <a:pt x="2127886" y="0"/>
                </a:lnTo>
                <a:close/>
              </a:path>
            </a:pathLst>
          </a:custGeom>
          <a:blipFill>
            <a:blip r:embed="rId7"/>
            <a:stretch>
              <a:fillRect l="0" t="0" r="0" b="0"/>
            </a:stretch>
          </a:blipFill>
        </p:spPr>
      </p:sp>
      <p:sp>
        <p:nvSpPr>
          <p:cNvPr name="Freeform 15" id="15"/>
          <p:cNvSpPr/>
          <p:nvPr/>
        </p:nvSpPr>
        <p:spPr>
          <a:xfrm flipH="true" flipV="false" rot="-940675">
            <a:off x="2972279" y="-7233"/>
            <a:ext cx="1729831" cy="1731996"/>
          </a:xfrm>
          <a:custGeom>
            <a:avLst/>
            <a:gdLst/>
            <a:ahLst/>
            <a:cxnLst/>
            <a:rect r="r" b="b" t="t" l="l"/>
            <a:pathLst>
              <a:path h="1731996" w="1729831">
                <a:moveTo>
                  <a:pt x="1729831" y="0"/>
                </a:moveTo>
                <a:lnTo>
                  <a:pt x="0" y="0"/>
                </a:lnTo>
                <a:lnTo>
                  <a:pt x="0" y="1731996"/>
                </a:lnTo>
                <a:lnTo>
                  <a:pt x="1729831" y="1731996"/>
                </a:lnTo>
                <a:lnTo>
                  <a:pt x="1729831" y="0"/>
                </a:lnTo>
                <a:close/>
              </a:path>
            </a:pathLst>
          </a:custGeom>
          <a:blipFill>
            <a:blip r:embed="rId7"/>
            <a:stretch>
              <a:fillRect l="0" t="0" r="0" b="0"/>
            </a:stretch>
          </a:blipFill>
        </p:spPr>
      </p:sp>
      <p:sp>
        <p:nvSpPr>
          <p:cNvPr name="Freeform 16" id="16"/>
          <p:cNvSpPr/>
          <p:nvPr/>
        </p:nvSpPr>
        <p:spPr>
          <a:xfrm flipH="false" flipV="false" rot="1786685">
            <a:off x="818777" y="6449405"/>
            <a:ext cx="3307264" cy="2926929"/>
          </a:xfrm>
          <a:custGeom>
            <a:avLst/>
            <a:gdLst/>
            <a:ahLst/>
            <a:cxnLst/>
            <a:rect r="r" b="b" t="t" l="l"/>
            <a:pathLst>
              <a:path h="2926929" w="3307264">
                <a:moveTo>
                  <a:pt x="0" y="0"/>
                </a:moveTo>
                <a:lnTo>
                  <a:pt x="3307264" y="0"/>
                </a:lnTo>
                <a:lnTo>
                  <a:pt x="3307264" y="2926928"/>
                </a:lnTo>
                <a:lnTo>
                  <a:pt x="0" y="2926928"/>
                </a:lnTo>
                <a:lnTo>
                  <a:pt x="0" y="0"/>
                </a:lnTo>
                <a:close/>
              </a:path>
            </a:pathLst>
          </a:custGeom>
          <a:blipFill>
            <a:blip r:embed="rId8"/>
            <a:stretch>
              <a:fillRect l="0" t="0" r="0" b="0"/>
            </a:stretch>
          </a:blipFill>
        </p:spPr>
      </p:sp>
      <p:sp>
        <p:nvSpPr>
          <p:cNvPr name="Freeform 17" id="17"/>
          <p:cNvSpPr/>
          <p:nvPr/>
        </p:nvSpPr>
        <p:spPr>
          <a:xfrm flipH="false" flipV="false" rot="-1198861">
            <a:off x="1949436" y="3534950"/>
            <a:ext cx="2395012" cy="2119586"/>
          </a:xfrm>
          <a:custGeom>
            <a:avLst/>
            <a:gdLst/>
            <a:ahLst/>
            <a:cxnLst/>
            <a:rect r="r" b="b" t="t" l="l"/>
            <a:pathLst>
              <a:path h="2119586" w="2395012">
                <a:moveTo>
                  <a:pt x="0" y="0"/>
                </a:moveTo>
                <a:lnTo>
                  <a:pt x="2395012" y="0"/>
                </a:lnTo>
                <a:lnTo>
                  <a:pt x="2395012" y="2119586"/>
                </a:lnTo>
                <a:lnTo>
                  <a:pt x="0" y="2119586"/>
                </a:lnTo>
                <a:lnTo>
                  <a:pt x="0" y="0"/>
                </a:lnTo>
                <a:close/>
              </a:path>
            </a:pathLst>
          </a:custGeom>
          <a:blipFill>
            <a:blip r:embed="rId8"/>
            <a:stretch>
              <a:fillRect l="0" t="0" r="0" b="0"/>
            </a:stretch>
          </a:blipFill>
        </p:spPr>
      </p:sp>
      <p:sp>
        <p:nvSpPr>
          <p:cNvPr name="Freeform 18" id="18"/>
          <p:cNvSpPr/>
          <p:nvPr/>
        </p:nvSpPr>
        <p:spPr>
          <a:xfrm flipH="false" flipV="false" rot="1220028">
            <a:off x="15718870" y="7127751"/>
            <a:ext cx="2127886" cy="2130549"/>
          </a:xfrm>
          <a:custGeom>
            <a:avLst/>
            <a:gdLst/>
            <a:ahLst/>
            <a:cxnLst/>
            <a:rect r="r" b="b" t="t" l="l"/>
            <a:pathLst>
              <a:path h="2130549" w="2127886">
                <a:moveTo>
                  <a:pt x="0" y="0"/>
                </a:moveTo>
                <a:lnTo>
                  <a:pt x="2127886" y="0"/>
                </a:lnTo>
                <a:lnTo>
                  <a:pt x="2127886" y="2130549"/>
                </a:lnTo>
                <a:lnTo>
                  <a:pt x="0" y="2130549"/>
                </a:lnTo>
                <a:lnTo>
                  <a:pt x="0" y="0"/>
                </a:lnTo>
                <a:close/>
              </a:path>
            </a:pathLst>
          </a:custGeom>
          <a:blipFill>
            <a:blip r:embed="rId7"/>
            <a:stretch>
              <a:fillRect l="0" t="0" r="0" b="0"/>
            </a:stretch>
          </a:blipFill>
        </p:spPr>
      </p:sp>
      <p:sp>
        <p:nvSpPr>
          <p:cNvPr name="TextBox 19" id="19"/>
          <p:cNvSpPr txBox="true"/>
          <p:nvPr/>
        </p:nvSpPr>
        <p:spPr>
          <a:xfrm rot="-72000">
            <a:off x="6021041" y="4564476"/>
            <a:ext cx="6243925" cy="3816985"/>
          </a:xfrm>
          <a:prstGeom prst="rect">
            <a:avLst/>
          </a:prstGeom>
        </p:spPr>
        <p:txBody>
          <a:bodyPr anchor="t" rtlCol="false" tIns="0" lIns="0" bIns="0" rIns="0">
            <a:spAutoFit/>
          </a:bodyPr>
          <a:lstStyle/>
          <a:p>
            <a:pPr algn="ctr" marL="0" indent="0" lvl="0">
              <a:lnSpc>
                <a:spcPts val="4340"/>
              </a:lnSpc>
              <a:spcBef>
                <a:spcPct val="0"/>
              </a:spcBef>
            </a:pPr>
            <a:r>
              <a:rPr lang="en-US" sz="3100">
                <a:solidFill>
                  <a:srgbClr val="000000"/>
                </a:solidFill>
                <a:latin typeface="Poppins Light"/>
                <a:ea typeface="Poppins Light"/>
                <a:cs typeface="Poppins Light"/>
                <a:sym typeface="Poppins Light"/>
              </a:rPr>
              <a:t>Los polinizadores, como abejas, mariposas y colibríes, transportan el polen de una flor a otra, permitiendo la reproducción de las plantas. Sin polinizadores, muchas flores y cultivos no podrían crecer.</a:t>
            </a:r>
          </a:p>
        </p:txBody>
      </p:sp>
      <p:sp>
        <p:nvSpPr>
          <p:cNvPr name="TextBox 20" id="20"/>
          <p:cNvSpPr txBox="true"/>
          <p:nvPr/>
        </p:nvSpPr>
        <p:spPr>
          <a:xfrm rot="0">
            <a:off x="4391155" y="2358070"/>
            <a:ext cx="9505689" cy="1120775"/>
          </a:xfrm>
          <a:prstGeom prst="rect">
            <a:avLst/>
          </a:prstGeom>
        </p:spPr>
        <p:txBody>
          <a:bodyPr anchor="t" rtlCol="false" tIns="0" lIns="0" bIns="0" rIns="0">
            <a:spAutoFit/>
          </a:bodyPr>
          <a:lstStyle/>
          <a:p>
            <a:pPr algn="ctr" marL="0" indent="0" lvl="0">
              <a:lnSpc>
                <a:spcPts val="9100"/>
              </a:lnSpc>
              <a:spcBef>
                <a:spcPct val="0"/>
              </a:spcBef>
            </a:pPr>
            <a:r>
              <a:rPr lang="en-US" b="true" sz="6500" strike="noStrike" u="none">
                <a:solidFill>
                  <a:srgbClr val="EB3A3A"/>
                </a:solidFill>
                <a:latin typeface="Klein Heavy"/>
                <a:ea typeface="Klein Heavy"/>
                <a:cs typeface="Klein Heavy"/>
                <a:sym typeface="Klein Heavy"/>
              </a:rPr>
              <a:t>polinizadores</a:t>
            </a:r>
          </a:p>
        </p:txBody>
      </p:sp>
    </p:spTree>
  </p:cSld>
  <p:clrMapOvr>
    <a:masterClrMapping/>
  </p:clrMapOvr>
  <p:transition spd="slow">
    <p:push dir="l"/>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569072" y="2472125"/>
            <a:ext cx="9149856" cy="6953891"/>
          </a:xfrm>
          <a:custGeom>
            <a:avLst/>
            <a:gdLst/>
            <a:ahLst/>
            <a:cxnLst/>
            <a:rect r="r" b="b" t="t" l="l"/>
            <a:pathLst>
              <a:path h="6953891" w="9149856">
                <a:moveTo>
                  <a:pt x="0" y="0"/>
                </a:moveTo>
                <a:lnTo>
                  <a:pt x="9149856" y="0"/>
                </a:lnTo>
                <a:lnTo>
                  <a:pt x="9149856" y="6953890"/>
                </a:lnTo>
                <a:lnTo>
                  <a:pt x="0" y="6953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931908" y="7502688"/>
            <a:ext cx="1620775" cy="1620775"/>
          </a:xfrm>
          <a:custGeom>
            <a:avLst/>
            <a:gdLst/>
            <a:ahLst/>
            <a:cxnLst/>
            <a:rect r="r" b="b" t="t" l="l"/>
            <a:pathLst>
              <a:path h="1620775" w="1620775">
                <a:moveTo>
                  <a:pt x="0" y="0"/>
                </a:moveTo>
                <a:lnTo>
                  <a:pt x="1620776" y="0"/>
                </a:lnTo>
                <a:lnTo>
                  <a:pt x="1620776" y="1620776"/>
                </a:lnTo>
                <a:lnTo>
                  <a:pt x="0" y="16207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989846" y="9123464"/>
            <a:ext cx="308309" cy="1439182"/>
            <a:chOff x="0" y="0"/>
            <a:chExt cx="81201" cy="379044"/>
          </a:xfrm>
        </p:grpSpPr>
        <p:sp>
          <p:nvSpPr>
            <p:cNvPr name="Freeform 5" id="5"/>
            <p:cNvSpPr/>
            <p:nvPr/>
          </p:nvSpPr>
          <p:spPr>
            <a:xfrm flipH="false" flipV="false" rot="0">
              <a:off x="0" y="0"/>
              <a:ext cx="81201" cy="379044"/>
            </a:xfrm>
            <a:custGeom>
              <a:avLst/>
              <a:gdLst/>
              <a:ahLst/>
              <a:cxnLst/>
              <a:rect r="r" b="b" t="t" l="l"/>
              <a:pathLst>
                <a:path h="379044" w="81201">
                  <a:moveTo>
                    <a:pt x="0" y="0"/>
                  </a:moveTo>
                  <a:lnTo>
                    <a:pt x="81201" y="0"/>
                  </a:lnTo>
                  <a:lnTo>
                    <a:pt x="81201" y="379044"/>
                  </a:lnTo>
                  <a:lnTo>
                    <a:pt x="0" y="379044"/>
                  </a:lnTo>
                  <a:close/>
                </a:path>
              </a:pathLst>
            </a:custGeom>
            <a:solidFill>
              <a:srgbClr val="006600"/>
            </a:solidFill>
          </p:spPr>
        </p:sp>
        <p:sp>
          <p:nvSpPr>
            <p:cNvPr name="TextBox 6" id="6"/>
            <p:cNvSpPr txBox="true"/>
            <p:nvPr/>
          </p:nvSpPr>
          <p:spPr>
            <a:xfrm>
              <a:off x="0" y="-38100"/>
              <a:ext cx="81201" cy="417144"/>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3444738">
            <a:off x="5775234" y="2888808"/>
            <a:ext cx="1312483" cy="2605426"/>
          </a:xfrm>
          <a:custGeom>
            <a:avLst/>
            <a:gdLst/>
            <a:ahLst/>
            <a:cxnLst/>
            <a:rect r="r" b="b" t="t" l="l"/>
            <a:pathLst>
              <a:path h="2605426" w="1312483">
                <a:moveTo>
                  <a:pt x="0" y="0"/>
                </a:moveTo>
                <a:lnTo>
                  <a:pt x="1312483" y="0"/>
                </a:lnTo>
                <a:lnTo>
                  <a:pt x="1312483" y="2605426"/>
                </a:lnTo>
                <a:lnTo>
                  <a:pt x="0" y="26054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true" rot="963312">
            <a:off x="9798001" y="2617398"/>
            <a:ext cx="1899582" cy="591245"/>
          </a:xfrm>
          <a:custGeom>
            <a:avLst/>
            <a:gdLst/>
            <a:ahLst/>
            <a:cxnLst/>
            <a:rect r="r" b="b" t="t" l="l"/>
            <a:pathLst>
              <a:path h="591245" w="1899582">
                <a:moveTo>
                  <a:pt x="1899583" y="591245"/>
                </a:moveTo>
                <a:lnTo>
                  <a:pt x="0" y="591245"/>
                </a:lnTo>
                <a:lnTo>
                  <a:pt x="0" y="0"/>
                </a:lnTo>
                <a:lnTo>
                  <a:pt x="1899583" y="0"/>
                </a:lnTo>
                <a:lnTo>
                  <a:pt x="1899583" y="591245"/>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3718928" y="8752498"/>
            <a:ext cx="1932411" cy="537383"/>
          </a:xfrm>
          <a:prstGeom prst="rect">
            <a:avLst/>
          </a:prstGeom>
        </p:spPr>
        <p:txBody>
          <a:bodyPr anchor="t" rtlCol="false" tIns="0" lIns="0" bIns="0" rIns="0">
            <a:spAutoFit/>
          </a:bodyPr>
          <a:lstStyle/>
          <a:p>
            <a:pPr algn="ctr" marL="0" indent="0" lvl="0">
              <a:lnSpc>
                <a:spcPts val="4340"/>
              </a:lnSpc>
              <a:spcBef>
                <a:spcPct val="0"/>
              </a:spcBef>
            </a:pPr>
            <a:r>
              <a:rPr lang="en-US" sz="3100" strike="noStrike" u="none">
                <a:solidFill>
                  <a:srgbClr val="000000"/>
                </a:solidFill>
                <a:latin typeface="Klein"/>
                <a:ea typeface="Klein"/>
                <a:cs typeface="Klein"/>
                <a:sym typeface="Klein"/>
              </a:rPr>
              <a:t>Óvulo</a:t>
            </a:r>
          </a:p>
        </p:txBody>
      </p:sp>
      <p:sp>
        <p:nvSpPr>
          <p:cNvPr name="TextBox 10" id="10"/>
          <p:cNvSpPr txBox="true"/>
          <p:nvPr/>
        </p:nvSpPr>
        <p:spPr>
          <a:xfrm rot="0">
            <a:off x="5950135" y="8595605"/>
            <a:ext cx="1932411" cy="537383"/>
          </a:xfrm>
          <a:prstGeom prst="rect">
            <a:avLst/>
          </a:prstGeom>
        </p:spPr>
        <p:txBody>
          <a:bodyPr anchor="t" rtlCol="false" tIns="0" lIns="0" bIns="0" rIns="0">
            <a:spAutoFit/>
          </a:bodyPr>
          <a:lstStyle/>
          <a:p>
            <a:pPr algn="ctr" marL="0" indent="0" lvl="0">
              <a:lnSpc>
                <a:spcPts val="4340"/>
              </a:lnSpc>
              <a:spcBef>
                <a:spcPct val="0"/>
              </a:spcBef>
            </a:pPr>
            <a:r>
              <a:rPr lang="en-US" sz="3100" strike="noStrike" u="none">
                <a:solidFill>
                  <a:srgbClr val="000000"/>
                </a:solidFill>
                <a:latin typeface="Klein"/>
                <a:ea typeface="Klein"/>
                <a:cs typeface="Klein"/>
                <a:sym typeface="Klein"/>
              </a:rPr>
              <a:t>Tallo</a:t>
            </a:r>
          </a:p>
        </p:txBody>
      </p:sp>
      <p:sp>
        <p:nvSpPr>
          <p:cNvPr name="Freeform 11" id="11"/>
          <p:cNvSpPr/>
          <p:nvPr/>
        </p:nvSpPr>
        <p:spPr>
          <a:xfrm flipH="true" flipV="false" rot="3582607">
            <a:off x="14359721" y="5782134"/>
            <a:ext cx="1032468" cy="2049564"/>
          </a:xfrm>
          <a:custGeom>
            <a:avLst/>
            <a:gdLst/>
            <a:ahLst/>
            <a:cxnLst/>
            <a:rect r="r" b="b" t="t" l="l"/>
            <a:pathLst>
              <a:path h="2049564" w="1032468">
                <a:moveTo>
                  <a:pt x="1032468" y="0"/>
                </a:moveTo>
                <a:lnTo>
                  <a:pt x="0" y="0"/>
                </a:lnTo>
                <a:lnTo>
                  <a:pt x="0" y="2049564"/>
                </a:lnTo>
                <a:lnTo>
                  <a:pt x="1032468" y="2049564"/>
                </a:lnTo>
                <a:lnTo>
                  <a:pt x="103246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true" rot="-8635621">
            <a:off x="9145620" y="7238432"/>
            <a:ext cx="1899582" cy="591245"/>
          </a:xfrm>
          <a:custGeom>
            <a:avLst/>
            <a:gdLst/>
            <a:ahLst/>
            <a:cxnLst/>
            <a:rect r="r" b="b" t="t" l="l"/>
            <a:pathLst>
              <a:path h="591245" w="1899582">
                <a:moveTo>
                  <a:pt x="0" y="591245"/>
                </a:moveTo>
                <a:lnTo>
                  <a:pt x="1899583" y="591245"/>
                </a:lnTo>
                <a:lnTo>
                  <a:pt x="1899583" y="0"/>
                </a:lnTo>
                <a:lnTo>
                  <a:pt x="0" y="0"/>
                </a:lnTo>
                <a:lnTo>
                  <a:pt x="0" y="591245"/>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7284393">
            <a:off x="13202694" y="7216438"/>
            <a:ext cx="1032468" cy="2049564"/>
          </a:xfrm>
          <a:custGeom>
            <a:avLst/>
            <a:gdLst/>
            <a:ahLst/>
            <a:cxnLst/>
            <a:rect r="r" b="b" t="t" l="l"/>
            <a:pathLst>
              <a:path h="2049564" w="1032468">
                <a:moveTo>
                  <a:pt x="0" y="0"/>
                </a:moveTo>
                <a:lnTo>
                  <a:pt x="1032468" y="0"/>
                </a:lnTo>
                <a:lnTo>
                  <a:pt x="1032468" y="2049564"/>
                </a:lnTo>
                <a:lnTo>
                  <a:pt x="0" y="20495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true" flipV="true" rot="-9882420">
            <a:off x="6960680" y="9219900"/>
            <a:ext cx="1899582" cy="591245"/>
          </a:xfrm>
          <a:custGeom>
            <a:avLst/>
            <a:gdLst/>
            <a:ahLst/>
            <a:cxnLst/>
            <a:rect r="r" b="b" t="t" l="l"/>
            <a:pathLst>
              <a:path h="591245" w="1899582">
                <a:moveTo>
                  <a:pt x="1899582" y="591245"/>
                </a:moveTo>
                <a:lnTo>
                  <a:pt x="0" y="591245"/>
                </a:lnTo>
                <a:lnTo>
                  <a:pt x="0" y="0"/>
                </a:lnTo>
                <a:lnTo>
                  <a:pt x="1899582" y="0"/>
                </a:lnTo>
                <a:lnTo>
                  <a:pt x="1899582" y="591245"/>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4685133" y="750492"/>
            <a:ext cx="1751474" cy="1467451"/>
          </a:xfrm>
          <a:custGeom>
            <a:avLst/>
            <a:gdLst/>
            <a:ahLst/>
            <a:cxnLst/>
            <a:rect r="r" b="b" t="t" l="l"/>
            <a:pathLst>
              <a:path h="1467451" w="1751474">
                <a:moveTo>
                  <a:pt x="0" y="0"/>
                </a:moveTo>
                <a:lnTo>
                  <a:pt x="1751474" y="0"/>
                </a:lnTo>
                <a:lnTo>
                  <a:pt x="1751474" y="1467451"/>
                </a:lnTo>
                <a:lnTo>
                  <a:pt x="0" y="1467451"/>
                </a:lnTo>
                <a:lnTo>
                  <a:pt x="0" y="0"/>
                </a:lnTo>
                <a:close/>
              </a:path>
            </a:pathLst>
          </a:custGeom>
          <a:blipFill>
            <a:blip r:embed="rId10"/>
            <a:stretch>
              <a:fillRect l="0" t="0" r="0" b="0"/>
            </a:stretch>
          </a:blipFill>
        </p:spPr>
      </p:sp>
      <p:sp>
        <p:nvSpPr>
          <p:cNvPr name="TextBox 16" id="16"/>
          <p:cNvSpPr txBox="true"/>
          <p:nvPr/>
        </p:nvSpPr>
        <p:spPr>
          <a:xfrm rot="0">
            <a:off x="8445515" y="835901"/>
            <a:ext cx="5273413" cy="1120775"/>
          </a:xfrm>
          <a:prstGeom prst="rect">
            <a:avLst/>
          </a:prstGeom>
        </p:spPr>
        <p:txBody>
          <a:bodyPr anchor="t" rtlCol="false" tIns="0" lIns="0" bIns="0" rIns="0">
            <a:spAutoFit/>
          </a:bodyPr>
          <a:lstStyle/>
          <a:p>
            <a:pPr algn="ctr">
              <a:lnSpc>
                <a:spcPts val="9100"/>
              </a:lnSpc>
            </a:pPr>
            <a:r>
              <a:rPr lang="en-US" sz="6500" b="true">
                <a:solidFill>
                  <a:srgbClr val="000000"/>
                </a:solidFill>
                <a:latin typeface="Klein Bold"/>
                <a:ea typeface="Klein Bold"/>
                <a:cs typeface="Klein Bold"/>
                <a:sym typeface="Klein Bold"/>
              </a:rPr>
              <a:t>de una flor</a:t>
            </a:r>
          </a:p>
        </p:txBody>
      </p:sp>
      <p:sp>
        <p:nvSpPr>
          <p:cNvPr name="TextBox 17" id="17"/>
          <p:cNvSpPr txBox="true"/>
          <p:nvPr/>
        </p:nvSpPr>
        <p:spPr>
          <a:xfrm rot="0">
            <a:off x="10839571" y="3237118"/>
            <a:ext cx="6553211" cy="1086832"/>
          </a:xfrm>
          <a:prstGeom prst="rect">
            <a:avLst/>
          </a:prstGeom>
        </p:spPr>
        <p:txBody>
          <a:bodyPr anchor="t" rtlCol="false" tIns="0" lIns="0" bIns="0" rIns="0">
            <a:spAutoFit/>
          </a:bodyPr>
          <a:lstStyle/>
          <a:p>
            <a:pPr algn="ctr" marL="0" indent="0" lvl="0">
              <a:lnSpc>
                <a:spcPts val="4340"/>
              </a:lnSpc>
              <a:spcBef>
                <a:spcPct val="0"/>
              </a:spcBef>
            </a:pPr>
            <a:r>
              <a:rPr lang="en-US" sz="3100" strike="noStrike" u="none">
                <a:solidFill>
                  <a:srgbClr val="000000"/>
                </a:solidFill>
                <a:latin typeface="Klein"/>
                <a:ea typeface="Klein"/>
                <a:cs typeface="Klein"/>
                <a:sym typeface="Klein"/>
              </a:rPr>
              <a:t>Pistilo</a:t>
            </a:r>
            <a:r>
              <a:rPr lang="en-US" sz="3100" strike="noStrike" u="none">
                <a:solidFill>
                  <a:srgbClr val="000000"/>
                </a:solidFill>
                <a:latin typeface="Klein"/>
                <a:ea typeface="Klein"/>
                <a:cs typeface="Klein"/>
                <a:sym typeface="Klein"/>
              </a:rPr>
              <a:t> (parte femenina de la flor)</a:t>
            </a:r>
            <a:r>
              <a:rPr lang="en-US" sz="3100" strike="noStrike" u="none">
                <a:solidFill>
                  <a:srgbClr val="000000"/>
                </a:solidFill>
                <a:latin typeface="Klein"/>
                <a:ea typeface="Klein"/>
                <a:cs typeface="Klein"/>
                <a:sym typeface="Klein"/>
              </a:rPr>
              <a:t>:</a:t>
            </a:r>
            <a:r>
              <a:rPr lang="en-US" sz="3100" strike="noStrike" u="none">
                <a:solidFill>
                  <a:srgbClr val="000000"/>
                </a:solidFill>
                <a:latin typeface="Klein"/>
                <a:ea typeface="Klein"/>
                <a:cs typeface="Klein"/>
                <a:sym typeface="Klein"/>
              </a:rPr>
              <a:t> estilo, estigma y ovario.</a:t>
            </a:r>
          </a:p>
        </p:txBody>
      </p:sp>
      <p:sp>
        <p:nvSpPr>
          <p:cNvPr name="TextBox 18" id="18"/>
          <p:cNvSpPr txBox="true"/>
          <p:nvPr/>
        </p:nvSpPr>
        <p:spPr>
          <a:xfrm rot="0">
            <a:off x="296483" y="2197162"/>
            <a:ext cx="5377467" cy="1616710"/>
          </a:xfrm>
          <a:prstGeom prst="rect">
            <a:avLst/>
          </a:prstGeom>
        </p:spPr>
        <p:txBody>
          <a:bodyPr anchor="t" rtlCol="false" tIns="0" lIns="0" bIns="0" rIns="0">
            <a:spAutoFit/>
          </a:bodyPr>
          <a:lstStyle/>
          <a:p>
            <a:pPr algn="ctr" marL="0" indent="0" lvl="0">
              <a:lnSpc>
                <a:spcPts val="4340"/>
              </a:lnSpc>
              <a:spcBef>
                <a:spcPct val="0"/>
              </a:spcBef>
            </a:pPr>
            <a:r>
              <a:rPr lang="en-US" sz="3100" strike="noStrike" u="none">
                <a:solidFill>
                  <a:srgbClr val="000000"/>
                </a:solidFill>
                <a:latin typeface="Klein"/>
                <a:ea typeface="Klein"/>
                <a:cs typeface="Klein"/>
                <a:sym typeface="Klein"/>
              </a:rPr>
              <a:t>Estambres</a:t>
            </a:r>
            <a:r>
              <a:rPr lang="en-US" sz="3100" strike="noStrike" u="none">
                <a:solidFill>
                  <a:srgbClr val="000000"/>
                </a:solidFill>
                <a:latin typeface="Klein"/>
                <a:ea typeface="Klein"/>
                <a:cs typeface="Klein"/>
                <a:sym typeface="Klein"/>
              </a:rPr>
              <a:t> (parte masculina de la flor)</a:t>
            </a:r>
            <a:r>
              <a:rPr lang="en-US" sz="3100" strike="noStrike" u="none">
                <a:solidFill>
                  <a:srgbClr val="000000"/>
                </a:solidFill>
                <a:latin typeface="Klein"/>
                <a:ea typeface="Klein"/>
                <a:cs typeface="Klein"/>
                <a:sym typeface="Klein"/>
              </a:rPr>
              <a:t>:</a:t>
            </a:r>
            <a:r>
              <a:rPr lang="en-US" sz="3100" strike="noStrike" u="none">
                <a:solidFill>
                  <a:srgbClr val="000000"/>
                </a:solidFill>
                <a:latin typeface="Klein"/>
                <a:ea typeface="Klein"/>
                <a:cs typeface="Klein"/>
                <a:sym typeface="Klein"/>
              </a:rPr>
              <a:t> antera y filamento</a:t>
            </a:r>
          </a:p>
        </p:txBody>
      </p:sp>
      <p:sp>
        <p:nvSpPr>
          <p:cNvPr name="TextBox 19" id="19"/>
          <p:cNvSpPr txBox="true"/>
          <p:nvPr/>
        </p:nvSpPr>
        <p:spPr>
          <a:xfrm rot="0">
            <a:off x="15651339" y="5647041"/>
            <a:ext cx="1932411" cy="537383"/>
          </a:xfrm>
          <a:prstGeom prst="rect">
            <a:avLst/>
          </a:prstGeom>
        </p:spPr>
        <p:txBody>
          <a:bodyPr anchor="t" rtlCol="false" tIns="0" lIns="0" bIns="0" rIns="0">
            <a:spAutoFit/>
          </a:bodyPr>
          <a:lstStyle/>
          <a:p>
            <a:pPr algn="ctr" marL="0" indent="0" lvl="0">
              <a:lnSpc>
                <a:spcPts val="4340"/>
              </a:lnSpc>
              <a:spcBef>
                <a:spcPct val="0"/>
              </a:spcBef>
            </a:pPr>
            <a:r>
              <a:rPr lang="en-US" sz="3100" strike="noStrike" u="none">
                <a:solidFill>
                  <a:srgbClr val="000000"/>
                </a:solidFill>
                <a:latin typeface="Klein"/>
                <a:ea typeface="Klein"/>
                <a:cs typeface="Klein"/>
                <a:sym typeface="Klein"/>
              </a:rPr>
              <a:t>Pétalos</a:t>
            </a:r>
          </a:p>
        </p:txBody>
      </p:sp>
      <p:sp>
        <p:nvSpPr>
          <p:cNvPr name="TextBox 20" id="20"/>
          <p:cNvSpPr txBox="true"/>
          <p:nvPr/>
        </p:nvSpPr>
        <p:spPr>
          <a:xfrm rot="0">
            <a:off x="4005092" y="835901"/>
            <a:ext cx="4899509" cy="1120775"/>
          </a:xfrm>
          <a:prstGeom prst="rect">
            <a:avLst/>
          </a:prstGeom>
        </p:spPr>
        <p:txBody>
          <a:bodyPr anchor="t" rtlCol="false" tIns="0" lIns="0" bIns="0" rIns="0">
            <a:spAutoFit/>
          </a:bodyPr>
          <a:lstStyle/>
          <a:p>
            <a:pPr algn="ctr">
              <a:lnSpc>
                <a:spcPts val="9100"/>
              </a:lnSpc>
            </a:pPr>
            <a:r>
              <a:rPr lang="en-US" sz="6500" b="true">
                <a:solidFill>
                  <a:srgbClr val="EB3A3A"/>
                </a:solidFill>
                <a:latin typeface="Klein Heavy"/>
                <a:ea typeface="Klein Heavy"/>
                <a:cs typeface="Klein Heavy"/>
                <a:sym typeface="Klein Heavy"/>
              </a:rPr>
              <a:t>Las partes</a:t>
            </a:r>
          </a:p>
        </p:txBody>
      </p:sp>
    </p:spTree>
  </p:cSld>
  <p:clrMapOvr>
    <a:masterClrMapping/>
  </p:clrMapOvr>
  <p:transition spd="slow">
    <p:push dir="l"/>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672627" y="1060875"/>
            <a:ext cx="11725554" cy="8165250"/>
          </a:xfrm>
          <a:custGeom>
            <a:avLst/>
            <a:gdLst/>
            <a:ahLst/>
            <a:cxnLst/>
            <a:rect r="r" b="b" t="t" l="l"/>
            <a:pathLst>
              <a:path h="8165250" w="11725554">
                <a:moveTo>
                  <a:pt x="0" y="8165250"/>
                </a:moveTo>
                <a:lnTo>
                  <a:pt x="11725555" y="8165250"/>
                </a:lnTo>
                <a:lnTo>
                  <a:pt x="11725555" y="0"/>
                </a:lnTo>
                <a:lnTo>
                  <a:pt x="0" y="0"/>
                </a:lnTo>
                <a:lnTo>
                  <a:pt x="0" y="816525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5595" y="5791109"/>
            <a:ext cx="4267942" cy="3243636"/>
          </a:xfrm>
          <a:custGeom>
            <a:avLst/>
            <a:gdLst/>
            <a:ahLst/>
            <a:cxnLst/>
            <a:rect r="r" b="b" t="t" l="l"/>
            <a:pathLst>
              <a:path h="3243636" w="4267942">
                <a:moveTo>
                  <a:pt x="0" y="0"/>
                </a:moveTo>
                <a:lnTo>
                  <a:pt x="4267942" y="0"/>
                </a:lnTo>
                <a:lnTo>
                  <a:pt x="4267942" y="3243636"/>
                </a:lnTo>
                <a:lnTo>
                  <a:pt x="0" y="32436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81304">
            <a:off x="8938114" y="953710"/>
            <a:ext cx="8662230" cy="2346105"/>
            <a:chOff x="0" y="0"/>
            <a:chExt cx="11549640" cy="3128140"/>
          </a:xfrm>
        </p:grpSpPr>
        <p:sp>
          <p:nvSpPr>
            <p:cNvPr name="Freeform 5" id="5"/>
            <p:cNvSpPr/>
            <p:nvPr/>
          </p:nvSpPr>
          <p:spPr>
            <a:xfrm flipH="false" flipV="false" rot="0">
              <a:off x="3815815" y="0"/>
              <a:ext cx="3918010" cy="3128140"/>
            </a:xfrm>
            <a:custGeom>
              <a:avLst/>
              <a:gdLst/>
              <a:ahLst/>
              <a:cxnLst/>
              <a:rect r="r" b="b" t="t" l="l"/>
              <a:pathLst>
                <a:path h="3128140" w="3918010">
                  <a:moveTo>
                    <a:pt x="0" y="0"/>
                  </a:moveTo>
                  <a:lnTo>
                    <a:pt x="3918010" y="0"/>
                  </a:lnTo>
                  <a:lnTo>
                    <a:pt x="3918010" y="3128140"/>
                  </a:lnTo>
                  <a:lnTo>
                    <a:pt x="0" y="3128140"/>
                  </a:lnTo>
                  <a:lnTo>
                    <a:pt x="0" y="0"/>
                  </a:lnTo>
                  <a:close/>
                </a:path>
              </a:pathLst>
            </a:custGeom>
            <a:blipFill>
              <a:blip r:embed="rId6">
                <a:extLst>
                  <a:ext uri="{96DAC541-7B7A-43D3-8B79-37D633B846F1}">
                    <asvg:svgBlip xmlns:asvg="http://schemas.microsoft.com/office/drawing/2016/SVG/main" r:embed="rId7"/>
                  </a:ext>
                </a:extLst>
              </a:blip>
              <a:stretch>
                <a:fillRect l="-23773" t="0" r="-4391" b="-9961"/>
              </a:stretch>
            </a:blipFill>
          </p:spPr>
        </p:sp>
        <p:sp>
          <p:nvSpPr>
            <p:cNvPr name="Freeform 6" id="6"/>
            <p:cNvSpPr/>
            <p:nvPr/>
          </p:nvSpPr>
          <p:spPr>
            <a:xfrm flipH="true" flipV="false" rot="0">
              <a:off x="0" y="0"/>
              <a:ext cx="4090059" cy="3128140"/>
            </a:xfrm>
            <a:custGeom>
              <a:avLst/>
              <a:gdLst/>
              <a:ahLst/>
              <a:cxnLst/>
              <a:rect r="r" b="b" t="t" l="l"/>
              <a:pathLst>
                <a:path h="3128140" w="4090059">
                  <a:moveTo>
                    <a:pt x="4090059" y="0"/>
                  </a:moveTo>
                  <a:lnTo>
                    <a:pt x="0" y="0"/>
                  </a:lnTo>
                  <a:lnTo>
                    <a:pt x="0" y="3128140"/>
                  </a:lnTo>
                  <a:lnTo>
                    <a:pt x="4090059" y="3128140"/>
                  </a:lnTo>
                  <a:lnTo>
                    <a:pt x="4090059" y="0"/>
                  </a:lnTo>
                  <a:close/>
                </a:path>
              </a:pathLst>
            </a:custGeom>
            <a:blipFill>
              <a:blip r:embed="rId6">
                <a:extLst>
                  <a:ext uri="{96DAC541-7B7A-43D3-8B79-37D633B846F1}">
                    <asvg:svgBlip xmlns:asvg="http://schemas.microsoft.com/office/drawing/2016/SVG/main" r:embed="rId7"/>
                  </a:ext>
                </a:extLst>
              </a:blip>
              <a:stretch>
                <a:fillRect l="-22773" t="0" r="0" b="-9961"/>
              </a:stretch>
            </a:blipFill>
          </p:spPr>
        </p:sp>
        <p:sp>
          <p:nvSpPr>
            <p:cNvPr name="Freeform 7" id="7"/>
            <p:cNvSpPr/>
            <p:nvPr/>
          </p:nvSpPr>
          <p:spPr>
            <a:xfrm flipH="false" flipV="false" rot="0">
              <a:off x="7459581" y="0"/>
              <a:ext cx="4090059" cy="3128140"/>
            </a:xfrm>
            <a:custGeom>
              <a:avLst/>
              <a:gdLst/>
              <a:ahLst/>
              <a:cxnLst/>
              <a:rect r="r" b="b" t="t" l="l"/>
              <a:pathLst>
                <a:path h="3128140" w="4090059">
                  <a:moveTo>
                    <a:pt x="0" y="0"/>
                  </a:moveTo>
                  <a:lnTo>
                    <a:pt x="4090059" y="0"/>
                  </a:lnTo>
                  <a:lnTo>
                    <a:pt x="4090059" y="3128140"/>
                  </a:lnTo>
                  <a:lnTo>
                    <a:pt x="0" y="3128140"/>
                  </a:lnTo>
                  <a:lnTo>
                    <a:pt x="0" y="0"/>
                  </a:lnTo>
                  <a:close/>
                </a:path>
              </a:pathLst>
            </a:custGeom>
            <a:blipFill>
              <a:blip r:embed="rId6">
                <a:extLst>
                  <a:ext uri="{96DAC541-7B7A-43D3-8B79-37D633B846F1}">
                    <asvg:svgBlip xmlns:asvg="http://schemas.microsoft.com/office/drawing/2016/SVG/main" r:embed="rId7"/>
                  </a:ext>
                </a:extLst>
              </a:blip>
              <a:stretch>
                <a:fillRect l="-22773" t="0" r="0" b="-9961"/>
              </a:stretch>
            </a:blipFill>
          </p:spPr>
        </p:sp>
      </p:grpSp>
      <p:grpSp>
        <p:nvGrpSpPr>
          <p:cNvPr name="Group 8" id="8"/>
          <p:cNvGrpSpPr/>
          <p:nvPr/>
        </p:nvGrpSpPr>
        <p:grpSpPr>
          <a:xfrm rot="80221">
            <a:off x="8533903" y="2814587"/>
            <a:ext cx="8662230" cy="2346105"/>
            <a:chOff x="0" y="0"/>
            <a:chExt cx="11549640" cy="3128140"/>
          </a:xfrm>
        </p:grpSpPr>
        <p:sp>
          <p:nvSpPr>
            <p:cNvPr name="Freeform 9" id="9"/>
            <p:cNvSpPr/>
            <p:nvPr/>
          </p:nvSpPr>
          <p:spPr>
            <a:xfrm flipH="false" flipV="false" rot="0">
              <a:off x="3815815" y="0"/>
              <a:ext cx="3918010" cy="3128140"/>
            </a:xfrm>
            <a:custGeom>
              <a:avLst/>
              <a:gdLst/>
              <a:ahLst/>
              <a:cxnLst/>
              <a:rect r="r" b="b" t="t" l="l"/>
              <a:pathLst>
                <a:path h="3128140" w="3918010">
                  <a:moveTo>
                    <a:pt x="0" y="0"/>
                  </a:moveTo>
                  <a:lnTo>
                    <a:pt x="3918010" y="0"/>
                  </a:lnTo>
                  <a:lnTo>
                    <a:pt x="3918010" y="3128140"/>
                  </a:lnTo>
                  <a:lnTo>
                    <a:pt x="0" y="3128140"/>
                  </a:lnTo>
                  <a:lnTo>
                    <a:pt x="0" y="0"/>
                  </a:lnTo>
                  <a:close/>
                </a:path>
              </a:pathLst>
            </a:custGeom>
            <a:blipFill>
              <a:blip r:embed="rId6">
                <a:extLst>
                  <a:ext uri="{96DAC541-7B7A-43D3-8B79-37D633B846F1}">
                    <asvg:svgBlip xmlns:asvg="http://schemas.microsoft.com/office/drawing/2016/SVG/main" r:embed="rId7"/>
                  </a:ext>
                </a:extLst>
              </a:blip>
              <a:stretch>
                <a:fillRect l="-23773" t="0" r="-4391" b="-9961"/>
              </a:stretch>
            </a:blipFill>
          </p:spPr>
        </p:sp>
        <p:sp>
          <p:nvSpPr>
            <p:cNvPr name="Freeform 10" id="10"/>
            <p:cNvSpPr/>
            <p:nvPr/>
          </p:nvSpPr>
          <p:spPr>
            <a:xfrm flipH="true" flipV="false" rot="0">
              <a:off x="0" y="0"/>
              <a:ext cx="4090059" cy="3128140"/>
            </a:xfrm>
            <a:custGeom>
              <a:avLst/>
              <a:gdLst/>
              <a:ahLst/>
              <a:cxnLst/>
              <a:rect r="r" b="b" t="t" l="l"/>
              <a:pathLst>
                <a:path h="3128140" w="4090059">
                  <a:moveTo>
                    <a:pt x="4090059" y="0"/>
                  </a:moveTo>
                  <a:lnTo>
                    <a:pt x="0" y="0"/>
                  </a:lnTo>
                  <a:lnTo>
                    <a:pt x="0" y="3128140"/>
                  </a:lnTo>
                  <a:lnTo>
                    <a:pt x="4090059" y="3128140"/>
                  </a:lnTo>
                  <a:lnTo>
                    <a:pt x="4090059" y="0"/>
                  </a:lnTo>
                  <a:close/>
                </a:path>
              </a:pathLst>
            </a:custGeom>
            <a:blipFill>
              <a:blip r:embed="rId6">
                <a:extLst>
                  <a:ext uri="{96DAC541-7B7A-43D3-8B79-37D633B846F1}">
                    <asvg:svgBlip xmlns:asvg="http://schemas.microsoft.com/office/drawing/2016/SVG/main" r:embed="rId7"/>
                  </a:ext>
                </a:extLst>
              </a:blip>
              <a:stretch>
                <a:fillRect l="-22773" t="0" r="0" b="-9961"/>
              </a:stretch>
            </a:blipFill>
          </p:spPr>
        </p:sp>
        <p:sp>
          <p:nvSpPr>
            <p:cNvPr name="Freeform 11" id="11"/>
            <p:cNvSpPr/>
            <p:nvPr/>
          </p:nvSpPr>
          <p:spPr>
            <a:xfrm flipH="false" flipV="false" rot="0">
              <a:off x="7459581" y="0"/>
              <a:ext cx="4090059" cy="3128140"/>
            </a:xfrm>
            <a:custGeom>
              <a:avLst/>
              <a:gdLst/>
              <a:ahLst/>
              <a:cxnLst/>
              <a:rect r="r" b="b" t="t" l="l"/>
              <a:pathLst>
                <a:path h="3128140" w="4090059">
                  <a:moveTo>
                    <a:pt x="0" y="0"/>
                  </a:moveTo>
                  <a:lnTo>
                    <a:pt x="4090059" y="0"/>
                  </a:lnTo>
                  <a:lnTo>
                    <a:pt x="4090059" y="3128140"/>
                  </a:lnTo>
                  <a:lnTo>
                    <a:pt x="0" y="3128140"/>
                  </a:lnTo>
                  <a:lnTo>
                    <a:pt x="0" y="0"/>
                  </a:lnTo>
                  <a:close/>
                </a:path>
              </a:pathLst>
            </a:custGeom>
            <a:blipFill>
              <a:blip r:embed="rId6">
                <a:extLst>
                  <a:ext uri="{96DAC541-7B7A-43D3-8B79-37D633B846F1}">
                    <asvg:svgBlip xmlns:asvg="http://schemas.microsoft.com/office/drawing/2016/SVG/main" r:embed="rId7"/>
                  </a:ext>
                </a:extLst>
              </a:blip>
              <a:stretch>
                <a:fillRect l="-22773" t="0" r="0" b="-9961"/>
              </a:stretch>
            </a:blipFill>
          </p:spPr>
        </p:sp>
      </p:grpSp>
      <p:grpSp>
        <p:nvGrpSpPr>
          <p:cNvPr name="Group 12" id="12"/>
          <p:cNvGrpSpPr/>
          <p:nvPr/>
        </p:nvGrpSpPr>
        <p:grpSpPr>
          <a:xfrm rot="-81304">
            <a:off x="9330836" y="4851953"/>
            <a:ext cx="8662230" cy="2346105"/>
            <a:chOff x="0" y="0"/>
            <a:chExt cx="11549640" cy="3128140"/>
          </a:xfrm>
        </p:grpSpPr>
        <p:sp>
          <p:nvSpPr>
            <p:cNvPr name="Freeform 13" id="13"/>
            <p:cNvSpPr/>
            <p:nvPr/>
          </p:nvSpPr>
          <p:spPr>
            <a:xfrm flipH="false" flipV="false" rot="0">
              <a:off x="3815815" y="0"/>
              <a:ext cx="3918010" cy="3128140"/>
            </a:xfrm>
            <a:custGeom>
              <a:avLst/>
              <a:gdLst/>
              <a:ahLst/>
              <a:cxnLst/>
              <a:rect r="r" b="b" t="t" l="l"/>
              <a:pathLst>
                <a:path h="3128140" w="3918010">
                  <a:moveTo>
                    <a:pt x="0" y="0"/>
                  </a:moveTo>
                  <a:lnTo>
                    <a:pt x="3918010" y="0"/>
                  </a:lnTo>
                  <a:lnTo>
                    <a:pt x="3918010" y="3128140"/>
                  </a:lnTo>
                  <a:lnTo>
                    <a:pt x="0" y="3128140"/>
                  </a:lnTo>
                  <a:lnTo>
                    <a:pt x="0" y="0"/>
                  </a:lnTo>
                  <a:close/>
                </a:path>
              </a:pathLst>
            </a:custGeom>
            <a:blipFill>
              <a:blip r:embed="rId6">
                <a:extLst>
                  <a:ext uri="{96DAC541-7B7A-43D3-8B79-37D633B846F1}">
                    <asvg:svgBlip xmlns:asvg="http://schemas.microsoft.com/office/drawing/2016/SVG/main" r:embed="rId7"/>
                  </a:ext>
                </a:extLst>
              </a:blip>
              <a:stretch>
                <a:fillRect l="-23773" t="0" r="-4391" b="-9961"/>
              </a:stretch>
            </a:blipFill>
          </p:spPr>
        </p:sp>
        <p:sp>
          <p:nvSpPr>
            <p:cNvPr name="Freeform 14" id="14"/>
            <p:cNvSpPr/>
            <p:nvPr/>
          </p:nvSpPr>
          <p:spPr>
            <a:xfrm flipH="true" flipV="false" rot="0">
              <a:off x="0" y="0"/>
              <a:ext cx="4090059" cy="3128140"/>
            </a:xfrm>
            <a:custGeom>
              <a:avLst/>
              <a:gdLst/>
              <a:ahLst/>
              <a:cxnLst/>
              <a:rect r="r" b="b" t="t" l="l"/>
              <a:pathLst>
                <a:path h="3128140" w="4090059">
                  <a:moveTo>
                    <a:pt x="4090059" y="0"/>
                  </a:moveTo>
                  <a:lnTo>
                    <a:pt x="0" y="0"/>
                  </a:lnTo>
                  <a:lnTo>
                    <a:pt x="0" y="3128140"/>
                  </a:lnTo>
                  <a:lnTo>
                    <a:pt x="4090059" y="3128140"/>
                  </a:lnTo>
                  <a:lnTo>
                    <a:pt x="4090059" y="0"/>
                  </a:lnTo>
                  <a:close/>
                </a:path>
              </a:pathLst>
            </a:custGeom>
            <a:blipFill>
              <a:blip r:embed="rId6">
                <a:extLst>
                  <a:ext uri="{96DAC541-7B7A-43D3-8B79-37D633B846F1}">
                    <asvg:svgBlip xmlns:asvg="http://schemas.microsoft.com/office/drawing/2016/SVG/main" r:embed="rId7"/>
                  </a:ext>
                </a:extLst>
              </a:blip>
              <a:stretch>
                <a:fillRect l="-22773" t="0" r="0" b="-9961"/>
              </a:stretch>
            </a:blipFill>
          </p:spPr>
        </p:sp>
        <p:sp>
          <p:nvSpPr>
            <p:cNvPr name="Freeform 15" id="15"/>
            <p:cNvSpPr/>
            <p:nvPr/>
          </p:nvSpPr>
          <p:spPr>
            <a:xfrm flipH="false" flipV="false" rot="0">
              <a:off x="7459581" y="0"/>
              <a:ext cx="4090059" cy="3128140"/>
            </a:xfrm>
            <a:custGeom>
              <a:avLst/>
              <a:gdLst/>
              <a:ahLst/>
              <a:cxnLst/>
              <a:rect r="r" b="b" t="t" l="l"/>
              <a:pathLst>
                <a:path h="3128140" w="4090059">
                  <a:moveTo>
                    <a:pt x="0" y="0"/>
                  </a:moveTo>
                  <a:lnTo>
                    <a:pt x="4090059" y="0"/>
                  </a:lnTo>
                  <a:lnTo>
                    <a:pt x="4090059" y="3128140"/>
                  </a:lnTo>
                  <a:lnTo>
                    <a:pt x="0" y="3128140"/>
                  </a:lnTo>
                  <a:lnTo>
                    <a:pt x="0" y="0"/>
                  </a:lnTo>
                  <a:close/>
                </a:path>
              </a:pathLst>
            </a:custGeom>
            <a:blipFill>
              <a:blip r:embed="rId6">
                <a:extLst>
                  <a:ext uri="{96DAC541-7B7A-43D3-8B79-37D633B846F1}">
                    <asvg:svgBlip xmlns:asvg="http://schemas.microsoft.com/office/drawing/2016/SVG/main" r:embed="rId7"/>
                  </a:ext>
                </a:extLst>
              </a:blip>
              <a:stretch>
                <a:fillRect l="-22773" t="0" r="0" b="-9961"/>
              </a:stretch>
            </a:blipFill>
          </p:spPr>
        </p:sp>
      </p:grpSp>
      <p:grpSp>
        <p:nvGrpSpPr>
          <p:cNvPr name="Group 16" id="16"/>
          <p:cNvGrpSpPr/>
          <p:nvPr/>
        </p:nvGrpSpPr>
        <p:grpSpPr>
          <a:xfrm rot="80221">
            <a:off x="9133217" y="6988540"/>
            <a:ext cx="8662230" cy="2346105"/>
            <a:chOff x="0" y="0"/>
            <a:chExt cx="11549640" cy="3128140"/>
          </a:xfrm>
        </p:grpSpPr>
        <p:sp>
          <p:nvSpPr>
            <p:cNvPr name="Freeform 17" id="17"/>
            <p:cNvSpPr/>
            <p:nvPr/>
          </p:nvSpPr>
          <p:spPr>
            <a:xfrm flipH="false" flipV="false" rot="0">
              <a:off x="3815815" y="0"/>
              <a:ext cx="3918010" cy="3128140"/>
            </a:xfrm>
            <a:custGeom>
              <a:avLst/>
              <a:gdLst/>
              <a:ahLst/>
              <a:cxnLst/>
              <a:rect r="r" b="b" t="t" l="l"/>
              <a:pathLst>
                <a:path h="3128140" w="3918010">
                  <a:moveTo>
                    <a:pt x="0" y="0"/>
                  </a:moveTo>
                  <a:lnTo>
                    <a:pt x="3918010" y="0"/>
                  </a:lnTo>
                  <a:lnTo>
                    <a:pt x="3918010" y="3128140"/>
                  </a:lnTo>
                  <a:lnTo>
                    <a:pt x="0" y="3128140"/>
                  </a:lnTo>
                  <a:lnTo>
                    <a:pt x="0" y="0"/>
                  </a:lnTo>
                  <a:close/>
                </a:path>
              </a:pathLst>
            </a:custGeom>
            <a:blipFill>
              <a:blip r:embed="rId6">
                <a:extLst>
                  <a:ext uri="{96DAC541-7B7A-43D3-8B79-37D633B846F1}">
                    <asvg:svgBlip xmlns:asvg="http://schemas.microsoft.com/office/drawing/2016/SVG/main" r:embed="rId7"/>
                  </a:ext>
                </a:extLst>
              </a:blip>
              <a:stretch>
                <a:fillRect l="-23773" t="0" r="-4391" b="-9961"/>
              </a:stretch>
            </a:blipFill>
          </p:spPr>
        </p:sp>
        <p:sp>
          <p:nvSpPr>
            <p:cNvPr name="Freeform 18" id="18"/>
            <p:cNvSpPr/>
            <p:nvPr/>
          </p:nvSpPr>
          <p:spPr>
            <a:xfrm flipH="true" flipV="false" rot="0">
              <a:off x="0" y="0"/>
              <a:ext cx="4090059" cy="3128140"/>
            </a:xfrm>
            <a:custGeom>
              <a:avLst/>
              <a:gdLst/>
              <a:ahLst/>
              <a:cxnLst/>
              <a:rect r="r" b="b" t="t" l="l"/>
              <a:pathLst>
                <a:path h="3128140" w="4090059">
                  <a:moveTo>
                    <a:pt x="4090059" y="0"/>
                  </a:moveTo>
                  <a:lnTo>
                    <a:pt x="0" y="0"/>
                  </a:lnTo>
                  <a:lnTo>
                    <a:pt x="0" y="3128140"/>
                  </a:lnTo>
                  <a:lnTo>
                    <a:pt x="4090059" y="3128140"/>
                  </a:lnTo>
                  <a:lnTo>
                    <a:pt x="4090059" y="0"/>
                  </a:lnTo>
                  <a:close/>
                </a:path>
              </a:pathLst>
            </a:custGeom>
            <a:blipFill>
              <a:blip r:embed="rId6">
                <a:extLst>
                  <a:ext uri="{96DAC541-7B7A-43D3-8B79-37D633B846F1}">
                    <asvg:svgBlip xmlns:asvg="http://schemas.microsoft.com/office/drawing/2016/SVG/main" r:embed="rId7"/>
                  </a:ext>
                </a:extLst>
              </a:blip>
              <a:stretch>
                <a:fillRect l="-22773" t="0" r="0" b="-9961"/>
              </a:stretch>
            </a:blipFill>
          </p:spPr>
        </p:sp>
        <p:sp>
          <p:nvSpPr>
            <p:cNvPr name="Freeform 19" id="19"/>
            <p:cNvSpPr/>
            <p:nvPr/>
          </p:nvSpPr>
          <p:spPr>
            <a:xfrm flipH="false" flipV="false" rot="0">
              <a:off x="7459581" y="0"/>
              <a:ext cx="4090059" cy="3128140"/>
            </a:xfrm>
            <a:custGeom>
              <a:avLst/>
              <a:gdLst/>
              <a:ahLst/>
              <a:cxnLst/>
              <a:rect r="r" b="b" t="t" l="l"/>
              <a:pathLst>
                <a:path h="3128140" w="4090059">
                  <a:moveTo>
                    <a:pt x="0" y="0"/>
                  </a:moveTo>
                  <a:lnTo>
                    <a:pt x="4090059" y="0"/>
                  </a:lnTo>
                  <a:lnTo>
                    <a:pt x="4090059" y="3128140"/>
                  </a:lnTo>
                  <a:lnTo>
                    <a:pt x="0" y="3128140"/>
                  </a:lnTo>
                  <a:lnTo>
                    <a:pt x="0" y="0"/>
                  </a:lnTo>
                  <a:close/>
                </a:path>
              </a:pathLst>
            </a:custGeom>
            <a:blipFill>
              <a:blip r:embed="rId6">
                <a:extLst>
                  <a:ext uri="{96DAC541-7B7A-43D3-8B79-37D633B846F1}">
                    <asvg:svgBlip xmlns:asvg="http://schemas.microsoft.com/office/drawing/2016/SVG/main" r:embed="rId7"/>
                  </a:ext>
                </a:extLst>
              </a:blip>
              <a:stretch>
                <a:fillRect l="-22773" t="0" r="0" b="-9961"/>
              </a:stretch>
            </a:blipFill>
          </p:spPr>
        </p:sp>
      </p:grpSp>
      <p:sp>
        <p:nvSpPr>
          <p:cNvPr name="Freeform 20" id="20"/>
          <p:cNvSpPr/>
          <p:nvPr/>
        </p:nvSpPr>
        <p:spPr>
          <a:xfrm flipH="true" flipV="false" rot="0">
            <a:off x="5190151" y="5791109"/>
            <a:ext cx="4267942" cy="3243636"/>
          </a:xfrm>
          <a:custGeom>
            <a:avLst/>
            <a:gdLst/>
            <a:ahLst/>
            <a:cxnLst/>
            <a:rect r="r" b="b" t="t" l="l"/>
            <a:pathLst>
              <a:path h="3243636" w="4267942">
                <a:moveTo>
                  <a:pt x="4267941" y="0"/>
                </a:moveTo>
                <a:lnTo>
                  <a:pt x="0" y="0"/>
                </a:lnTo>
                <a:lnTo>
                  <a:pt x="0" y="3243636"/>
                </a:lnTo>
                <a:lnTo>
                  <a:pt x="4267941" y="3243636"/>
                </a:lnTo>
                <a:lnTo>
                  <a:pt x="426794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true" flipV="false" rot="-5400000">
            <a:off x="4962728" y="5214989"/>
            <a:ext cx="791387" cy="1570991"/>
          </a:xfrm>
          <a:custGeom>
            <a:avLst/>
            <a:gdLst/>
            <a:ahLst/>
            <a:cxnLst/>
            <a:rect r="r" b="b" t="t" l="l"/>
            <a:pathLst>
              <a:path h="1570991" w="791387">
                <a:moveTo>
                  <a:pt x="791387" y="0"/>
                </a:moveTo>
                <a:lnTo>
                  <a:pt x="0" y="0"/>
                </a:lnTo>
                <a:lnTo>
                  <a:pt x="0" y="1570991"/>
                </a:lnTo>
                <a:lnTo>
                  <a:pt x="791387" y="1570991"/>
                </a:lnTo>
                <a:lnTo>
                  <a:pt x="79138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true" flipV="false" rot="0">
            <a:off x="3513598" y="5500820"/>
            <a:ext cx="878993" cy="880093"/>
          </a:xfrm>
          <a:custGeom>
            <a:avLst/>
            <a:gdLst/>
            <a:ahLst/>
            <a:cxnLst/>
            <a:rect r="r" b="b" t="t" l="l"/>
            <a:pathLst>
              <a:path h="880093" w="878993">
                <a:moveTo>
                  <a:pt x="878992" y="0"/>
                </a:moveTo>
                <a:lnTo>
                  <a:pt x="0" y="0"/>
                </a:lnTo>
                <a:lnTo>
                  <a:pt x="0" y="880092"/>
                </a:lnTo>
                <a:lnTo>
                  <a:pt x="878992" y="880092"/>
                </a:lnTo>
                <a:lnTo>
                  <a:pt x="878992" y="0"/>
                </a:lnTo>
                <a:close/>
              </a:path>
            </a:pathLst>
          </a:custGeom>
          <a:blipFill>
            <a:blip r:embed="rId10"/>
            <a:stretch>
              <a:fillRect l="0" t="0" r="0" b="0"/>
            </a:stretch>
          </a:blipFill>
        </p:spPr>
      </p:sp>
      <p:grpSp>
        <p:nvGrpSpPr>
          <p:cNvPr name="Group 23" id="23"/>
          <p:cNvGrpSpPr/>
          <p:nvPr/>
        </p:nvGrpSpPr>
        <p:grpSpPr>
          <a:xfrm rot="0">
            <a:off x="7252352" y="8827460"/>
            <a:ext cx="143539" cy="1507165"/>
            <a:chOff x="0" y="0"/>
            <a:chExt cx="35896" cy="376911"/>
          </a:xfrm>
        </p:grpSpPr>
        <p:sp>
          <p:nvSpPr>
            <p:cNvPr name="Freeform 24" id="24"/>
            <p:cNvSpPr/>
            <p:nvPr/>
          </p:nvSpPr>
          <p:spPr>
            <a:xfrm flipH="false" flipV="false" rot="0">
              <a:off x="0" y="0"/>
              <a:ext cx="35896" cy="376911"/>
            </a:xfrm>
            <a:custGeom>
              <a:avLst/>
              <a:gdLst/>
              <a:ahLst/>
              <a:cxnLst/>
              <a:rect r="r" b="b" t="t" l="l"/>
              <a:pathLst>
                <a:path h="376911" w="35896">
                  <a:moveTo>
                    <a:pt x="0" y="0"/>
                  </a:moveTo>
                  <a:lnTo>
                    <a:pt x="35896" y="0"/>
                  </a:lnTo>
                  <a:lnTo>
                    <a:pt x="35896" y="376911"/>
                  </a:lnTo>
                  <a:lnTo>
                    <a:pt x="0" y="376911"/>
                  </a:lnTo>
                  <a:close/>
                </a:path>
              </a:pathLst>
            </a:custGeom>
            <a:solidFill>
              <a:srgbClr val="006600"/>
            </a:solidFill>
          </p:spPr>
        </p:sp>
        <p:sp>
          <p:nvSpPr>
            <p:cNvPr name="TextBox 25" id="25"/>
            <p:cNvSpPr txBox="true"/>
            <p:nvPr/>
          </p:nvSpPr>
          <p:spPr>
            <a:xfrm>
              <a:off x="0" y="-38100"/>
              <a:ext cx="35896" cy="415011"/>
            </a:xfrm>
            <a:prstGeom prst="rect">
              <a:avLst/>
            </a:prstGeom>
          </p:spPr>
          <p:txBody>
            <a:bodyPr anchor="ctr" rtlCol="false" tIns="50800" lIns="50800" bIns="50800" rIns="50800"/>
            <a:lstStyle/>
            <a:p>
              <a:pPr algn="ctr">
                <a:lnSpc>
                  <a:spcPts val="2659"/>
                </a:lnSpc>
                <a:spcBef>
                  <a:spcPct val="0"/>
                </a:spcBef>
              </a:pPr>
            </a:p>
          </p:txBody>
        </p:sp>
      </p:grpSp>
      <p:grpSp>
        <p:nvGrpSpPr>
          <p:cNvPr name="Group 26" id="26"/>
          <p:cNvGrpSpPr/>
          <p:nvPr/>
        </p:nvGrpSpPr>
        <p:grpSpPr>
          <a:xfrm rot="0">
            <a:off x="2337796" y="8827460"/>
            <a:ext cx="143539" cy="1507165"/>
            <a:chOff x="0" y="0"/>
            <a:chExt cx="35896" cy="376911"/>
          </a:xfrm>
        </p:grpSpPr>
        <p:sp>
          <p:nvSpPr>
            <p:cNvPr name="Freeform 27" id="27"/>
            <p:cNvSpPr/>
            <p:nvPr/>
          </p:nvSpPr>
          <p:spPr>
            <a:xfrm flipH="false" flipV="false" rot="0">
              <a:off x="0" y="0"/>
              <a:ext cx="35896" cy="376911"/>
            </a:xfrm>
            <a:custGeom>
              <a:avLst/>
              <a:gdLst/>
              <a:ahLst/>
              <a:cxnLst/>
              <a:rect r="r" b="b" t="t" l="l"/>
              <a:pathLst>
                <a:path h="376911" w="35896">
                  <a:moveTo>
                    <a:pt x="0" y="0"/>
                  </a:moveTo>
                  <a:lnTo>
                    <a:pt x="35896" y="0"/>
                  </a:lnTo>
                  <a:lnTo>
                    <a:pt x="35896" y="376911"/>
                  </a:lnTo>
                  <a:lnTo>
                    <a:pt x="0" y="376911"/>
                  </a:lnTo>
                  <a:close/>
                </a:path>
              </a:pathLst>
            </a:custGeom>
            <a:solidFill>
              <a:srgbClr val="006600"/>
            </a:solidFill>
          </p:spPr>
        </p:sp>
        <p:sp>
          <p:nvSpPr>
            <p:cNvPr name="TextBox 28" id="28"/>
            <p:cNvSpPr txBox="true"/>
            <p:nvPr/>
          </p:nvSpPr>
          <p:spPr>
            <a:xfrm>
              <a:off x="0" y="-38100"/>
              <a:ext cx="35896" cy="415011"/>
            </a:xfrm>
            <a:prstGeom prst="rect">
              <a:avLst/>
            </a:prstGeom>
          </p:spPr>
          <p:txBody>
            <a:bodyPr anchor="ctr" rtlCol="false" tIns="50800" lIns="50800" bIns="50800" rIns="50800"/>
            <a:lstStyle/>
            <a:p>
              <a:pPr algn="ctr">
                <a:lnSpc>
                  <a:spcPts val="2659"/>
                </a:lnSpc>
                <a:spcBef>
                  <a:spcPct val="0"/>
                </a:spcBef>
              </a:pPr>
            </a:p>
          </p:txBody>
        </p:sp>
      </p:grpSp>
      <p:sp>
        <p:nvSpPr>
          <p:cNvPr name="TextBox 29" id="29"/>
          <p:cNvSpPr txBox="true"/>
          <p:nvPr/>
        </p:nvSpPr>
        <p:spPr>
          <a:xfrm rot="-84000">
            <a:off x="9843107" y="1527972"/>
            <a:ext cx="6849916" cy="1102360"/>
          </a:xfrm>
          <a:prstGeom prst="rect">
            <a:avLst/>
          </a:prstGeom>
        </p:spPr>
        <p:txBody>
          <a:bodyPr anchor="t" rtlCol="false" tIns="0" lIns="0" bIns="0" rIns="0">
            <a:spAutoFit/>
          </a:bodyPr>
          <a:lstStyle/>
          <a:p>
            <a:pPr algn="ctr">
              <a:lnSpc>
                <a:spcPts val="4340"/>
              </a:lnSpc>
            </a:pPr>
            <a:r>
              <a:rPr lang="en-US" sz="3100">
                <a:solidFill>
                  <a:srgbClr val="000000"/>
                </a:solidFill>
                <a:latin typeface="Poppins Light"/>
                <a:ea typeface="Poppins Light"/>
                <a:cs typeface="Poppins Light"/>
                <a:sym typeface="Poppins Light"/>
              </a:rPr>
              <a:t>Los polinizadores visitan las flores en busca de néctar.</a:t>
            </a:r>
          </a:p>
        </p:txBody>
      </p:sp>
      <p:sp>
        <p:nvSpPr>
          <p:cNvPr name="TextBox 30" id="30"/>
          <p:cNvSpPr txBox="true"/>
          <p:nvPr/>
        </p:nvSpPr>
        <p:spPr>
          <a:xfrm rot="77999">
            <a:off x="9441140" y="3388847"/>
            <a:ext cx="6849916" cy="1102360"/>
          </a:xfrm>
          <a:prstGeom prst="rect">
            <a:avLst/>
          </a:prstGeom>
        </p:spPr>
        <p:txBody>
          <a:bodyPr anchor="t" rtlCol="false" tIns="0" lIns="0" bIns="0" rIns="0">
            <a:spAutoFit/>
          </a:bodyPr>
          <a:lstStyle/>
          <a:p>
            <a:pPr algn="ctr">
              <a:lnSpc>
                <a:spcPts val="4340"/>
              </a:lnSpc>
            </a:pPr>
            <a:r>
              <a:rPr lang="en-US" sz="3100">
                <a:solidFill>
                  <a:srgbClr val="000000"/>
                </a:solidFill>
                <a:latin typeface="Poppins Light"/>
                <a:ea typeface="Poppins Light"/>
                <a:cs typeface="Poppins Light"/>
                <a:sym typeface="Poppins Light"/>
              </a:rPr>
              <a:t>Mientras se alimentan, el polen se adhiere a su cuerpo.</a:t>
            </a:r>
          </a:p>
        </p:txBody>
      </p:sp>
      <p:sp>
        <p:nvSpPr>
          <p:cNvPr name="TextBox 31" id="31"/>
          <p:cNvSpPr txBox="true"/>
          <p:nvPr/>
        </p:nvSpPr>
        <p:spPr>
          <a:xfrm rot="-84000">
            <a:off x="10058667" y="5154753"/>
            <a:ext cx="7204240" cy="1645285"/>
          </a:xfrm>
          <a:prstGeom prst="rect">
            <a:avLst/>
          </a:prstGeom>
        </p:spPr>
        <p:txBody>
          <a:bodyPr anchor="t" rtlCol="false" tIns="0" lIns="0" bIns="0" rIns="0">
            <a:spAutoFit/>
          </a:bodyPr>
          <a:lstStyle/>
          <a:p>
            <a:pPr algn="ctr">
              <a:lnSpc>
                <a:spcPts val="4340"/>
              </a:lnSpc>
            </a:pPr>
            <a:r>
              <a:rPr lang="en-US" sz="3100">
                <a:solidFill>
                  <a:srgbClr val="000000"/>
                </a:solidFill>
                <a:latin typeface="Poppins Light"/>
                <a:ea typeface="Poppins Light"/>
                <a:cs typeface="Poppins Light"/>
                <a:sym typeface="Poppins Light"/>
              </a:rPr>
              <a:t>Luego, cuando visitan otra flor, dejan el polen en el pistilo, iniciando el proceso de fertilización.</a:t>
            </a:r>
          </a:p>
        </p:txBody>
      </p:sp>
      <p:sp>
        <p:nvSpPr>
          <p:cNvPr name="TextBox 32" id="32"/>
          <p:cNvSpPr txBox="true"/>
          <p:nvPr/>
        </p:nvSpPr>
        <p:spPr>
          <a:xfrm rot="77999">
            <a:off x="9960913" y="7562800"/>
            <a:ext cx="7008999" cy="1102360"/>
          </a:xfrm>
          <a:prstGeom prst="rect">
            <a:avLst/>
          </a:prstGeom>
        </p:spPr>
        <p:txBody>
          <a:bodyPr anchor="t" rtlCol="false" tIns="0" lIns="0" bIns="0" rIns="0">
            <a:spAutoFit/>
          </a:bodyPr>
          <a:lstStyle/>
          <a:p>
            <a:pPr algn="ctr">
              <a:lnSpc>
                <a:spcPts val="4340"/>
              </a:lnSpc>
            </a:pPr>
            <a:r>
              <a:rPr lang="en-US" sz="3100">
                <a:solidFill>
                  <a:srgbClr val="000000"/>
                </a:solidFill>
                <a:latin typeface="Poppins Light"/>
                <a:ea typeface="Poppins Light"/>
                <a:cs typeface="Poppins Light"/>
                <a:sym typeface="Poppins Light"/>
              </a:rPr>
              <a:t>La flor fecundada produce semillas, que darán origen a nuevas plantas.</a:t>
            </a:r>
          </a:p>
        </p:txBody>
      </p:sp>
      <p:sp>
        <p:nvSpPr>
          <p:cNvPr name="TextBox 33" id="33"/>
          <p:cNvSpPr txBox="true"/>
          <p:nvPr/>
        </p:nvSpPr>
        <p:spPr>
          <a:xfrm rot="0">
            <a:off x="719532" y="2584508"/>
            <a:ext cx="7460416" cy="1120775"/>
          </a:xfrm>
          <a:prstGeom prst="rect">
            <a:avLst/>
          </a:prstGeom>
        </p:spPr>
        <p:txBody>
          <a:bodyPr anchor="t" rtlCol="false" tIns="0" lIns="0" bIns="0" rIns="0">
            <a:spAutoFit/>
          </a:bodyPr>
          <a:lstStyle/>
          <a:p>
            <a:pPr algn="ctr" marL="0" indent="0" lvl="0">
              <a:lnSpc>
                <a:spcPts val="9100"/>
              </a:lnSpc>
              <a:spcBef>
                <a:spcPct val="0"/>
              </a:spcBef>
            </a:pPr>
            <a:r>
              <a:rPr lang="en-US" b="true" sz="6500">
                <a:solidFill>
                  <a:srgbClr val="000000"/>
                </a:solidFill>
                <a:latin typeface="Klein Bold"/>
                <a:ea typeface="Klein Bold"/>
                <a:cs typeface="Klein Bold"/>
                <a:sym typeface="Klein Bold"/>
              </a:rPr>
              <a:t>¿Cómo ocurre la</a:t>
            </a:r>
          </a:p>
        </p:txBody>
      </p:sp>
      <p:sp>
        <p:nvSpPr>
          <p:cNvPr name="TextBox 34" id="34"/>
          <p:cNvSpPr txBox="true"/>
          <p:nvPr/>
        </p:nvSpPr>
        <p:spPr>
          <a:xfrm rot="0">
            <a:off x="719532" y="3629083"/>
            <a:ext cx="7460416" cy="1120775"/>
          </a:xfrm>
          <a:prstGeom prst="rect">
            <a:avLst/>
          </a:prstGeom>
        </p:spPr>
        <p:txBody>
          <a:bodyPr anchor="t" rtlCol="false" tIns="0" lIns="0" bIns="0" rIns="0">
            <a:spAutoFit/>
          </a:bodyPr>
          <a:lstStyle/>
          <a:p>
            <a:pPr algn="ctr" marL="0" indent="0" lvl="0">
              <a:lnSpc>
                <a:spcPts val="9100"/>
              </a:lnSpc>
              <a:spcBef>
                <a:spcPct val="0"/>
              </a:spcBef>
            </a:pPr>
            <a:r>
              <a:rPr lang="en-US" b="true" sz="6500" strike="noStrike" u="none">
                <a:solidFill>
                  <a:srgbClr val="EB3A3A"/>
                </a:solidFill>
                <a:latin typeface="Klein Heavy"/>
                <a:ea typeface="Klein Heavy"/>
                <a:cs typeface="Klein Heavy"/>
                <a:sym typeface="Klein Heavy"/>
              </a:rPr>
              <a:t>polinización?</a:t>
            </a:r>
          </a:p>
        </p:txBody>
      </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5595" y="5791109"/>
            <a:ext cx="4267942" cy="3243636"/>
          </a:xfrm>
          <a:custGeom>
            <a:avLst/>
            <a:gdLst/>
            <a:ahLst/>
            <a:cxnLst/>
            <a:rect r="r" b="b" t="t" l="l"/>
            <a:pathLst>
              <a:path h="3243636" w="4267942">
                <a:moveTo>
                  <a:pt x="0" y="0"/>
                </a:moveTo>
                <a:lnTo>
                  <a:pt x="4267942" y="0"/>
                </a:lnTo>
                <a:lnTo>
                  <a:pt x="4267942" y="3243636"/>
                </a:lnTo>
                <a:lnTo>
                  <a:pt x="0" y="32436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337796" y="8827460"/>
            <a:ext cx="143539" cy="1507165"/>
            <a:chOff x="0" y="0"/>
            <a:chExt cx="35896" cy="376911"/>
          </a:xfrm>
        </p:grpSpPr>
        <p:sp>
          <p:nvSpPr>
            <p:cNvPr name="Freeform 4" id="4"/>
            <p:cNvSpPr/>
            <p:nvPr/>
          </p:nvSpPr>
          <p:spPr>
            <a:xfrm flipH="false" flipV="false" rot="0">
              <a:off x="0" y="0"/>
              <a:ext cx="35896" cy="376911"/>
            </a:xfrm>
            <a:custGeom>
              <a:avLst/>
              <a:gdLst/>
              <a:ahLst/>
              <a:cxnLst/>
              <a:rect r="r" b="b" t="t" l="l"/>
              <a:pathLst>
                <a:path h="376911" w="35896">
                  <a:moveTo>
                    <a:pt x="0" y="0"/>
                  </a:moveTo>
                  <a:lnTo>
                    <a:pt x="35896" y="0"/>
                  </a:lnTo>
                  <a:lnTo>
                    <a:pt x="35896" y="376911"/>
                  </a:lnTo>
                  <a:lnTo>
                    <a:pt x="0" y="376911"/>
                  </a:lnTo>
                  <a:close/>
                </a:path>
              </a:pathLst>
            </a:custGeom>
            <a:solidFill>
              <a:srgbClr val="006600"/>
            </a:solidFill>
          </p:spPr>
        </p:sp>
        <p:sp>
          <p:nvSpPr>
            <p:cNvPr name="TextBox 5" id="5"/>
            <p:cNvSpPr txBox="true"/>
            <p:nvPr/>
          </p:nvSpPr>
          <p:spPr>
            <a:xfrm>
              <a:off x="0" y="-38100"/>
              <a:ext cx="35896" cy="415011"/>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275595" y="1028700"/>
            <a:ext cx="13105737" cy="987425"/>
            <a:chOff x="0" y="0"/>
            <a:chExt cx="17474316" cy="1316567"/>
          </a:xfrm>
        </p:grpSpPr>
        <p:sp>
          <p:nvSpPr>
            <p:cNvPr name="TextBox 7" id="7"/>
            <p:cNvSpPr txBox="true"/>
            <p:nvPr/>
          </p:nvSpPr>
          <p:spPr>
            <a:xfrm rot="0">
              <a:off x="0" y="-133350"/>
              <a:ext cx="9947221" cy="1449917"/>
            </a:xfrm>
            <a:prstGeom prst="rect">
              <a:avLst/>
            </a:prstGeom>
          </p:spPr>
          <p:txBody>
            <a:bodyPr anchor="t" rtlCol="false" tIns="0" lIns="0" bIns="0" rIns="0">
              <a:spAutoFit/>
            </a:bodyPr>
            <a:lstStyle/>
            <a:p>
              <a:pPr algn="ctr" marL="0" indent="0" lvl="0">
                <a:lnSpc>
                  <a:spcPts val="9100"/>
                </a:lnSpc>
                <a:spcBef>
                  <a:spcPct val="0"/>
                </a:spcBef>
              </a:pPr>
              <a:r>
                <a:rPr lang="en-US" b="true" sz="6500">
                  <a:solidFill>
                    <a:srgbClr val="000000"/>
                  </a:solidFill>
                  <a:latin typeface="Klein Bold"/>
                  <a:ea typeface="Klein Bold"/>
                  <a:cs typeface="Klein Bold"/>
                  <a:sym typeface="Klein Bold"/>
                </a:rPr>
                <a:t>Antes de </a:t>
              </a:r>
            </a:p>
          </p:txBody>
        </p:sp>
        <p:sp>
          <p:nvSpPr>
            <p:cNvPr name="TextBox 8" id="8"/>
            <p:cNvSpPr txBox="true"/>
            <p:nvPr/>
          </p:nvSpPr>
          <p:spPr>
            <a:xfrm rot="0">
              <a:off x="7527096" y="-133350"/>
              <a:ext cx="9947221" cy="1449917"/>
            </a:xfrm>
            <a:prstGeom prst="rect">
              <a:avLst/>
            </a:prstGeom>
          </p:spPr>
          <p:txBody>
            <a:bodyPr anchor="t" rtlCol="false" tIns="0" lIns="0" bIns="0" rIns="0">
              <a:spAutoFit/>
            </a:bodyPr>
            <a:lstStyle/>
            <a:p>
              <a:pPr algn="l" marL="0" indent="0" lvl="0">
                <a:lnSpc>
                  <a:spcPts val="9100"/>
                </a:lnSpc>
                <a:spcBef>
                  <a:spcPct val="0"/>
                </a:spcBef>
              </a:pPr>
              <a:r>
                <a:rPr lang="en-US" b="true" sz="6500">
                  <a:solidFill>
                    <a:srgbClr val="EB3A3A"/>
                  </a:solidFill>
                  <a:latin typeface="Klein Heavy"/>
                  <a:ea typeface="Klein Heavy"/>
                  <a:cs typeface="Klein Heavy"/>
                  <a:sym typeface="Klein Heavy"/>
                </a:rPr>
                <a:t>terminar</a:t>
              </a:r>
            </a:p>
          </p:txBody>
        </p:sp>
      </p:grpSp>
      <p:sp>
        <p:nvSpPr>
          <p:cNvPr name="TextBox 9" id="9"/>
          <p:cNvSpPr txBox="true"/>
          <p:nvPr/>
        </p:nvSpPr>
        <p:spPr>
          <a:xfrm rot="0">
            <a:off x="4679735" y="2264974"/>
            <a:ext cx="12800806" cy="6993326"/>
          </a:xfrm>
          <a:prstGeom prst="rect">
            <a:avLst/>
          </a:prstGeom>
        </p:spPr>
        <p:txBody>
          <a:bodyPr anchor="t" rtlCol="false" tIns="0" lIns="0" bIns="0" rIns="0">
            <a:spAutoFit/>
          </a:bodyPr>
          <a:lstStyle/>
          <a:p>
            <a:pPr algn="l" marL="1076597" indent="-538299" lvl="1">
              <a:lnSpc>
                <a:spcPts val="6981"/>
              </a:lnSpc>
              <a:buFont typeface="Arial"/>
              <a:buChar char="•"/>
            </a:pPr>
            <a:r>
              <a:rPr lang="en-US" sz="4986" strike="noStrike" u="none">
                <a:solidFill>
                  <a:srgbClr val="000000"/>
                </a:solidFill>
                <a:latin typeface="Poppins Light"/>
                <a:ea typeface="Poppins Light"/>
                <a:cs typeface="Poppins Light"/>
                <a:sym typeface="Poppins Light"/>
              </a:rPr>
              <a:t>¿Qué aprendiste hoy que no sabías antes?</a:t>
            </a:r>
          </a:p>
          <a:p>
            <a:pPr algn="l" marL="1076597" indent="-538299" lvl="1">
              <a:lnSpc>
                <a:spcPts val="6981"/>
              </a:lnSpc>
              <a:buFont typeface="Arial"/>
              <a:buChar char="•"/>
            </a:pPr>
            <a:r>
              <a:rPr lang="en-US" sz="4986" strike="noStrike" u="none">
                <a:solidFill>
                  <a:srgbClr val="000000"/>
                </a:solidFill>
                <a:latin typeface="Poppins Light"/>
                <a:ea typeface="Poppins Light"/>
                <a:cs typeface="Poppins Light"/>
                <a:sym typeface="Poppins Light"/>
              </a:rPr>
              <a:t>¿Qué parte te pareció más interesante?</a:t>
            </a:r>
          </a:p>
          <a:p>
            <a:pPr algn="l" marL="1076597" indent="-538299" lvl="1">
              <a:lnSpc>
                <a:spcPts val="6981"/>
              </a:lnSpc>
              <a:buFont typeface="Arial"/>
              <a:buChar char="•"/>
            </a:pPr>
            <a:r>
              <a:rPr lang="en-US" sz="4986" strike="noStrike" u="none">
                <a:solidFill>
                  <a:srgbClr val="000000"/>
                </a:solidFill>
                <a:latin typeface="Poppins Light"/>
                <a:ea typeface="Poppins Light"/>
                <a:cs typeface="Poppins Light"/>
                <a:sym typeface="Poppins Light"/>
              </a:rPr>
              <a:t>¿Qué estrategia usaste para recordar las partes de la planta?</a:t>
            </a:r>
          </a:p>
          <a:p>
            <a:pPr algn="l" marL="1076597" indent="-538299" lvl="1">
              <a:lnSpc>
                <a:spcPts val="6981"/>
              </a:lnSpc>
              <a:buFont typeface="Arial"/>
              <a:buChar char="•"/>
            </a:pPr>
            <a:r>
              <a:rPr lang="en-US" sz="4986" strike="noStrike" u="none">
                <a:solidFill>
                  <a:srgbClr val="000000"/>
                </a:solidFill>
                <a:latin typeface="Poppins Light"/>
                <a:ea typeface="Poppins Light"/>
                <a:cs typeface="Poppins Light"/>
                <a:sym typeface="Poppins Light"/>
              </a:rPr>
              <a:t>¿Qué harías diferente la próxima vez para aprender mejor?</a:t>
            </a:r>
          </a:p>
        </p:txBody>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DAG1nnEFQuA</dc:identifier>
  <dcterms:modified xsi:type="dcterms:W3CDTF">2011-08-01T06:04:30Z</dcterms:modified>
  <cp:revision>1</cp:revision>
  <dc:title>TALLERPOLINIZACION_3BASICO</dc:title>
</cp:coreProperties>
</file>