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7BC83D-24A6-4356-0B4E-279E9ADCD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2DCB1-714F-43FD-090A-84FB1D911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008DDE-3739-735A-6E89-9FFD859D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2A1965-87DE-3770-664B-64B55617B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5F9ACC-1ADB-35BB-4984-E582642DD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591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FAF148-6BAA-098D-4FB3-527371750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DBC71C-E816-FC8E-2E2C-5C040B01E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59214C-D916-2F47-6570-389E7F37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2BB477-ECBF-5A4A-DF6D-B02D6798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97B2B5-BDA2-42B2-CD01-0D039C45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172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AF438D-DF1A-12FB-FB75-C8672EB4E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22EDF2-9BBD-0FD4-40CD-D1A888355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90254F-AC6E-126B-91D8-245BF0A6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14BFB1-9E9C-10FF-0F19-4A1A992A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F3C69-0A61-284F-86E9-4A8B15050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180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CA79A-467B-145F-A744-0BDBE1F8A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39B67-6DD4-F0B2-9BBD-07F8996ED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CF6BB-9BE6-24F8-5304-DF0252AF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5A9DA5-1654-9B9A-3889-6B637A6D1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DDC432-DF65-F3C9-2D81-5F45E6183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271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07D67-3D72-6F9D-E670-E2EC6058F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5596FF-C4E3-337C-1807-DA73D6DD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D7DEEA-365E-C7E3-4E43-9DE704997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99A491-1E1A-FFE6-F036-77B2C4FC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CF2E09-D183-3C5E-D6FC-E0953CF49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972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5CD3A7-DBED-D03C-9BF2-35CEE0E93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399DB1-B299-38F4-7DF1-E87DE0987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2DFD6E-DF98-186D-A650-0AD8E10E2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44F225-325E-7413-782E-4B69BAD35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45470D-31C3-0E20-9D8A-1BAAF906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F02BA7-C0AE-3FE4-5341-4CB80FA4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359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2B090-514F-9381-0E26-B3A2D1EA1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77E6E0-C7B6-74FF-220B-A3B8C7793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CB328A-C465-0762-C7FF-C99E18549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165194-7BE2-0DE9-AD11-C981F8812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9942B12-31F8-0F8C-1F42-188234BD8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60EE4CC-12FC-5931-1D57-C3454CED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17FE89-4D57-62A2-0296-AB4659AA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6F865CF-3614-322E-A02C-9FF9FE391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40FC77-5AB6-A200-4795-E3EB0B763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1C418C1-C1A9-115C-CC35-CA6248417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645A78F-5B81-A488-BF23-F0A50AD08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9C1877D-4372-5992-EC1E-FC92D8AA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062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1FCF629-F383-01F5-8F52-B78D85DB4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7960C77-05E8-C1D6-D25D-2FA5BD5EF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2E78CF-7F9A-6EE0-FCC4-7DD5A465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056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1A010-3105-0FC8-5E9B-F58D61102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9A4E5-27B1-4AA4-EEB2-269E03186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04E550-736F-B3BF-65A9-799FD776B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282042-E1EC-9CB3-1DCF-EA40D740F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D5F928-F4CB-9080-0033-20D2FF67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94A859-F47A-5ACA-E520-6A0C9330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022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49E3BB-17DF-9B6F-80BD-742AB11A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AF6CE3A-6C56-DFF5-807C-6D4E9A479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F441D2-B00D-45BC-B8A2-3FE877D26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8F62B0-7D82-2DB7-A474-8AEBCCDC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B71DCA-A992-882D-2FBF-E42DD204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5E84CA-C4A4-90E5-94E2-74870BF9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609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6074A61-1BD7-BF17-DD07-ED90E3EC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1799DD-BB13-A832-E2F9-30779538E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BFB646-A0BE-D398-843A-A80C5AC17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5C2D9-83A7-47FD-B5F4-4849D3F6DF2A}" type="datetimeFigureOut">
              <a:rPr lang="es-CL" smtClean="0"/>
              <a:t>23-03-2025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3E50BC-73F6-7CD0-B6D8-3E8E4B432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73BD6-B2EA-C80B-9CC8-7361A58B9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F659D-3EA8-4AF3-9F82-45896CF743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090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C885F-52AE-F184-BBD2-3CC7536846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¿Cómo se consolidaron las ideas liberales y republicanas en el siglo XIX?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201FFA-E91A-FCB6-FDA0-BB96EA7BBD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4400" dirty="0">
                <a:highlight>
                  <a:srgbClr val="FFFF00"/>
                </a:highlight>
              </a:rPr>
              <a:t>LA BURGUESIA</a:t>
            </a:r>
          </a:p>
        </p:txBody>
      </p:sp>
    </p:spTree>
    <p:extLst>
      <p:ext uri="{BB962C8B-B14F-4D97-AF65-F5344CB8AC3E}">
        <p14:creationId xmlns:p14="http://schemas.microsoft.com/office/powerpoint/2010/main" val="232377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F7DCC15-6117-0820-CCD1-4CC2E440F1AE}"/>
              </a:ext>
            </a:extLst>
          </p:cNvPr>
          <p:cNvSpPr txBox="1"/>
          <p:nvPr/>
        </p:nvSpPr>
        <p:spPr>
          <a:xfrm>
            <a:off x="394138" y="0"/>
            <a:ext cx="11797862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Recurso 1  El papel de la burguesía.  Página 10</a:t>
            </a:r>
          </a:p>
          <a:p>
            <a:r>
              <a:rPr lang="es-MX" sz="3200" dirty="0"/>
              <a:t> Recurso 2 ¿Cómo domina la burguesía? Página 10</a:t>
            </a:r>
          </a:p>
          <a:p>
            <a:r>
              <a:rPr lang="es-MX" sz="3200" dirty="0"/>
              <a:t>Recurso 3 ¿Cómo era la burguesía del siglo XIX? Página 11</a:t>
            </a:r>
          </a:p>
          <a:p>
            <a:r>
              <a:rPr lang="es-CL" sz="3200" dirty="0"/>
              <a:t>Recurso Burgueses.  Página 11</a:t>
            </a:r>
          </a:p>
          <a:p>
            <a:endParaRPr lang="es-MX" sz="3200" dirty="0"/>
          </a:p>
          <a:p>
            <a:r>
              <a:rPr lang="es-MX" sz="3200" dirty="0">
                <a:solidFill>
                  <a:srgbClr val="FF0000"/>
                </a:solidFill>
              </a:rPr>
              <a:t>Considerando los Recursos 1 al 4, responde: </a:t>
            </a:r>
          </a:p>
          <a:p>
            <a:pPr marL="342900" indent="-342900">
              <a:buAutoNum type="alphaLcPeriod"/>
            </a:pPr>
            <a:r>
              <a:rPr lang="es-MX" sz="3200" dirty="0"/>
              <a:t>¿Qué caracterizó a la burguesía del siglo XIX según las fuentes?, ¿quiénes pertenecían a ella? </a:t>
            </a:r>
          </a:p>
          <a:p>
            <a:pPr marL="342900" indent="-342900">
              <a:buAutoNum type="alphaLcPeriod"/>
            </a:pPr>
            <a:r>
              <a:rPr lang="es-MX" sz="3200" dirty="0"/>
              <a:t>b. ¿Por qué el siglo XIX ha sido llamado por algunos historiadores como «el siglo de la burguesía»? Argumenta tu respuesta. </a:t>
            </a:r>
          </a:p>
          <a:p>
            <a:pPr marL="342900" indent="-342900">
              <a:buAutoNum type="alphaLcPeriod"/>
            </a:pPr>
            <a:r>
              <a:rPr lang="es-MX" sz="3200" dirty="0"/>
              <a:t>¿Qué características le habrán permitido a la burguesía convertirse en protagonista de las transformaciones políticas y económicas del siglo XIX? </a:t>
            </a:r>
            <a:endParaRPr lang="es-CL" sz="32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4369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4F7972F-DD21-0A2A-964E-6770EDC14ED6}"/>
              </a:ext>
            </a:extLst>
          </p:cNvPr>
          <p:cNvSpPr txBox="1"/>
          <p:nvPr/>
        </p:nvSpPr>
        <p:spPr>
          <a:xfrm>
            <a:off x="173421" y="599090"/>
            <a:ext cx="1169801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400" dirty="0"/>
              <a:t>Recurso 1  ¿Todos los burgueses vivían iguales? ?Página 12</a:t>
            </a:r>
          </a:p>
          <a:p>
            <a:r>
              <a:rPr lang="es-CL" sz="2400" dirty="0"/>
              <a:t>Recurso 2  ¿Qué valores competía la burguesía?</a:t>
            </a:r>
          </a:p>
          <a:p>
            <a:r>
              <a:rPr lang="es-MX" sz="2400" dirty="0"/>
              <a:t>Recurso 3 La ética burguesa del trabajo y del deber</a:t>
            </a:r>
          </a:p>
          <a:p>
            <a:r>
              <a:rPr lang="es-MX" sz="2400" dirty="0"/>
              <a:t>Recurso 4 El hogar y la familia </a:t>
            </a:r>
            <a:r>
              <a:rPr lang="es-MX" sz="2400"/>
              <a:t>burguesa  Página 13</a:t>
            </a:r>
            <a:endParaRPr lang="es-MX" sz="2400" dirty="0"/>
          </a:p>
          <a:p>
            <a:r>
              <a:rPr lang="es-MX" sz="2400" dirty="0"/>
              <a:t>Recurso 5 Roles de género en la sociedad burguesa</a:t>
            </a:r>
          </a:p>
          <a:p>
            <a:endParaRPr lang="es-MX" sz="2400" dirty="0">
              <a:solidFill>
                <a:srgbClr val="FF0000"/>
              </a:solidFill>
            </a:endParaRPr>
          </a:p>
          <a:p>
            <a:r>
              <a:rPr lang="es-MX" sz="2400" dirty="0">
                <a:solidFill>
                  <a:srgbClr val="FF0000"/>
                </a:solidFill>
              </a:rPr>
              <a:t>Considerando los Recursos 1 al 5, responde: </a:t>
            </a:r>
            <a:endParaRPr lang="es-MX" sz="2400" dirty="0"/>
          </a:p>
          <a:p>
            <a:r>
              <a:rPr lang="es-MX" sz="2400" dirty="0"/>
              <a:t>1 ¿Qué diferencias existieron al interior de la burguesía según el Recurso 1?, ¿por qué estos grupos constituyen una clase a pesar de sus diferencias? Argumenta. </a:t>
            </a:r>
          </a:p>
          <a:p>
            <a:endParaRPr lang="es-MX" sz="2400" dirty="0"/>
          </a:p>
          <a:p>
            <a:r>
              <a:rPr lang="es-MX" sz="2400" dirty="0"/>
              <a:t>2      A partir de los Recursos 2 al 5: </a:t>
            </a:r>
          </a:p>
          <a:p>
            <a:pPr marL="457200" indent="-457200">
              <a:buAutoNum type="alphaLcPeriod"/>
            </a:pPr>
            <a:r>
              <a:rPr lang="es-MX" sz="2400" dirty="0"/>
              <a:t>¿Qué valores y virtudes se asocian a la burguesía?, ¿siguen vigentes hoy? Ejemplifica. </a:t>
            </a:r>
          </a:p>
          <a:p>
            <a:pPr marL="457200" indent="-457200">
              <a:buAutoNum type="alphaLcPeriod"/>
            </a:pPr>
            <a:r>
              <a:rPr lang="es-MX" sz="2400" dirty="0"/>
              <a:t>¿Qué visión tenían los burgueses sobre sí mismos y su rol en la sociedad? </a:t>
            </a:r>
          </a:p>
          <a:p>
            <a:pPr marL="457200" indent="-457200">
              <a:buAutoNum type="alphaLcPeriod"/>
            </a:pPr>
            <a:r>
              <a:rPr lang="es-MX" sz="2400" dirty="0"/>
              <a:t>Analiza al menos tres elementos de continuidad y cambio entre el siglo XIX y la actualidad, en relación con los roles de género y la organización familiar. Compartan sus respuestas en un plenario junto al profesor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867506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303</Words>
  <Application>Microsoft Office PowerPoint</Application>
  <PresentationFormat>Panorámica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¿Cómo se consolidaron las ideas liberales y republicanas en el siglo XIX?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Silvia Pérez Morales</dc:creator>
  <cp:lastModifiedBy>Silvia Pérez Morales</cp:lastModifiedBy>
  <cp:revision>1</cp:revision>
  <dcterms:created xsi:type="dcterms:W3CDTF">2025-03-23T21:54:10Z</dcterms:created>
  <dcterms:modified xsi:type="dcterms:W3CDTF">2025-03-23T22:09:44Z</dcterms:modified>
</cp:coreProperties>
</file>