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8" r:id="rId4"/>
    <p:sldId id="265" r:id="rId5"/>
    <p:sldId id="270" r:id="rId6"/>
    <p:sldId id="266" r:id="rId7"/>
    <p:sldId id="272" r:id="rId8"/>
    <p:sldId id="276" r:id="rId9"/>
    <p:sldId id="274" r:id="rId10"/>
    <p:sldId id="275" r:id="rId11"/>
    <p:sldId id="271" r:id="rId12"/>
    <p:sldId id="277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56" d="100"/>
          <a:sy n="56" d="100"/>
        </p:scale>
        <p:origin x="12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11-03-2025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295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11-03-2025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3243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11-03-2025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6899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11-03-2025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5055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11-03-2025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7244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11-03-2025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8861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11-03-2025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9369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11-03-2025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5867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11-03-2025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547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11-03-2025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000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11-03-2025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328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11-03-2025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128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11-03-2025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2531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11-03-2025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718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11-03-2025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66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11-03-2025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0047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11-03-2025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153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EBBF6C2-0D18-481E-AED1-6CDA7281280A}" type="datetimeFigureOut">
              <a:rPr lang="es-CL" smtClean="0"/>
              <a:t>11-03-2025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8340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881D0D3-8BB8-1F6F-35FB-0E717D6B61B4}"/>
              </a:ext>
            </a:extLst>
          </p:cNvPr>
          <p:cNvSpPr/>
          <p:nvPr/>
        </p:nvSpPr>
        <p:spPr>
          <a:xfrm>
            <a:off x="5653177" y="1035170"/>
            <a:ext cx="6349042" cy="25534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5000" dirty="0">
                <a:latin typeface="Arial" panose="020B0604020202020204" pitchFamily="34" charset="0"/>
                <a:cs typeface="Arial" panose="020B0604020202020204" pitchFamily="34" charset="0"/>
              </a:rPr>
              <a:t>MATEMÁTICA</a:t>
            </a:r>
          </a:p>
          <a:p>
            <a:pPr algn="ctr"/>
            <a:r>
              <a:rPr lang="es-MX" sz="5000" dirty="0">
                <a:latin typeface="Arial" panose="020B0604020202020204" pitchFamily="34" charset="0"/>
                <a:cs typeface="Arial" panose="020B0604020202020204" pitchFamily="34" charset="0"/>
              </a:rPr>
              <a:t>5°</a:t>
            </a:r>
          </a:p>
          <a:p>
            <a:pPr algn="ctr"/>
            <a:r>
              <a:rPr lang="es-MX" sz="3000" dirty="0">
                <a:latin typeface="Arial" panose="020B0604020202020204" pitchFamily="34" charset="0"/>
                <a:cs typeface="Arial" panose="020B0604020202020204" pitchFamily="34" charset="0"/>
              </a:rPr>
              <a:t>Profesora: Paula Navarro López</a:t>
            </a:r>
            <a:endParaRPr lang="es-CL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655576C-8548-B051-B041-68F4A9E509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358" t="19998" r="23019" b="12749"/>
          <a:stretch/>
        </p:blipFill>
        <p:spPr>
          <a:xfrm>
            <a:off x="0" y="0"/>
            <a:ext cx="5843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3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5C105-D2C7-480C-61F1-356521AAE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759DD7D-19D7-8A5F-BE9C-E56982E670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868" t="10870" r="21037" b="61746"/>
          <a:stretch/>
        </p:blipFill>
        <p:spPr>
          <a:xfrm>
            <a:off x="360282" y="271732"/>
            <a:ext cx="10957575" cy="315726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CBFA4D4-FD3C-373B-0DB2-98CE2CDAFACD}"/>
              </a:ext>
            </a:extLst>
          </p:cNvPr>
          <p:cNvSpPr/>
          <p:nvPr/>
        </p:nvSpPr>
        <p:spPr>
          <a:xfrm>
            <a:off x="9954884" y="1466491"/>
            <a:ext cx="1673524" cy="21738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4485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2C0F098-CE11-8F10-7924-570790F198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708" t="38254" r="27830" b="8319"/>
          <a:stretch/>
        </p:blipFill>
        <p:spPr>
          <a:xfrm>
            <a:off x="166777" y="327804"/>
            <a:ext cx="9348090" cy="634904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3AF30B2-2CAB-F9F3-9087-82F23DB3C7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746" t="20536" r="4481" b="11272"/>
          <a:stretch/>
        </p:blipFill>
        <p:spPr>
          <a:xfrm>
            <a:off x="7280695" y="0"/>
            <a:ext cx="4528800" cy="556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1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11ABB-34C2-9E0C-D562-0A4A723A0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E15F552-5B81-E25B-6C88-1EC880160CEA}"/>
              </a:ext>
            </a:extLst>
          </p:cNvPr>
          <p:cNvSpPr/>
          <p:nvPr/>
        </p:nvSpPr>
        <p:spPr>
          <a:xfrm>
            <a:off x="307675" y="224287"/>
            <a:ext cx="11576649" cy="22213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000" dirty="0"/>
              <a:t>Ejercita, escribe en tu cuaderno.</a:t>
            </a:r>
            <a:endParaRPr lang="es-MX" sz="5000" dirty="0"/>
          </a:p>
        </p:txBody>
      </p:sp>
      <p:pic>
        <p:nvPicPr>
          <p:cNvPr id="1026" name="Picture 2" descr="Art Escribir Sticker - Find &amp; Share on GIPHY">
            <a:extLst>
              <a:ext uri="{FF2B5EF4-FFF2-40B4-BE49-F238E27FC236}">
                <a16:creationId xmlns:a16="http://schemas.microsoft.com/office/drawing/2014/main" id="{069B60D4-7415-009E-5556-AAF30F977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676" y="2286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893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263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F451A68B-7E20-BB4B-7376-8FA3A5E0E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9397" y="224366"/>
            <a:ext cx="6400800" cy="1947333"/>
          </a:xfrm>
        </p:spPr>
        <p:txBody>
          <a:bodyPr>
            <a:normAutofit/>
          </a:bodyPr>
          <a:lstStyle/>
          <a:p>
            <a:pPr algn="r"/>
            <a:r>
              <a:rPr lang="es-MX" sz="5000" b="1"/>
              <a:t>12-03-2025</a:t>
            </a:r>
            <a:endParaRPr lang="es-CL" sz="5000" b="1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D701BDB-BBAE-B853-6BE5-882B3FD1B9F7}"/>
              </a:ext>
            </a:extLst>
          </p:cNvPr>
          <p:cNvSpPr/>
          <p:nvPr/>
        </p:nvSpPr>
        <p:spPr>
          <a:xfrm>
            <a:off x="178280" y="3429000"/>
            <a:ext cx="11323608" cy="26677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5000" u="sng" dirty="0">
                <a:latin typeface="Comic Sans MS" panose="030F0702030302020204" pitchFamily="66" charset="0"/>
                <a:cs typeface="Arial" panose="020B0604020202020204" pitchFamily="34" charset="0"/>
              </a:rPr>
              <a:t>Números mayores que 10 000</a:t>
            </a:r>
          </a:p>
          <a:p>
            <a:pPr algn="ctr"/>
            <a:endParaRPr lang="es-CL" dirty="0"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25D55A1-431F-DC1C-D0BA-05F3C994909A}"/>
              </a:ext>
            </a:extLst>
          </p:cNvPr>
          <p:cNvSpPr/>
          <p:nvPr/>
        </p:nvSpPr>
        <p:spPr>
          <a:xfrm>
            <a:off x="178280" y="946030"/>
            <a:ext cx="11835441" cy="22284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4000" dirty="0">
                <a:latin typeface="Comic Sans MS" panose="030F0702030302020204" pitchFamily="66" charset="0"/>
                <a:cs typeface="Dreaming Outloud Script Pro" panose="03050502040304050704" pitchFamily="66" charset="0"/>
              </a:rPr>
              <a:t>Objetivo: Leer y escribir números de 5 dígitos utilizando la noción de valor posicional.</a:t>
            </a:r>
            <a:endParaRPr lang="es-CL" sz="4000" dirty="0">
              <a:latin typeface="Comic Sans MS" panose="030F0702030302020204" pitchFamily="66" charset="0"/>
              <a:cs typeface="Dreaming Outloud Script Pro" panose="030505020403040507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496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B6EBC53-6838-5CE9-EAAD-FBEBB76A06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745" t="15703" r="25142" b="9393"/>
          <a:stretch/>
        </p:blipFill>
        <p:spPr>
          <a:xfrm>
            <a:off x="-1" y="-1"/>
            <a:ext cx="5762445" cy="68706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6063F8B-4A8C-22DA-FDEE-41EC4E5736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746" t="23758" r="24575" b="20669"/>
          <a:stretch/>
        </p:blipFill>
        <p:spPr>
          <a:xfrm>
            <a:off x="6429555" y="-2"/>
            <a:ext cx="5762442" cy="687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2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82DF935-56F4-81AA-50CD-D9FC9F361D5B}"/>
              </a:ext>
            </a:extLst>
          </p:cNvPr>
          <p:cNvSpPr txBox="1"/>
          <p:nvPr/>
        </p:nvSpPr>
        <p:spPr>
          <a:xfrm>
            <a:off x="569343" y="390888"/>
            <a:ext cx="10644996" cy="6481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>
              <a:spcAft>
                <a:spcPts val="1500"/>
              </a:spcAft>
            </a:pPr>
            <a:r>
              <a:rPr lang="es-MX" sz="2500" b="0" i="0" dirty="0">
                <a:solidFill>
                  <a:srgbClr val="001D35"/>
                </a:solidFill>
                <a:effectLst/>
                <a:latin typeface="+mj-lt"/>
              </a:rPr>
              <a:t>El tiempo que tarda en degradarse la ropa depende del material de la prenda y de las condiciones ambientales. </a:t>
            </a:r>
          </a:p>
          <a:p>
            <a:pPr algn="l" fontAlgn="ctr">
              <a:spcBef>
                <a:spcPts val="1500"/>
              </a:spcBef>
              <a:spcAft>
                <a:spcPts val="750"/>
              </a:spcAft>
            </a:pPr>
            <a:r>
              <a:rPr lang="es-MX" sz="2500" b="0" i="0" dirty="0">
                <a:solidFill>
                  <a:srgbClr val="001D35"/>
                </a:solidFill>
                <a:effectLst/>
                <a:latin typeface="+mj-lt"/>
              </a:rPr>
              <a:t>Tiempo de degradación de algunos materiales </a:t>
            </a:r>
          </a:p>
          <a:p>
            <a:pPr algn="l"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500" b="1" i="0" dirty="0">
                <a:solidFill>
                  <a:srgbClr val="001D35"/>
                </a:solidFill>
                <a:effectLst/>
                <a:latin typeface="+mj-lt"/>
              </a:rPr>
              <a:t>Algodón</a:t>
            </a:r>
            <a:r>
              <a:rPr lang="es-MX" sz="2500" b="0" i="0" dirty="0">
                <a:solidFill>
                  <a:srgbClr val="001D35"/>
                </a:solidFill>
                <a:effectLst/>
                <a:latin typeface="+mj-lt"/>
              </a:rPr>
              <a:t>: Entre 10 y 12 meses, dependiendo del grosor y tramado de la tela</a:t>
            </a:r>
          </a:p>
          <a:p>
            <a:pPr algn="l"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500" b="1" i="0" dirty="0">
                <a:solidFill>
                  <a:srgbClr val="001D35"/>
                </a:solidFill>
                <a:effectLst/>
                <a:latin typeface="+mj-lt"/>
              </a:rPr>
              <a:t>Lino</a:t>
            </a:r>
            <a:r>
              <a:rPr lang="es-MX" sz="2500" b="0" i="0" dirty="0">
                <a:solidFill>
                  <a:srgbClr val="001D35"/>
                </a:solidFill>
                <a:effectLst/>
                <a:latin typeface="+mj-lt"/>
              </a:rPr>
              <a:t>: Entre 1 y 5 años, tejido vegetal elaborado con celulosa de la planta de lino</a:t>
            </a:r>
          </a:p>
          <a:p>
            <a:pPr algn="l"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500" b="1" i="0" dirty="0">
                <a:solidFill>
                  <a:srgbClr val="001D35"/>
                </a:solidFill>
                <a:effectLst/>
                <a:latin typeface="+mj-lt"/>
              </a:rPr>
              <a:t>Lana</a:t>
            </a:r>
            <a:r>
              <a:rPr lang="es-MX" sz="2500" b="0" i="0" dirty="0">
                <a:solidFill>
                  <a:srgbClr val="001D35"/>
                </a:solidFill>
                <a:effectLst/>
                <a:latin typeface="+mj-lt"/>
              </a:rPr>
              <a:t>: Entre 1 y 5 años, fibra animal muy duradera que puede durar años si se cuida bien</a:t>
            </a:r>
          </a:p>
          <a:p>
            <a:pPr algn="l"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500" b="1" i="0" dirty="0">
                <a:solidFill>
                  <a:srgbClr val="001D35"/>
                </a:solidFill>
                <a:effectLst/>
                <a:latin typeface="+mj-lt"/>
              </a:rPr>
              <a:t>Viscosa o rayón</a:t>
            </a:r>
            <a:r>
              <a:rPr lang="es-MX" sz="2500" b="0" i="0" dirty="0">
                <a:solidFill>
                  <a:srgbClr val="001D35"/>
                </a:solidFill>
                <a:effectLst/>
                <a:latin typeface="+mj-lt"/>
              </a:rPr>
              <a:t>: Tejido vegetal proveniente de la pulpa de madera de los árboles que tarda dos semanas en descomponerse</a:t>
            </a:r>
          </a:p>
          <a:p>
            <a:pPr algn="l">
              <a:spcBef>
                <a:spcPts val="750"/>
              </a:spcBef>
              <a:spcAft>
                <a:spcPts val="1500"/>
              </a:spcAft>
            </a:pPr>
            <a:endParaRPr lang="es-MX" b="0" i="0" dirty="0">
              <a:solidFill>
                <a:srgbClr val="001D35"/>
              </a:solidFill>
              <a:effectLst/>
              <a:latin typeface="Google Sans"/>
            </a:endParaRPr>
          </a:p>
          <a:p>
            <a:pPr algn="l">
              <a:spcBef>
                <a:spcPts val="750"/>
              </a:spcBef>
              <a:spcAft>
                <a:spcPts val="1500"/>
              </a:spcAft>
            </a:pPr>
            <a:endParaRPr lang="es-MX" b="0" i="0" dirty="0">
              <a:solidFill>
                <a:srgbClr val="001D35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3948460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BC98ABC-217F-66F2-0A5A-0403B26D3417}"/>
              </a:ext>
            </a:extLst>
          </p:cNvPr>
          <p:cNvSpPr txBox="1"/>
          <p:nvPr/>
        </p:nvSpPr>
        <p:spPr>
          <a:xfrm>
            <a:off x="776376" y="0"/>
            <a:ext cx="10524228" cy="6311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500" b="1" i="0" dirty="0">
                <a:solidFill>
                  <a:srgbClr val="001D35"/>
                </a:solidFill>
                <a:effectLst/>
                <a:latin typeface="+mj-lt"/>
              </a:rPr>
              <a:t>Cuero o piel</a:t>
            </a:r>
            <a:r>
              <a:rPr lang="es-MX" sz="2500" b="0" i="0" dirty="0">
                <a:solidFill>
                  <a:srgbClr val="001D35"/>
                </a:solidFill>
                <a:effectLst/>
                <a:latin typeface="+mj-lt"/>
              </a:rPr>
              <a:t>: Fibra animal resistente y duradera que tarda aproximadamente 50 años en desintegrarse</a:t>
            </a:r>
          </a:p>
          <a:p>
            <a:pPr algn="l"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500" b="1" i="0" dirty="0">
                <a:solidFill>
                  <a:srgbClr val="001D35"/>
                </a:solidFill>
                <a:effectLst/>
                <a:latin typeface="+mj-lt"/>
              </a:rPr>
              <a:t>Nylon</a:t>
            </a:r>
            <a:r>
              <a:rPr lang="es-MX" sz="2500" b="0" i="0" dirty="0">
                <a:solidFill>
                  <a:srgbClr val="001D35"/>
                </a:solidFill>
                <a:effectLst/>
                <a:latin typeface="+mj-lt"/>
              </a:rPr>
              <a:t>: Material sintético basado en polímeros que tarda más de 200 años en descomponerse</a:t>
            </a:r>
          </a:p>
          <a:p>
            <a:pPr algn="l">
              <a:spcBef>
                <a:spcPts val="75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s-MX" sz="2500" b="1" i="0" dirty="0">
                <a:solidFill>
                  <a:srgbClr val="001D35"/>
                </a:solidFill>
                <a:effectLst/>
                <a:latin typeface="+mj-lt"/>
              </a:rPr>
              <a:t>Poliéster</a:t>
            </a:r>
            <a:r>
              <a:rPr lang="es-MX" sz="2500" b="0" i="0" dirty="0">
                <a:solidFill>
                  <a:srgbClr val="001D35"/>
                </a:solidFill>
                <a:effectLst/>
                <a:latin typeface="+mj-lt"/>
              </a:rPr>
              <a:t>: Plástico puro y duro que tarda más de 200 años en descomponerse</a:t>
            </a:r>
          </a:p>
          <a:p>
            <a:pPr algn="l" fontAlgn="ctr">
              <a:spcBef>
                <a:spcPts val="1500"/>
              </a:spcBef>
              <a:spcAft>
                <a:spcPts val="750"/>
              </a:spcAft>
            </a:pPr>
            <a:r>
              <a:rPr lang="es-MX" sz="2500" b="0" i="0" dirty="0">
                <a:solidFill>
                  <a:srgbClr val="001D35"/>
                </a:solidFill>
                <a:effectLst/>
                <a:latin typeface="+mj-lt"/>
              </a:rPr>
              <a:t>Factores que influyen en la degradación </a:t>
            </a:r>
          </a:p>
          <a:p>
            <a:pPr algn="l"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500" b="0" i="0" dirty="0">
                <a:solidFill>
                  <a:srgbClr val="001D35"/>
                </a:solidFill>
                <a:effectLst/>
                <a:latin typeface="+mj-lt"/>
              </a:rPr>
              <a:t>Condiciones ambientales como calor y humedad</a:t>
            </a:r>
          </a:p>
          <a:p>
            <a:pPr algn="l"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500" b="0" i="0" dirty="0">
                <a:solidFill>
                  <a:srgbClr val="001D35"/>
                </a:solidFill>
                <a:effectLst/>
                <a:latin typeface="+mj-lt"/>
              </a:rPr>
              <a:t>Si se coloca dentro de un compostaje industrial</a:t>
            </a:r>
          </a:p>
          <a:p>
            <a:pPr algn="l">
              <a:spcBef>
                <a:spcPts val="75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s-MX" sz="2500" b="0" i="0" dirty="0">
                <a:solidFill>
                  <a:srgbClr val="001D35"/>
                </a:solidFill>
                <a:effectLst/>
                <a:latin typeface="+mj-lt"/>
              </a:rPr>
              <a:t>Si se agregan bacterias u hongos a la mezcla</a:t>
            </a:r>
          </a:p>
          <a:p>
            <a:pPr algn="l">
              <a:spcBef>
                <a:spcPts val="750"/>
              </a:spcBef>
              <a:spcAft>
                <a:spcPts val="1500"/>
              </a:spcAft>
            </a:pPr>
            <a:r>
              <a:rPr lang="es-MX" sz="2500" b="0" i="0" dirty="0">
                <a:solidFill>
                  <a:srgbClr val="001D35"/>
                </a:solidFill>
                <a:effectLst/>
                <a:latin typeface="+mj-lt"/>
              </a:rPr>
              <a:t>La industria textil es la segunda más contaminante del mundo después de la petrolera. </a:t>
            </a:r>
          </a:p>
        </p:txBody>
      </p:sp>
    </p:spTree>
    <p:extLst>
      <p:ext uri="{BB962C8B-B14F-4D97-AF65-F5344CB8AC3E}">
        <p14:creationId xmlns:p14="http://schemas.microsoft.com/office/powerpoint/2010/main" val="1592531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83ED9B0-BEC1-2F45-F59D-26B7EC33E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415" t="21877" r="14528" b="38120"/>
          <a:stretch/>
        </p:blipFill>
        <p:spPr>
          <a:xfrm>
            <a:off x="138023" y="181651"/>
            <a:ext cx="11919271" cy="640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13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50870848-4AD4-67A4-D007-5F3AA77DCB15}"/>
              </a:ext>
            </a:extLst>
          </p:cNvPr>
          <p:cNvSpPr/>
          <p:nvPr/>
        </p:nvSpPr>
        <p:spPr>
          <a:xfrm>
            <a:off x="362309" y="534838"/>
            <a:ext cx="11576649" cy="58659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500" dirty="0"/>
              <a:t>ACTIVIDAD</a:t>
            </a:r>
          </a:p>
          <a:p>
            <a:pPr algn="ctr"/>
            <a:endParaRPr lang="es-CL" sz="3500" dirty="0"/>
          </a:p>
          <a:p>
            <a:pPr algn="ctr"/>
            <a:endParaRPr lang="es-CL" sz="3500" dirty="0"/>
          </a:p>
          <a:p>
            <a:pPr algn="just"/>
            <a:r>
              <a:rPr lang="es-CL" sz="3500" dirty="0"/>
              <a:t>1.- </a:t>
            </a:r>
            <a:r>
              <a:rPr lang="es-MX" sz="3500" dirty="0"/>
              <a:t>Averigüemos cuántas hojas hay en la imagen. </a:t>
            </a:r>
          </a:p>
          <a:p>
            <a:pPr algn="just"/>
            <a:r>
              <a:rPr lang="es-MX" sz="3500" dirty="0"/>
              <a:t>Pónganse de pie y se agrupan de a tres compañeras y propongan una estrategia para saber cuantas hojas hay. (10 minutos)</a:t>
            </a:r>
          </a:p>
        </p:txBody>
      </p:sp>
    </p:spTree>
    <p:extLst>
      <p:ext uri="{BB962C8B-B14F-4D97-AF65-F5344CB8AC3E}">
        <p14:creationId xmlns:p14="http://schemas.microsoft.com/office/powerpoint/2010/main" val="2301438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5DCBF-7D9B-45D5-25DD-83CAE6DEB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E58FA91-A470-1B9A-1D8C-74CE796F9B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415" t="21877" r="14528" b="38120"/>
          <a:stretch/>
        </p:blipFill>
        <p:spPr>
          <a:xfrm>
            <a:off x="138023" y="181651"/>
            <a:ext cx="11919271" cy="640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16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101F1B9-7520-47F2-A93A-8A6F399E29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868" t="10870" r="21037" b="61746"/>
          <a:stretch/>
        </p:blipFill>
        <p:spPr>
          <a:xfrm>
            <a:off x="360282" y="271732"/>
            <a:ext cx="10957575" cy="315726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2FD1245-7382-6AF0-82C1-5B69AA0E4D6C}"/>
              </a:ext>
            </a:extLst>
          </p:cNvPr>
          <p:cNvSpPr/>
          <p:nvPr/>
        </p:nvSpPr>
        <p:spPr>
          <a:xfrm>
            <a:off x="9954884" y="1466491"/>
            <a:ext cx="1673524" cy="21738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50C5113-F1F4-272B-A82B-6F5CE8219147}"/>
              </a:ext>
            </a:extLst>
          </p:cNvPr>
          <p:cNvSpPr/>
          <p:nvPr/>
        </p:nvSpPr>
        <p:spPr>
          <a:xfrm>
            <a:off x="7228937" y="1932317"/>
            <a:ext cx="1673524" cy="500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25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80D8392-0638-5C1A-0B24-7689569D5FC1}"/>
              </a:ext>
            </a:extLst>
          </p:cNvPr>
          <p:cNvSpPr/>
          <p:nvPr/>
        </p:nvSpPr>
        <p:spPr>
          <a:xfrm>
            <a:off x="3433313" y="2432649"/>
            <a:ext cx="1673524" cy="6038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86303F4-0719-5AE9-B37A-9ECAF5B18EE5}"/>
              </a:ext>
            </a:extLst>
          </p:cNvPr>
          <p:cNvSpPr/>
          <p:nvPr/>
        </p:nvSpPr>
        <p:spPr>
          <a:xfrm>
            <a:off x="8065699" y="2432649"/>
            <a:ext cx="1673524" cy="6038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9744277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 MARZO</Template>
  <TotalTime>111</TotalTime>
  <Words>262</Words>
  <Application>Microsoft Office PowerPoint</Application>
  <PresentationFormat>Panorámica</PresentationFormat>
  <Paragraphs>26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Century Gothic</vt:lpstr>
      <vt:lpstr>Comic Sans MS</vt:lpstr>
      <vt:lpstr>Dreaming Outloud Script Pro</vt:lpstr>
      <vt:lpstr>Google Sans</vt:lpstr>
      <vt:lpstr>Wingdings 3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PAULA NAVARRO LÓPEZ</dc:creator>
  <cp:lastModifiedBy>PAULA NAVARRO LÓPEZ</cp:lastModifiedBy>
  <cp:revision>7</cp:revision>
  <dcterms:created xsi:type="dcterms:W3CDTF">2025-03-09T22:25:07Z</dcterms:created>
  <dcterms:modified xsi:type="dcterms:W3CDTF">2025-03-12T03:27:38Z</dcterms:modified>
</cp:coreProperties>
</file>