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57" r:id="rId4"/>
    <p:sldId id="273" r:id="rId5"/>
    <p:sldId id="274" r:id="rId6"/>
    <p:sldId id="264" r:id="rId7"/>
    <p:sldId id="270" r:id="rId8"/>
    <p:sldId id="271" r:id="rId9"/>
    <p:sldId id="272" r:id="rId10"/>
    <p:sldId id="259" r:id="rId11"/>
    <p:sldId id="258" r:id="rId12"/>
    <p:sldId id="260" r:id="rId13"/>
    <p:sldId id="261" r:id="rId14"/>
    <p:sldId id="262" r:id="rId15"/>
    <p:sldId id="265" r:id="rId16"/>
    <p:sldId id="266" r:id="rId17"/>
    <p:sldId id="268" r:id="rId18"/>
    <p:sldId id="269" r:id="rId19"/>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65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ia Pérez Morales" userId="82e0fff5ce7cfa08" providerId="LiveId" clId="{A519660B-4B4D-4E86-AD05-FA1BFCBC34AD}"/>
    <pc:docChg chg="custSel addSld modSld">
      <pc:chgData name="Silvia Pérez Morales" userId="82e0fff5ce7cfa08" providerId="LiveId" clId="{A519660B-4B4D-4E86-AD05-FA1BFCBC34AD}" dt="2024-03-17T23:28:52.764" v="362" actId="20577"/>
      <pc:docMkLst>
        <pc:docMk/>
      </pc:docMkLst>
      <pc:sldChg chg="modTransition">
        <pc:chgData name="Silvia Pérez Morales" userId="82e0fff5ce7cfa08" providerId="LiveId" clId="{A519660B-4B4D-4E86-AD05-FA1BFCBC34AD}" dt="2024-03-17T23:26:01.860" v="106"/>
        <pc:sldMkLst>
          <pc:docMk/>
          <pc:sldMk cId="491041061" sldId="256"/>
        </pc:sldMkLst>
      </pc:sldChg>
      <pc:sldChg chg="modTransition">
        <pc:chgData name="Silvia Pérez Morales" userId="82e0fff5ce7cfa08" providerId="LiveId" clId="{A519660B-4B4D-4E86-AD05-FA1BFCBC34AD}" dt="2024-03-17T23:26:03.991" v="107"/>
        <pc:sldMkLst>
          <pc:docMk/>
          <pc:sldMk cId="774895488" sldId="257"/>
        </pc:sldMkLst>
      </pc:sldChg>
      <pc:sldChg chg="modTransition">
        <pc:chgData name="Silvia Pérez Morales" userId="82e0fff5ce7cfa08" providerId="LiveId" clId="{A519660B-4B4D-4E86-AD05-FA1BFCBC34AD}" dt="2024-03-17T23:27:02.427" v="117"/>
        <pc:sldMkLst>
          <pc:docMk/>
          <pc:sldMk cId="3359263311" sldId="258"/>
        </pc:sldMkLst>
      </pc:sldChg>
      <pc:sldChg chg="modTransition">
        <pc:chgData name="Silvia Pérez Morales" userId="82e0fff5ce7cfa08" providerId="LiveId" clId="{A519660B-4B4D-4E86-AD05-FA1BFCBC34AD}" dt="2024-03-17T23:26:56.022" v="116"/>
        <pc:sldMkLst>
          <pc:docMk/>
          <pc:sldMk cId="2500753394" sldId="259"/>
        </pc:sldMkLst>
      </pc:sldChg>
      <pc:sldChg chg="modTransition">
        <pc:chgData name="Silvia Pérez Morales" userId="82e0fff5ce7cfa08" providerId="LiveId" clId="{A519660B-4B4D-4E86-AD05-FA1BFCBC34AD}" dt="2024-03-17T23:26:12.372" v="110"/>
        <pc:sldMkLst>
          <pc:docMk/>
          <pc:sldMk cId="0" sldId="264"/>
        </pc:sldMkLst>
      </pc:sldChg>
      <pc:sldChg chg="modSp mod">
        <pc:chgData name="Silvia Pérez Morales" userId="82e0fff5ce7cfa08" providerId="LiveId" clId="{A519660B-4B4D-4E86-AD05-FA1BFCBC34AD}" dt="2024-03-17T23:28:52.764" v="362" actId="20577"/>
        <pc:sldMkLst>
          <pc:docMk/>
          <pc:sldMk cId="0" sldId="266"/>
        </pc:sldMkLst>
        <pc:spChg chg="mod">
          <ac:chgData name="Silvia Pérez Morales" userId="82e0fff5ce7cfa08" providerId="LiveId" clId="{A519660B-4B4D-4E86-AD05-FA1BFCBC34AD}" dt="2024-03-17T23:28:52.764" v="362" actId="20577"/>
          <ac:spMkLst>
            <pc:docMk/>
            <pc:sldMk cId="0" sldId="266"/>
            <ac:spMk id="2" creationId="{00000000-0000-0000-0000-000000000000}"/>
          </ac:spMkLst>
        </pc:spChg>
      </pc:sldChg>
      <pc:sldChg chg="modTransition">
        <pc:chgData name="Silvia Pérez Morales" userId="82e0fff5ce7cfa08" providerId="LiveId" clId="{A519660B-4B4D-4E86-AD05-FA1BFCBC34AD}" dt="2024-03-17T23:25:58.149" v="105"/>
        <pc:sldMkLst>
          <pc:docMk/>
          <pc:sldMk cId="0" sldId="267"/>
        </pc:sldMkLst>
      </pc:sldChg>
      <pc:sldChg chg="modSp mod">
        <pc:chgData name="Silvia Pérez Morales" userId="82e0fff5ce7cfa08" providerId="LiveId" clId="{A519660B-4B4D-4E86-AD05-FA1BFCBC34AD}" dt="2024-03-17T23:28:33.255" v="360" actId="6549"/>
        <pc:sldMkLst>
          <pc:docMk/>
          <pc:sldMk cId="0" sldId="269"/>
        </pc:sldMkLst>
        <pc:spChg chg="mod">
          <ac:chgData name="Silvia Pérez Morales" userId="82e0fff5ce7cfa08" providerId="LiveId" clId="{A519660B-4B4D-4E86-AD05-FA1BFCBC34AD}" dt="2024-03-17T23:28:33.255" v="360" actId="6549"/>
          <ac:spMkLst>
            <pc:docMk/>
            <pc:sldMk cId="0" sldId="269"/>
            <ac:spMk id="5" creationId="{00000000-0000-0000-0000-000000000000}"/>
          </ac:spMkLst>
        </pc:spChg>
      </pc:sldChg>
      <pc:sldChg chg="modTransition">
        <pc:chgData name="Silvia Pérez Morales" userId="82e0fff5ce7cfa08" providerId="LiveId" clId="{A519660B-4B4D-4E86-AD05-FA1BFCBC34AD}" dt="2024-03-17T23:26:22.250" v="112"/>
        <pc:sldMkLst>
          <pc:docMk/>
          <pc:sldMk cId="2631804371" sldId="270"/>
        </pc:sldMkLst>
      </pc:sldChg>
      <pc:sldChg chg="modTransition">
        <pc:chgData name="Silvia Pérez Morales" userId="82e0fff5ce7cfa08" providerId="LiveId" clId="{A519660B-4B4D-4E86-AD05-FA1BFCBC34AD}" dt="2024-03-17T23:26:26.731" v="113"/>
        <pc:sldMkLst>
          <pc:docMk/>
          <pc:sldMk cId="2180147130" sldId="271"/>
        </pc:sldMkLst>
      </pc:sldChg>
      <pc:sldChg chg="modTransition">
        <pc:chgData name="Silvia Pérez Morales" userId="82e0fff5ce7cfa08" providerId="LiveId" clId="{A519660B-4B4D-4E86-AD05-FA1BFCBC34AD}" dt="2024-03-17T23:26:30.150" v="114"/>
        <pc:sldMkLst>
          <pc:docMk/>
          <pc:sldMk cId="435702930" sldId="272"/>
        </pc:sldMkLst>
      </pc:sldChg>
      <pc:sldChg chg="addSp modSp new mod modTransition setBg">
        <pc:chgData name="Silvia Pérez Morales" userId="82e0fff5ce7cfa08" providerId="LiveId" clId="{A519660B-4B4D-4E86-AD05-FA1BFCBC34AD}" dt="2024-03-17T23:26:06.644" v="108"/>
        <pc:sldMkLst>
          <pc:docMk/>
          <pc:sldMk cId="52526982" sldId="273"/>
        </pc:sldMkLst>
        <pc:spChg chg="mod">
          <ac:chgData name="Silvia Pérez Morales" userId="82e0fff5ce7cfa08" providerId="LiveId" clId="{A519660B-4B4D-4E86-AD05-FA1BFCBC34AD}" dt="2024-03-17T23:20:42.441" v="18" actId="20577"/>
          <ac:spMkLst>
            <pc:docMk/>
            <pc:sldMk cId="52526982" sldId="273"/>
            <ac:spMk id="2" creationId="{8E480950-EA09-8F55-2D8B-B78ED966A6A7}"/>
          </ac:spMkLst>
        </pc:spChg>
        <pc:spChg chg="mod">
          <ac:chgData name="Silvia Pérez Morales" userId="82e0fff5ce7cfa08" providerId="LiveId" clId="{A519660B-4B4D-4E86-AD05-FA1BFCBC34AD}" dt="2024-03-17T23:23:47.788" v="90" actId="27636"/>
          <ac:spMkLst>
            <pc:docMk/>
            <pc:sldMk cId="52526982" sldId="273"/>
            <ac:spMk id="3" creationId="{3BCCA3BC-88C3-56A2-0499-AF21C4DEFBCD}"/>
          </ac:spMkLst>
        </pc:spChg>
        <pc:spChg chg="add">
          <ac:chgData name="Silvia Pérez Morales" userId="82e0fff5ce7cfa08" providerId="LiveId" clId="{A519660B-4B4D-4E86-AD05-FA1BFCBC34AD}" dt="2024-03-17T23:20:14.322" v="1"/>
          <ac:spMkLst>
            <pc:docMk/>
            <pc:sldMk cId="52526982" sldId="273"/>
            <ac:spMk id="4" creationId="{5EA4BD60-13CA-CA2F-0892-CE4BE6A10CDA}"/>
          </ac:spMkLst>
        </pc:spChg>
        <pc:picChg chg="add">
          <ac:chgData name="Silvia Pérez Morales" userId="82e0fff5ce7cfa08" providerId="LiveId" clId="{A519660B-4B4D-4E86-AD05-FA1BFCBC34AD}" dt="2024-03-17T23:20:14.322" v="1"/>
          <ac:picMkLst>
            <pc:docMk/>
            <pc:sldMk cId="52526982" sldId="273"/>
            <ac:picMk id="1027" creationId="{E7549FFF-0432-B667-5299-0A8517C5E137}"/>
          </ac:picMkLst>
        </pc:picChg>
      </pc:sldChg>
      <pc:sldChg chg="addSp modSp new mod modTransition modAnim">
        <pc:chgData name="Silvia Pérez Morales" userId="82e0fff5ce7cfa08" providerId="LiveId" clId="{A519660B-4B4D-4E86-AD05-FA1BFCBC34AD}" dt="2024-03-17T23:26:09.396" v="109"/>
        <pc:sldMkLst>
          <pc:docMk/>
          <pc:sldMk cId="1601011776" sldId="274"/>
        </pc:sldMkLst>
        <pc:spChg chg="add mod">
          <ac:chgData name="Silvia Pérez Morales" userId="82e0fff5ce7cfa08" providerId="LiveId" clId="{A519660B-4B4D-4E86-AD05-FA1BFCBC34AD}" dt="2024-03-17T23:24:46.821" v="99" actId="255"/>
          <ac:spMkLst>
            <pc:docMk/>
            <pc:sldMk cId="1601011776" sldId="274"/>
            <ac:spMk id="3" creationId="{A243E8AF-6F6A-67A9-139B-DDB0121822C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7612151B-3CC6-4E3F-ADF6-42F658F01301}" type="datetimeFigureOut">
              <a:rPr lang="es-CL" smtClean="0"/>
              <a:pPr/>
              <a:t>17-03-2024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D90BD4C-CE9B-4787-B890-D69A5A74E2A7}" type="slidenum">
              <a:rPr lang="es-CL" smtClean="0"/>
              <a:pPr/>
              <a:t>‹Nº›</a:t>
            </a:fld>
            <a:endParaRPr lang="es-CL"/>
          </a:p>
        </p:txBody>
      </p:sp>
    </p:spTree>
    <p:extLst>
      <p:ext uri="{BB962C8B-B14F-4D97-AF65-F5344CB8AC3E}">
        <p14:creationId xmlns:p14="http://schemas.microsoft.com/office/powerpoint/2010/main" val="283533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612151B-3CC6-4E3F-ADF6-42F658F01301}" type="datetimeFigureOut">
              <a:rPr lang="es-CL" smtClean="0"/>
              <a:pPr/>
              <a:t>17-03-2024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D90BD4C-CE9B-4787-B890-D69A5A74E2A7}" type="slidenum">
              <a:rPr lang="es-CL" smtClean="0"/>
              <a:pPr/>
              <a:t>‹Nº›</a:t>
            </a:fld>
            <a:endParaRPr lang="es-CL"/>
          </a:p>
        </p:txBody>
      </p:sp>
    </p:spTree>
    <p:extLst>
      <p:ext uri="{BB962C8B-B14F-4D97-AF65-F5344CB8AC3E}">
        <p14:creationId xmlns:p14="http://schemas.microsoft.com/office/powerpoint/2010/main" val="3004323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612151B-3CC6-4E3F-ADF6-42F658F01301}" type="datetimeFigureOut">
              <a:rPr lang="es-CL" smtClean="0"/>
              <a:pPr/>
              <a:t>17-03-2024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D90BD4C-CE9B-4787-B890-D69A5A74E2A7}" type="slidenum">
              <a:rPr lang="es-CL" smtClean="0"/>
              <a:pPr/>
              <a:t>‹Nº›</a:t>
            </a:fld>
            <a:endParaRPr lang="es-CL"/>
          </a:p>
        </p:txBody>
      </p:sp>
    </p:spTree>
    <p:extLst>
      <p:ext uri="{BB962C8B-B14F-4D97-AF65-F5344CB8AC3E}">
        <p14:creationId xmlns:p14="http://schemas.microsoft.com/office/powerpoint/2010/main" val="3722544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612151B-3CC6-4E3F-ADF6-42F658F01301}" type="datetimeFigureOut">
              <a:rPr lang="es-CL" smtClean="0"/>
              <a:pPr/>
              <a:t>17-03-2024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D90BD4C-CE9B-4787-B890-D69A5A74E2A7}" type="slidenum">
              <a:rPr lang="es-CL" smtClean="0"/>
              <a:pPr/>
              <a:t>‹Nº›</a:t>
            </a:fld>
            <a:endParaRPr lang="es-CL"/>
          </a:p>
        </p:txBody>
      </p:sp>
    </p:spTree>
    <p:extLst>
      <p:ext uri="{BB962C8B-B14F-4D97-AF65-F5344CB8AC3E}">
        <p14:creationId xmlns:p14="http://schemas.microsoft.com/office/powerpoint/2010/main" val="3586700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612151B-3CC6-4E3F-ADF6-42F658F01301}" type="datetimeFigureOut">
              <a:rPr lang="es-CL" smtClean="0"/>
              <a:pPr/>
              <a:t>17-03-2024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D90BD4C-CE9B-4787-B890-D69A5A74E2A7}" type="slidenum">
              <a:rPr lang="es-CL" smtClean="0"/>
              <a:pPr/>
              <a:t>‹Nº›</a:t>
            </a:fld>
            <a:endParaRPr lang="es-CL"/>
          </a:p>
        </p:txBody>
      </p:sp>
    </p:spTree>
    <p:extLst>
      <p:ext uri="{BB962C8B-B14F-4D97-AF65-F5344CB8AC3E}">
        <p14:creationId xmlns:p14="http://schemas.microsoft.com/office/powerpoint/2010/main" val="143867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7612151B-3CC6-4E3F-ADF6-42F658F01301}" type="datetimeFigureOut">
              <a:rPr lang="es-CL" smtClean="0"/>
              <a:pPr/>
              <a:t>17-03-2024</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2D90BD4C-CE9B-4787-B890-D69A5A74E2A7}" type="slidenum">
              <a:rPr lang="es-CL" smtClean="0"/>
              <a:pPr/>
              <a:t>‹Nº›</a:t>
            </a:fld>
            <a:endParaRPr lang="es-CL"/>
          </a:p>
        </p:txBody>
      </p:sp>
    </p:spTree>
    <p:extLst>
      <p:ext uri="{BB962C8B-B14F-4D97-AF65-F5344CB8AC3E}">
        <p14:creationId xmlns:p14="http://schemas.microsoft.com/office/powerpoint/2010/main" val="3466036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7612151B-3CC6-4E3F-ADF6-42F658F01301}" type="datetimeFigureOut">
              <a:rPr lang="es-CL" smtClean="0"/>
              <a:pPr/>
              <a:t>17-03-2024</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2D90BD4C-CE9B-4787-B890-D69A5A74E2A7}" type="slidenum">
              <a:rPr lang="es-CL" smtClean="0"/>
              <a:pPr/>
              <a:t>‹Nº›</a:t>
            </a:fld>
            <a:endParaRPr lang="es-CL"/>
          </a:p>
        </p:txBody>
      </p:sp>
    </p:spTree>
    <p:extLst>
      <p:ext uri="{BB962C8B-B14F-4D97-AF65-F5344CB8AC3E}">
        <p14:creationId xmlns:p14="http://schemas.microsoft.com/office/powerpoint/2010/main" val="3832550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7612151B-3CC6-4E3F-ADF6-42F658F01301}" type="datetimeFigureOut">
              <a:rPr lang="es-CL" smtClean="0"/>
              <a:pPr/>
              <a:t>17-03-2024</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2D90BD4C-CE9B-4787-B890-D69A5A74E2A7}" type="slidenum">
              <a:rPr lang="es-CL" smtClean="0"/>
              <a:pPr/>
              <a:t>‹Nº›</a:t>
            </a:fld>
            <a:endParaRPr lang="es-CL"/>
          </a:p>
        </p:txBody>
      </p:sp>
    </p:spTree>
    <p:extLst>
      <p:ext uri="{BB962C8B-B14F-4D97-AF65-F5344CB8AC3E}">
        <p14:creationId xmlns:p14="http://schemas.microsoft.com/office/powerpoint/2010/main" val="41727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612151B-3CC6-4E3F-ADF6-42F658F01301}" type="datetimeFigureOut">
              <a:rPr lang="es-CL" smtClean="0"/>
              <a:pPr/>
              <a:t>17-03-2024</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2D90BD4C-CE9B-4787-B890-D69A5A74E2A7}" type="slidenum">
              <a:rPr lang="es-CL" smtClean="0"/>
              <a:pPr/>
              <a:t>‹Nº›</a:t>
            </a:fld>
            <a:endParaRPr lang="es-CL"/>
          </a:p>
        </p:txBody>
      </p:sp>
    </p:spTree>
    <p:extLst>
      <p:ext uri="{BB962C8B-B14F-4D97-AF65-F5344CB8AC3E}">
        <p14:creationId xmlns:p14="http://schemas.microsoft.com/office/powerpoint/2010/main" val="178661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612151B-3CC6-4E3F-ADF6-42F658F01301}" type="datetimeFigureOut">
              <a:rPr lang="es-CL" smtClean="0"/>
              <a:pPr/>
              <a:t>17-03-2024</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2D90BD4C-CE9B-4787-B890-D69A5A74E2A7}" type="slidenum">
              <a:rPr lang="es-CL" smtClean="0"/>
              <a:pPr/>
              <a:t>‹Nº›</a:t>
            </a:fld>
            <a:endParaRPr lang="es-CL"/>
          </a:p>
        </p:txBody>
      </p:sp>
    </p:spTree>
    <p:extLst>
      <p:ext uri="{BB962C8B-B14F-4D97-AF65-F5344CB8AC3E}">
        <p14:creationId xmlns:p14="http://schemas.microsoft.com/office/powerpoint/2010/main" val="3674115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612151B-3CC6-4E3F-ADF6-42F658F01301}" type="datetimeFigureOut">
              <a:rPr lang="es-CL" smtClean="0"/>
              <a:pPr/>
              <a:t>17-03-2024</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2D90BD4C-CE9B-4787-B890-D69A5A74E2A7}" type="slidenum">
              <a:rPr lang="es-CL" smtClean="0"/>
              <a:pPr/>
              <a:t>‹Nº›</a:t>
            </a:fld>
            <a:endParaRPr lang="es-CL"/>
          </a:p>
        </p:txBody>
      </p:sp>
    </p:spTree>
    <p:extLst>
      <p:ext uri="{BB962C8B-B14F-4D97-AF65-F5344CB8AC3E}">
        <p14:creationId xmlns:p14="http://schemas.microsoft.com/office/powerpoint/2010/main" val="4159087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2151B-3CC6-4E3F-ADF6-42F658F01301}" type="datetimeFigureOut">
              <a:rPr lang="es-CL" smtClean="0"/>
              <a:pPr/>
              <a:t>17-03-2024</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0BD4C-CE9B-4787-B890-D69A5A74E2A7}" type="slidenum">
              <a:rPr lang="es-CL" smtClean="0"/>
              <a:pPr/>
              <a:t>‹Nº›</a:t>
            </a:fld>
            <a:endParaRPr lang="es-CL"/>
          </a:p>
        </p:txBody>
      </p:sp>
    </p:spTree>
    <p:extLst>
      <p:ext uri="{BB962C8B-B14F-4D97-AF65-F5344CB8AC3E}">
        <p14:creationId xmlns:p14="http://schemas.microsoft.com/office/powerpoint/2010/main" val="2467152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0uBhKEFhopo&amp;list=RDCMUCpEhB1YpPrD6I_3BMTSmQKQ&amp;start_radio=1&amp;t=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s.wikipedia.org/wiki/Salvador_Allende" TargetMode="External"/><Relationship Id="rId7" Type="http://schemas.openxmlformats.org/officeDocument/2006/relationships/hyperlink" Target="https://es.wikipedia.org/wiki/Per%C3%BA" TargetMode="External"/><Relationship Id="rId2" Type="http://schemas.openxmlformats.org/officeDocument/2006/relationships/hyperlink" Target="https://es.wikipedia.org/wiki/Chile" TargetMode="External"/><Relationship Id="rId1" Type="http://schemas.openxmlformats.org/officeDocument/2006/relationships/slideLayout" Target="../slideLayouts/slideLayout7.xml"/><Relationship Id="rId6" Type="http://schemas.openxmlformats.org/officeDocument/2006/relationships/hyperlink" Target="https://es.wikipedia.org/wiki/Socialismo" TargetMode="External"/><Relationship Id="rId5" Type="http://schemas.openxmlformats.org/officeDocument/2006/relationships/hyperlink" Target="https://es.wikipedia.org/wiki/Arica" TargetMode="External"/><Relationship Id="rId4" Type="http://schemas.openxmlformats.org/officeDocument/2006/relationships/hyperlink" Target="https://es.wikipedia.org/wiki/Universidad_del_Norte_(Chil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0uBhKEFhopo&amp;list=RDCMUCpEhB1YpPrD6I_3BMTSmQKQ&amp;start_radio=1&amp;t=0"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CLASE 1: LA HISTORIA RECIENTE</a:t>
            </a:r>
          </a:p>
        </p:txBody>
      </p:sp>
      <p:sp>
        <p:nvSpPr>
          <p:cNvPr id="3" name="2 Marcador de contenido"/>
          <p:cNvSpPr>
            <a:spLocks noGrp="1"/>
          </p:cNvSpPr>
          <p:nvPr>
            <p:ph idx="1"/>
          </p:nvPr>
        </p:nvSpPr>
        <p:spPr>
          <a:xfrm>
            <a:off x="457200" y="1600201"/>
            <a:ext cx="8229600" cy="2114552"/>
          </a:xfrm>
        </p:spPr>
        <p:txBody>
          <a:bodyPr>
            <a:normAutofit/>
          </a:bodyPr>
          <a:lstStyle/>
          <a:p>
            <a:pPr algn="just"/>
            <a:r>
              <a:rPr lang="es-ES" sz="4000" dirty="0">
                <a:highlight>
                  <a:srgbClr val="FFFF00"/>
                </a:highlight>
              </a:rPr>
              <a:t>Objetivo: Analizar la historia reciente y sus características en la disciplina de la historia </a:t>
            </a:r>
          </a:p>
        </p:txBody>
      </p:sp>
      <p:sp>
        <p:nvSpPr>
          <p:cNvPr id="4" name="3 Rectángulo"/>
          <p:cNvSpPr/>
          <p:nvPr/>
        </p:nvSpPr>
        <p:spPr>
          <a:xfrm>
            <a:off x="428596" y="4000504"/>
            <a:ext cx="7858180" cy="923330"/>
          </a:xfrm>
          <a:prstGeom prst="rect">
            <a:avLst/>
          </a:prstGeom>
        </p:spPr>
        <p:txBody>
          <a:bodyPr wrap="square">
            <a:spAutoFit/>
          </a:bodyPr>
          <a:lstStyle/>
          <a:p>
            <a:r>
              <a:rPr lang="es-ES" b="1" dirty="0">
                <a:solidFill>
                  <a:srgbClr val="FF0000"/>
                </a:solidFill>
                <a:latin typeface="Bahnschrift Light" panose="020B0502040204020203" pitchFamily="34" charset="0"/>
                <a:cs typeface="Arial" panose="020B0604020202020204" pitchFamily="34" charset="0"/>
              </a:rPr>
              <a:t>PROFESORA:  PILAR PEREZ MORALES</a:t>
            </a:r>
          </a:p>
          <a:p>
            <a:r>
              <a:rPr lang="es-ES" b="1" dirty="0">
                <a:solidFill>
                  <a:srgbClr val="FF0000"/>
                </a:solidFill>
                <a:latin typeface="Bahnschrift Light" panose="020B0502040204020203" pitchFamily="34" charset="0"/>
                <a:cs typeface="Arial" panose="020B0604020202020204" pitchFamily="34" charset="0"/>
              </a:rPr>
              <a:t>CURSO: Comprensión histórica del presente</a:t>
            </a:r>
          </a:p>
          <a:p>
            <a:endParaRPr lang="es-ES" b="1"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Actividad </a:t>
            </a:r>
          </a:p>
        </p:txBody>
      </p:sp>
      <p:sp>
        <p:nvSpPr>
          <p:cNvPr id="3" name="2 Marcador de contenido"/>
          <p:cNvSpPr>
            <a:spLocks noGrp="1"/>
          </p:cNvSpPr>
          <p:nvPr>
            <p:ph idx="1"/>
          </p:nvPr>
        </p:nvSpPr>
        <p:spPr/>
        <p:txBody>
          <a:bodyPr/>
          <a:lstStyle/>
          <a:p>
            <a:r>
              <a:rPr lang="es-CL" dirty="0"/>
              <a:t>Confecciona una línea de tiempo de los hechos relevantes de nuestra vida.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635" y="2963386"/>
            <a:ext cx="3017917" cy="390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683568" y="3212976"/>
            <a:ext cx="4248472" cy="2062103"/>
          </a:xfrm>
          <a:prstGeom prst="rect">
            <a:avLst/>
          </a:prstGeom>
          <a:noFill/>
        </p:spPr>
        <p:txBody>
          <a:bodyPr wrap="square" rtlCol="0">
            <a:spAutoFit/>
          </a:bodyPr>
          <a:lstStyle/>
          <a:p>
            <a:pPr marL="285750" indent="-285750">
              <a:buFont typeface="Arial" pitchFamily="34" charset="0"/>
              <a:buChar char="•"/>
            </a:pPr>
            <a:r>
              <a:rPr lang="es-CL" sz="3200" dirty="0"/>
              <a:t>NACIMIENTO</a:t>
            </a:r>
          </a:p>
          <a:p>
            <a:pPr marL="285750" indent="-285750">
              <a:buFont typeface="Arial" pitchFamily="34" charset="0"/>
              <a:buChar char="•"/>
            </a:pPr>
            <a:r>
              <a:rPr lang="es-CL" sz="3200" dirty="0"/>
              <a:t>MI FAMILIA</a:t>
            </a:r>
          </a:p>
          <a:p>
            <a:pPr marL="285750" indent="-285750">
              <a:buFont typeface="Arial" pitchFamily="34" charset="0"/>
              <a:buChar char="•"/>
            </a:pPr>
            <a:r>
              <a:rPr lang="es-CL" sz="3200" dirty="0"/>
              <a:t>TERREMOTO DE 2010</a:t>
            </a:r>
          </a:p>
          <a:p>
            <a:pPr marL="285750" indent="-285750">
              <a:buFont typeface="Arial" pitchFamily="34" charset="0"/>
              <a:buChar char="•"/>
            </a:pPr>
            <a:r>
              <a:rPr lang="es-CL" sz="3200" dirty="0"/>
              <a:t>ESTALLIDO SOCIAL</a:t>
            </a:r>
          </a:p>
        </p:txBody>
      </p:sp>
    </p:spTree>
    <p:extLst>
      <p:ext uri="{BB962C8B-B14F-4D97-AF65-F5344CB8AC3E}">
        <p14:creationId xmlns:p14="http://schemas.microsoft.com/office/powerpoint/2010/main" val="250075339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EJEMPLO</a:t>
            </a:r>
          </a:p>
        </p:txBody>
      </p:sp>
      <p:sp>
        <p:nvSpPr>
          <p:cNvPr id="3" name="2 Marcador de contenido"/>
          <p:cNvSpPr>
            <a:spLocks noGrp="1"/>
          </p:cNvSpPr>
          <p:nvPr>
            <p:ph idx="1"/>
          </p:nvPr>
        </p:nvSpPr>
        <p:spPr/>
        <p:txBody>
          <a:bodyPr>
            <a:normAutofit fontScale="92500" lnSpcReduction="20000"/>
          </a:bodyPr>
          <a:lstStyle/>
          <a:p>
            <a:r>
              <a:rPr lang="es-ES" dirty="0"/>
              <a:t>“Nací en septiembre de 2004 en Curicó. No recuerdo mucho del terremoto de 2010, mis papás dicen que mi casa fue la única de la calle que no se cayó. Sí me acuerdo de mis juguetes desparramados en el suelo. La educación básica la hice en una escuela con salas de </a:t>
            </a:r>
            <a:r>
              <a:rPr lang="es-ES" dirty="0" err="1"/>
              <a:t>containers</a:t>
            </a:r>
            <a:r>
              <a:rPr lang="es-ES" dirty="0"/>
              <a:t>, porque el terremoto había destruido la construcción. Para la Copa América de 2015 pusieron un televisor en una de esas salas y ahí íbamos todos a mirar los partidos. Después me cambié al liceo, donde nos llevaban a la biblioteca a ver la Copa Centenario”.</a:t>
            </a:r>
            <a:endParaRPr lang="es-CL" dirty="0"/>
          </a:p>
        </p:txBody>
      </p:sp>
    </p:spTree>
    <p:extLst>
      <p:ext uri="{BB962C8B-B14F-4D97-AF65-F5344CB8AC3E}">
        <p14:creationId xmlns:p14="http://schemas.microsoft.com/office/powerpoint/2010/main" val="335926331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5720" y="2786058"/>
            <a:ext cx="3714776" cy="2071702"/>
          </a:xfrm>
          <a:prstGeom prst="rect">
            <a:avLst/>
          </a:prstGeom>
          <a:solidFill>
            <a:schemeClr val="accent3">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p:txBody>
          <a:bodyPr>
            <a:normAutofit/>
          </a:bodyPr>
          <a:lstStyle/>
          <a:p>
            <a:r>
              <a:rPr lang="es-CL" sz="6000" dirty="0"/>
              <a:t>ANALISIS DE FUENTES¡¡¡¡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48" y="2000248"/>
            <a:ext cx="4857752" cy="4857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357158" y="2786058"/>
            <a:ext cx="3643338" cy="2062103"/>
          </a:xfrm>
          <a:prstGeom prst="rect">
            <a:avLst/>
          </a:prstGeom>
          <a:noFill/>
        </p:spPr>
        <p:txBody>
          <a:bodyPr wrap="square" rtlCol="0">
            <a:spAutoFit/>
          </a:bodyPr>
          <a:lstStyle/>
          <a:p>
            <a:r>
              <a:rPr lang="es-ES" sz="3200" dirty="0"/>
              <a:t>Lee los documentos 1, 2 y 3 y completa la tabla que viene a continuación</a:t>
            </a:r>
          </a:p>
        </p:txBody>
      </p:sp>
    </p:spTree>
    <p:extLst>
      <p:ext uri="{BB962C8B-B14F-4D97-AF65-F5344CB8AC3E}">
        <p14:creationId xmlns:p14="http://schemas.microsoft.com/office/powerpoint/2010/main" val="2197418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214280" y="142852"/>
          <a:ext cx="8786876" cy="6373022"/>
        </p:xfrm>
        <a:graphic>
          <a:graphicData uri="http://schemas.openxmlformats.org/drawingml/2006/table">
            <a:tbl>
              <a:tblPr firstRow="1" bandRow="1">
                <a:tableStyleId>{5C22544A-7EE6-4342-B048-85BDC9FD1C3A}</a:tableStyleId>
              </a:tblPr>
              <a:tblGrid>
                <a:gridCol w="2196719">
                  <a:extLst>
                    <a:ext uri="{9D8B030D-6E8A-4147-A177-3AD203B41FA5}">
                      <a16:colId xmlns:a16="http://schemas.microsoft.com/office/drawing/2014/main" val="20000"/>
                    </a:ext>
                  </a:extLst>
                </a:gridCol>
                <a:gridCol w="2196719">
                  <a:extLst>
                    <a:ext uri="{9D8B030D-6E8A-4147-A177-3AD203B41FA5}">
                      <a16:colId xmlns:a16="http://schemas.microsoft.com/office/drawing/2014/main" val="20001"/>
                    </a:ext>
                  </a:extLst>
                </a:gridCol>
                <a:gridCol w="2196719">
                  <a:extLst>
                    <a:ext uri="{9D8B030D-6E8A-4147-A177-3AD203B41FA5}">
                      <a16:colId xmlns:a16="http://schemas.microsoft.com/office/drawing/2014/main" val="20002"/>
                    </a:ext>
                  </a:extLst>
                </a:gridCol>
                <a:gridCol w="2196719">
                  <a:extLst>
                    <a:ext uri="{9D8B030D-6E8A-4147-A177-3AD203B41FA5}">
                      <a16:colId xmlns:a16="http://schemas.microsoft.com/office/drawing/2014/main" val="20003"/>
                    </a:ext>
                  </a:extLst>
                </a:gridCol>
              </a:tblGrid>
              <a:tr h="171496">
                <a:tc>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kern="1200" baseline="0" dirty="0">
                          <a:solidFill>
                            <a:schemeClr val="lt1"/>
                          </a:solidFill>
                          <a:latin typeface="+mn-lt"/>
                          <a:ea typeface="+mn-ea"/>
                          <a:cs typeface="+mn-cs"/>
                        </a:rPr>
                        <a:t>Texto 1 	</a:t>
                      </a:r>
                    </a:p>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kern="1200" baseline="0" dirty="0">
                          <a:solidFill>
                            <a:schemeClr val="lt1"/>
                          </a:solidFill>
                          <a:latin typeface="+mn-lt"/>
                          <a:ea typeface="+mn-ea"/>
                          <a:cs typeface="+mn-cs"/>
                        </a:rPr>
                        <a:t>Texto 2 	</a:t>
                      </a:r>
                    </a:p>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kern="1200" baseline="0" dirty="0">
                          <a:solidFill>
                            <a:schemeClr val="lt1"/>
                          </a:solidFill>
                          <a:latin typeface="+mn-lt"/>
                          <a:ea typeface="+mn-ea"/>
                          <a:cs typeface="+mn-cs"/>
                        </a:rPr>
                        <a:t>Texto 3 	</a:t>
                      </a:r>
                    </a:p>
                    <a:p>
                      <a:endParaRPr lang="es-ES" dirty="0"/>
                    </a:p>
                  </a:txBody>
                  <a:tcPr/>
                </a:tc>
                <a:extLst>
                  <a:ext uri="{0D108BD9-81ED-4DB2-BD59-A6C34878D82A}">
                    <a16:rowId xmlns:a16="http://schemas.microsoft.com/office/drawing/2014/main" val="10000"/>
                  </a:ext>
                </a:extLst>
              </a:tr>
              <a:tr h="15571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kern="1200" baseline="0" dirty="0">
                          <a:solidFill>
                            <a:schemeClr val="dk1"/>
                          </a:solidFill>
                          <a:latin typeface="+mn-lt"/>
                          <a:ea typeface="+mn-ea"/>
                          <a:cs typeface="+mn-cs"/>
                        </a:rPr>
                        <a:t>¿Qué periodo histórico abarcaría la historia reciente? ¿Dónde propone su comienzo? 	</a:t>
                      </a:r>
                    </a:p>
                    <a:p>
                      <a:endParaRPr lang="es-ES" sz="1600" dirty="0"/>
                    </a:p>
                  </a:txBody>
                  <a:tcPr/>
                </a:tc>
                <a:tc>
                  <a:txBody>
                    <a:bodyPr/>
                    <a:lstStyle/>
                    <a:p>
                      <a:endParaRPr lang="es-ES" dirty="0"/>
                    </a:p>
                  </a:txBody>
                  <a:tcPr/>
                </a:tc>
                <a:tc>
                  <a:txBody>
                    <a:bodyPr/>
                    <a:lstStyle/>
                    <a:p>
                      <a:endParaRPr lang="es-ES"/>
                    </a:p>
                  </a:txBody>
                  <a:tcPr/>
                </a:tc>
                <a:tc>
                  <a:txBody>
                    <a:bodyPr/>
                    <a:lstStyle/>
                    <a:p>
                      <a:endParaRPr lang="es-ES"/>
                    </a:p>
                  </a:txBody>
                  <a:tcPr/>
                </a:tc>
                <a:extLst>
                  <a:ext uri="{0D108BD9-81ED-4DB2-BD59-A6C34878D82A}">
                    <a16:rowId xmlns:a16="http://schemas.microsoft.com/office/drawing/2014/main" val="10001"/>
                  </a:ext>
                </a:extLst>
              </a:tr>
              <a:tr h="505026">
                <a:tc>
                  <a:txBody>
                    <a:bodyPr/>
                    <a:lstStyle/>
                    <a:p>
                      <a:r>
                        <a:rPr lang="es-ES" sz="1600" b="1" kern="1200" baseline="0" dirty="0">
                          <a:solidFill>
                            <a:schemeClr val="dk1"/>
                          </a:solidFill>
                          <a:latin typeface="+mn-lt"/>
                          <a:ea typeface="+mn-ea"/>
                          <a:cs typeface="+mn-cs"/>
                        </a:rPr>
                        <a:t>¿Qué tipo de hechos considera como los principalmente estudiados por la historia reciente? 	</a:t>
                      </a:r>
                    </a:p>
                  </a:txBody>
                  <a:tcPr/>
                </a:tc>
                <a:tc>
                  <a:txBody>
                    <a:bodyPr/>
                    <a:lstStyle/>
                    <a:p>
                      <a:endParaRPr lang="es-ES"/>
                    </a:p>
                  </a:txBody>
                  <a:tcPr/>
                </a:tc>
                <a:tc>
                  <a:txBody>
                    <a:bodyPr/>
                    <a:lstStyle/>
                    <a:p>
                      <a:endParaRPr lang="es-ES"/>
                    </a:p>
                  </a:txBody>
                  <a:tcPr/>
                </a:tc>
                <a:tc>
                  <a:txBody>
                    <a:bodyPr/>
                    <a:lstStyle/>
                    <a:p>
                      <a:endParaRPr lang="es-ES"/>
                    </a:p>
                  </a:txBody>
                  <a:tcPr/>
                </a:tc>
                <a:extLst>
                  <a:ext uri="{0D108BD9-81ED-4DB2-BD59-A6C34878D82A}">
                    <a16:rowId xmlns:a16="http://schemas.microsoft.com/office/drawing/2014/main" val="10002"/>
                  </a:ext>
                </a:extLst>
              </a:tr>
              <a:tr h="5050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kern="1200" baseline="0" dirty="0">
                          <a:solidFill>
                            <a:schemeClr val="dk1"/>
                          </a:solidFill>
                          <a:latin typeface="+mn-lt"/>
                          <a:ea typeface="+mn-ea"/>
                          <a:cs typeface="+mn-cs"/>
                        </a:rPr>
                        <a:t>¿Con qué tipo de procesos históricos se asocia la historia reciente? 	</a:t>
                      </a:r>
                    </a:p>
                    <a:p>
                      <a:endParaRPr lang="es-ES" sz="1600" dirty="0"/>
                    </a:p>
                  </a:txBody>
                  <a:tcPr/>
                </a:tc>
                <a:tc>
                  <a:txBody>
                    <a:bodyPr/>
                    <a:lstStyle/>
                    <a:p>
                      <a:endParaRPr lang="es-ES"/>
                    </a:p>
                  </a:txBody>
                  <a:tcPr/>
                </a:tc>
                <a:tc>
                  <a:txBody>
                    <a:bodyPr/>
                    <a:lstStyle/>
                    <a:p>
                      <a:endParaRPr lang="es-ES"/>
                    </a:p>
                  </a:txBody>
                  <a:tcPr/>
                </a:tc>
                <a:tc>
                  <a:txBody>
                    <a:bodyPr/>
                    <a:lstStyle/>
                    <a:p>
                      <a:endParaRPr lang="es-ES"/>
                    </a:p>
                  </a:txBody>
                  <a:tcPr/>
                </a:tc>
                <a:extLst>
                  <a:ext uri="{0D108BD9-81ED-4DB2-BD59-A6C34878D82A}">
                    <a16:rowId xmlns:a16="http://schemas.microsoft.com/office/drawing/2014/main" val="10003"/>
                  </a:ext>
                </a:extLst>
              </a:tr>
              <a:tr h="14116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kern="1200" baseline="0" dirty="0">
                          <a:solidFill>
                            <a:schemeClr val="dk1"/>
                          </a:solidFill>
                          <a:latin typeface="+mn-lt"/>
                          <a:ea typeface="+mn-ea"/>
                          <a:cs typeface="+mn-cs"/>
                        </a:rPr>
                        <a:t>¿Cuáles son las principales características que atribute a la historia reciente? 	</a:t>
                      </a:r>
                    </a:p>
                    <a:p>
                      <a:endParaRPr lang="es-ES" sz="1600" dirty="0"/>
                    </a:p>
                  </a:txBody>
                  <a:tcPr/>
                </a:tc>
                <a:tc>
                  <a:txBody>
                    <a:bodyPr/>
                    <a:lstStyle/>
                    <a:p>
                      <a:endParaRPr lang="es-ES"/>
                    </a:p>
                  </a:txBody>
                  <a:tcPr/>
                </a:tc>
                <a:tc>
                  <a:txBody>
                    <a:bodyPr/>
                    <a:lstStyle/>
                    <a:p>
                      <a:endParaRPr lang="es-ES"/>
                    </a:p>
                  </a:txBody>
                  <a:tcPr/>
                </a:tc>
                <a:tc>
                  <a:txBody>
                    <a:bodyPr/>
                    <a:lstStyle/>
                    <a:p>
                      <a:endParaRPr lang="es-E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24296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571472" y="4643446"/>
            <a:ext cx="5072098" cy="2000264"/>
          </a:xfrm>
          <a:prstGeom prst="rect">
            <a:avLst/>
          </a:prstGeom>
          <a:solidFill>
            <a:schemeClr val="accent3">
              <a:lumMod val="50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428596" y="571480"/>
            <a:ext cx="8286808" cy="3571900"/>
          </a:xfrm>
          <a:prstGeom prst="rect">
            <a:avLst/>
          </a:prstGeom>
          <a:solidFill>
            <a:schemeClr val="accent2">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a:xfrm>
            <a:off x="457200" y="571480"/>
            <a:ext cx="8229600" cy="3571900"/>
          </a:xfrm>
        </p:spPr>
        <p:txBody>
          <a:bodyPr>
            <a:normAutofit fontScale="90000"/>
          </a:bodyPr>
          <a:lstStyle/>
          <a:p>
            <a:r>
              <a:rPr lang="es-ES" dirty="0"/>
              <a:t>Luego de haber leído los documentos 1,2 y 3 y completar la tabla, ahora estas en condiciones de respondes las tres preguntas de la diapositiva </a:t>
            </a:r>
            <a:r>
              <a:rPr lang="es-ES" sz="6000" dirty="0">
                <a:solidFill>
                  <a:schemeClr val="accent3">
                    <a:lumMod val="50000"/>
                  </a:schemeClr>
                </a:solidFill>
              </a:rPr>
              <a:t>2</a:t>
            </a:r>
            <a:r>
              <a:rPr lang="es-ES" dirty="0"/>
              <a:t>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0" y="4143380"/>
            <a:ext cx="2714620" cy="2714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571472" y="4643446"/>
            <a:ext cx="5072098" cy="2062103"/>
          </a:xfrm>
          <a:prstGeom prst="rect">
            <a:avLst/>
          </a:prstGeom>
          <a:noFill/>
        </p:spPr>
        <p:txBody>
          <a:bodyPr wrap="square" rtlCol="0">
            <a:spAutoFit/>
          </a:bodyPr>
          <a:lstStyle/>
          <a:p>
            <a:r>
              <a:rPr lang="es-ES" sz="3200" dirty="0"/>
              <a:t>(Responde las tres preguntas en tu cuaderno, utiliza una plana para cada una de ellas.)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5715016"/>
            <a:ext cx="9144000" cy="1142984"/>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a:xfrm>
            <a:off x="357158" y="0"/>
            <a:ext cx="8229600" cy="1143000"/>
          </a:xfrm>
        </p:spPr>
        <p:txBody>
          <a:bodyPr/>
          <a:lstStyle/>
          <a:p>
            <a:r>
              <a:rPr lang="es-ES" dirty="0"/>
              <a:t>Preguntas de cierre</a:t>
            </a:r>
          </a:p>
        </p:txBody>
      </p:sp>
      <p:sp>
        <p:nvSpPr>
          <p:cNvPr id="3" name="2 Marcador de contenido"/>
          <p:cNvSpPr>
            <a:spLocks noGrp="1"/>
          </p:cNvSpPr>
          <p:nvPr>
            <p:ph idx="1"/>
          </p:nvPr>
        </p:nvSpPr>
        <p:spPr>
          <a:xfrm>
            <a:off x="214282" y="1071546"/>
            <a:ext cx="8643998" cy="4525963"/>
          </a:xfrm>
        </p:spPr>
        <p:txBody>
          <a:bodyPr>
            <a:normAutofit fontScale="62500" lnSpcReduction="20000"/>
          </a:bodyPr>
          <a:lstStyle/>
          <a:p>
            <a:endParaRPr lang="es-ES" dirty="0"/>
          </a:p>
          <a:p>
            <a:r>
              <a:rPr lang="es-ES" dirty="0"/>
              <a:t>¿Por qué existen distintas formas de delimitar temporalmente el inicio de la historia reciente? </a:t>
            </a:r>
          </a:p>
          <a:p>
            <a:endParaRPr lang="es-ES" dirty="0"/>
          </a:p>
          <a:p>
            <a:r>
              <a:rPr lang="es-ES" dirty="0"/>
              <a:t>¿Qué aspectos inciden a la hora de delimitar el periodo? </a:t>
            </a:r>
          </a:p>
          <a:p>
            <a:endParaRPr lang="es-ES" dirty="0"/>
          </a:p>
          <a:p>
            <a:r>
              <a:rPr lang="es-ES" dirty="0"/>
              <a:t>¿Es necesario diferenciar la historia reciente de la Historia Contemporánea? ¿Por qué? </a:t>
            </a:r>
          </a:p>
          <a:p>
            <a:endParaRPr lang="es-ES" dirty="0"/>
          </a:p>
          <a:p>
            <a:r>
              <a:rPr lang="es-ES" dirty="0"/>
              <a:t>¿A partir de cuáles procesos y hechos del pasado reciente propondrías establecer el inicio de un nuevo periodo histórico? ¿Cómo lo denominarías? </a:t>
            </a:r>
          </a:p>
          <a:p>
            <a:endParaRPr lang="es-ES" dirty="0"/>
          </a:p>
          <a:p>
            <a:r>
              <a:rPr lang="es-ES" dirty="0"/>
              <a:t>¿Qué elementos de continuidad y cambio se podrían reconocer en los procesos que marcarían el cierre de un periodo de la Historia Contemporánea y el inicio de otro periodo histórico más cercano al presente? </a:t>
            </a:r>
          </a:p>
          <a:p>
            <a:endParaRPr lang="es-ES" dirty="0"/>
          </a:p>
        </p:txBody>
      </p:sp>
      <p:sp>
        <p:nvSpPr>
          <p:cNvPr id="4" name="3 CuadroTexto"/>
          <p:cNvSpPr txBox="1"/>
          <p:nvPr/>
        </p:nvSpPr>
        <p:spPr>
          <a:xfrm>
            <a:off x="571472" y="5786454"/>
            <a:ext cx="8429684" cy="830997"/>
          </a:xfrm>
          <a:prstGeom prst="rect">
            <a:avLst/>
          </a:prstGeom>
          <a:noFill/>
        </p:spPr>
        <p:txBody>
          <a:bodyPr wrap="square" rtlCol="0">
            <a:spAutoFit/>
          </a:bodyPr>
          <a:lstStyle/>
          <a:p>
            <a:pPr algn="ctr"/>
            <a:r>
              <a:rPr lang="es-ES" sz="2400" dirty="0"/>
              <a:t>Responde las preguntas en tu cuaderno, utiliza las fuentes estudiadas y el material audiovisual.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428868"/>
            <a:ext cx="8229600" cy="1143000"/>
          </a:xfrm>
        </p:spPr>
        <p:txBody>
          <a:bodyPr/>
          <a:lstStyle/>
          <a:p>
            <a:r>
              <a:rPr lang="es-ES" dirty="0"/>
              <a:t>FIN DE LA CLASE 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Enlaces de </a:t>
            </a:r>
            <a:r>
              <a:rPr lang="es-ES" dirty="0" err="1"/>
              <a:t>youtube</a:t>
            </a:r>
            <a:r>
              <a:rPr lang="es-ES" dirty="0"/>
              <a:t> </a:t>
            </a:r>
          </a:p>
        </p:txBody>
      </p:sp>
      <p:sp>
        <p:nvSpPr>
          <p:cNvPr id="3" name="2 Marcador de contenido"/>
          <p:cNvSpPr>
            <a:spLocks noGrp="1"/>
          </p:cNvSpPr>
          <p:nvPr>
            <p:ph idx="1"/>
          </p:nvPr>
        </p:nvSpPr>
        <p:spPr/>
        <p:txBody>
          <a:bodyPr/>
          <a:lstStyle/>
          <a:p>
            <a:r>
              <a:rPr lang="es-ES" dirty="0">
                <a:hlinkClick r:id="rId2"/>
              </a:rPr>
              <a:t>https://www.youtube.com/watch?v=0uBhKEFhopo&amp;list=RDCMUCpEhB1YpPrD6I_3BMTSmQKQ&amp;start_radio=1&amp;t=0</a:t>
            </a:r>
            <a:endParaRPr lang="es-E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AVISO IMPORTANTE.jpg"/>
          <p:cNvPicPr>
            <a:picLocks noChangeAspect="1"/>
          </p:cNvPicPr>
          <p:nvPr/>
        </p:nvPicPr>
        <p:blipFill>
          <a:blip r:embed="rId2"/>
          <a:stretch>
            <a:fillRect/>
          </a:stretch>
        </p:blipFill>
        <p:spPr>
          <a:xfrm>
            <a:off x="1214414" y="285728"/>
            <a:ext cx="6643734" cy="3277723"/>
          </a:xfrm>
          <a:prstGeom prst="rect">
            <a:avLst/>
          </a:prstGeom>
        </p:spPr>
      </p:pic>
      <p:sp>
        <p:nvSpPr>
          <p:cNvPr id="5" name="4 CuadroTexto"/>
          <p:cNvSpPr txBox="1"/>
          <p:nvPr/>
        </p:nvSpPr>
        <p:spPr>
          <a:xfrm>
            <a:off x="428596" y="3286124"/>
            <a:ext cx="8429684" cy="1015663"/>
          </a:xfrm>
          <a:prstGeom prst="rect">
            <a:avLst/>
          </a:prstGeom>
          <a:noFill/>
        </p:spPr>
        <p:txBody>
          <a:bodyPr wrap="square" rtlCol="0">
            <a:spAutoFit/>
          </a:bodyPr>
          <a:lstStyle/>
          <a:p>
            <a:pPr algn="ctr"/>
            <a:r>
              <a:rPr lang="es-ES" sz="2000" b="1" dirty="0">
                <a:latin typeface="Aharoni" pitchFamily="2" charset="-79"/>
                <a:cs typeface="Aharoni" pitchFamily="2" charset="-79"/>
              </a:rPr>
              <a:t>IMPORTANTE¡¡¡¡¡¡</a:t>
            </a:r>
          </a:p>
          <a:p>
            <a:pPr algn="ctr"/>
            <a:r>
              <a:rPr lang="es-ES" sz="2000" b="1" dirty="0"/>
              <a:t>LAS ACTIVIDADES DEBEN DESARROLLARSE EN TU CUADERNO DE HISTORIA.</a:t>
            </a:r>
          </a:p>
          <a:p>
            <a:pPr algn="ctr"/>
            <a:endParaRPr lang="es-ES" sz="2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404664"/>
            <a:ext cx="8604448" cy="5078313"/>
          </a:xfrm>
          <a:prstGeom prst="rect">
            <a:avLst/>
          </a:prstGeom>
        </p:spPr>
        <p:txBody>
          <a:bodyPr wrap="square">
            <a:spAutoFit/>
          </a:bodyPr>
          <a:lstStyle/>
          <a:p>
            <a:pPr algn="just"/>
            <a:r>
              <a:rPr lang="es-ES" sz="3600" dirty="0"/>
              <a:t>"La memoria ha constituido un hito importante en la lucha por el poder conducida por las fuerzas sociales. Apoderarse de la memoria y del olvido es una de las máximas preocupaciones de las clases, de los grupos, de los individuos que han dominado y dominan las sociedades históricas". </a:t>
            </a:r>
          </a:p>
          <a:p>
            <a:pPr algn="r"/>
            <a:r>
              <a:rPr lang="es-ES" sz="3600" b="1" dirty="0"/>
              <a:t>Jacques Le </a:t>
            </a:r>
            <a:r>
              <a:rPr lang="es-ES" sz="3600" b="1" dirty="0" err="1"/>
              <a:t>Goff</a:t>
            </a:r>
            <a:endParaRPr lang="es-CL" sz="3600" b="1" dirty="0"/>
          </a:p>
        </p:txBody>
      </p:sp>
    </p:spTree>
    <p:extLst>
      <p:ext uri="{BB962C8B-B14F-4D97-AF65-F5344CB8AC3E}">
        <p14:creationId xmlns:p14="http://schemas.microsoft.com/office/powerpoint/2010/main" val="4910410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5357826"/>
            <a:ext cx="9144000" cy="1143008"/>
          </a:xfrm>
          <a:prstGeom prst="rect">
            <a:avLst/>
          </a:prstGeom>
          <a:solidFill>
            <a:schemeClr val="accent3">
              <a:lumMod val="75000"/>
              <a:alpha val="9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p:txBody>
          <a:bodyPr/>
          <a:lstStyle/>
          <a:p>
            <a:r>
              <a:rPr lang="es-CL" dirty="0"/>
              <a:t>LA HISTORIA RECIENTE</a:t>
            </a:r>
          </a:p>
        </p:txBody>
      </p:sp>
      <p:sp>
        <p:nvSpPr>
          <p:cNvPr id="3" name="2 Marcador de contenido"/>
          <p:cNvSpPr>
            <a:spLocks noGrp="1"/>
          </p:cNvSpPr>
          <p:nvPr>
            <p:ph idx="1"/>
          </p:nvPr>
        </p:nvSpPr>
        <p:spPr/>
        <p:txBody>
          <a:bodyPr/>
          <a:lstStyle/>
          <a:p>
            <a:r>
              <a:rPr lang="es-ES" dirty="0"/>
              <a:t>¿Qué es la historia reciente? </a:t>
            </a:r>
          </a:p>
          <a:p>
            <a:r>
              <a:rPr lang="es-ES" dirty="0"/>
              <a:t>¿A qué contribuye comprender la historia reciente? </a:t>
            </a:r>
          </a:p>
          <a:p>
            <a:r>
              <a:rPr lang="es-ES" dirty="0"/>
              <a:t>¿Cómo nos aporta analizar la historia reciente desde distintas perspectivas y dimensiones?</a:t>
            </a:r>
            <a:endParaRPr lang="es-CL" dirty="0"/>
          </a:p>
        </p:txBody>
      </p:sp>
      <p:sp>
        <p:nvSpPr>
          <p:cNvPr id="4" name="3 CuadroTexto"/>
          <p:cNvSpPr txBox="1"/>
          <p:nvPr/>
        </p:nvSpPr>
        <p:spPr>
          <a:xfrm>
            <a:off x="1285852" y="5429264"/>
            <a:ext cx="6143668" cy="1077218"/>
          </a:xfrm>
          <a:prstGeom prst="rect">
            <a:avLst/>
          </a:prstGeom>
          <a:noFill/>
        </p:spPr>
        <p:txBody>
          <a:bodyPr wrap="square" rtlCol="0">
            <a:spAutoFit/>
          </a:bodyPr>
          <a:lstStyle/>
          <a:p>
            <a:pPr algn="ctr"/>
            <a:r>
              <a:rPr lang="es-ES" sz="3200" dirty="0"/>
              <a:t>Estas preguntas se responderán más adelante</a:t>
            </a:r>
          </a:p>
        </p:txBody>
      </p:sp>
    </p:spTree>
    <p:extLst>
      <p:ext uri="{BB962C8B-B14F-4D97-AF65-F5344CB8AC3E}">
        <p14:creationId xmlns:p14="http://schemas.microsoft.com/office/powerpoint/2010/main" val="7748954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480950-EA09-8F55-2D8B-B78ED966A6A7}"/>
              </a:ext>
            </a:extLst>
          </p:cNvPr>
          <p:cNvSpPr>
            <a:spLocks noGrp="1"/>
          </p:cNvSpPr>
          <p:nvPr>
            <p:ph type="title"/>
          </p:nvPr>
        </p:nvSpPr>
        <p:spPr/>
        <p:txBody>
          <a:bodyPr/>
          <a:lstStyle/>
          <a:p>
            <a:r>
              <a:rPr lang="es-MX" dirty="0"/>
              <a:t>CARLOS SABINO</a:t>
            </a:r>
            <a:endParaRPr lang="es-CL" dirty="0"/>
          </a:p>
        </p:txBody>
      </p:sp>
      <p:sp>
        <p:nvSpPr>
          <p:cNvPr id="3" name="Marcador de contenido 2">
            <a:extLst>
              <a:ext uri="{FF2B5EF4-FFF2-40B4-BE49-F238E27FC236}">
                <a16:creationId xmlns:a16="http://schemas.microsoft.com/office/drawing/2014/main" id="{3BCCA3BC-88C3-56A2-0499-AF21C4DEFBCD}"/>
              </a:ext>
            </a:extLst>
          </p:cNvPr>
          <p:cNvSpPr>
            <a:spLocks noGrp="1"/>
          </p:cNvSpPr>
          <p:nvPr>
            <p:ph idx="1"/>
          </p:nvPr>
        </p:nvSpPr>
        <p:spPr/>
        <p:txBody>
          <a:bodyPr>
            <a:normAutofit/>
          </a:bodyPr>
          <a:lstStyle/>
          <a:p>
            <a:pPr algn="just"/>
            <a:r>
              <a:rPr lang="es-MX" dirty="0"/>
              <a:t>Es un sociólogo, historiador y escritor argentino.1​2​ Además, es profesor jubilado de la Universidad Central de Venezuela y director de la Maestría en Historia, en la Universidad Francisco Marroquín, Guatemala.​ Al graduarse ingresó en la empresa Unilever. Universidad Francisco Marroquín, donde Carlos Sabino es director de la Maestría en Historia.</a:t>
            </a:r>
          </a:p>
        </p:txBody>
      </p:sp>
    </p:spTree>
    <p:extLst>
      <p:ext uri="{BB962C8B-B14F-4D97-AF65-F5344CB8AC3E}">
        <p14:creationId xmlns:p14="http://schemas.microsoft.com/office/powerpoint/2010/main" val="525269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43E8AF-6F6A-67A9-139B-DDB0121822CC}"/>
              </a:ext>
            </a:extLst>
          </p:cNvPr>
          <p:cNvSpPr txBox="1"/>
          <p:nvPr/>
        </p:nvSpPr>
        <p:spPr>
          <a:xfrm>
            <a:off x="1043608" y="889844"/>
            <a:ext cx="7488832" cy="5262979"/>
          </a:xfrm>
          <a:prstGeom prst="rect">
            <a:avLst/>
          </a:prstGeom>
          <a:noFill/>
        </p:spPr>
        <p:txBody>
          <a:bodyPr wrap="square">
            <a:spAutoFit/>
          </a:bodyPr>
          <a:lstStyle/>
          <a:p>
            <a:pPr algn="just"/>
            <a:r>
              <a:rPr lang="es-MX" sz="2400" b="0" i="0" dirty="0">
                <a:effectLst/>
                <a:latin typeface="Arial" panose="020B0604020202020204" pitchFamily="34" charset="0"/>
                <a:cs typeface="Arial" panose="020B0604020202020204" pitchFamily="34" charset="0"/>
              </a:rPr>
              <a:t>Se trasladó a </a:t>
            </a:r>
            <a:r>
              <a:rPr lang="es-MX" sz="2400" b="0" i="0" u="none" strike="noStrike" dirty="0">
                <a:effectLst/>
                <a:latin typeface="Arial" panose="020B0604020202020204" pitchFamily="34" charset="0"/>
                <a:cs typeface="Arial" panose="020B0604020202020204" pitchFamily="34" charset="0"/>
                <a:hlinkClick r:id="rId2" tooltip="Chile">
                  <a:extLst>
                    <a:ext uri="{A12FA001-AC4F-418D-AE19-62706E023703}">
                      <ahyp:hlinkClr xmlns:ahyp="http://schemas.microsoft.com/office/drawing/2018/hyperlinkcolor" val="tx"/>
                    </a:ext>
                  </a:extLst>
                </a:hlinkClick>
              </a:rPr>
              <a:t>Chile</a:t>
            </a:r>
            <a:r>
              <a:rPr lang="es-MX" sz="2400" b="0" i="0" dirty="0">
                <a:effectLst/>
                <a:latin typeface="Arial" panose="020B0604020202020204" pitchFamily="34" charset="0"/>
                <a:cs typeface="Arial" panose="020B0604020202020204" pitchFamily="34" charset="0"/>
              </a:rPr>
              <a:t>, en 1971, para colaborar en el experimento de </a:t>
            </a:r>
            <a:r>
              <a:rPr lang="es-MX" sz="2400" b="0" i="1" dirty="0">
                <a:effectLst/>
                <a:latin typeface="Arial" panose="020B0604020202020204" pitchFamily="34" charset="0"/>
                <a:cs typeface="Arial" panose="020B0604020202020204" pitchFamily="34" charset="0"/>
              </a:rPr>
              <a:t>socialismo en libertad</a:t>
            </a:r>
            <a:r>
              <a:rPr lang="es-MX" sz="2400" b="0" i="0" dirty="0">
                <a:effectLst/>
                <a:latin typeface="Arial" panose="020B0604020202020204" pitchFamily="34" charset="0"/>
                <a:cs typeface="Arial" panose="020B0604020202020204" pitchFamily="34" charset="0"/>
              </a:rPr>
              <a:t> que iniciaba el socialista </a:t>
            </a:r>
            <a:r>
              <a:rPr lang="es-MX" sz="2400" b="0" i="0" u="none" strike="noStrike" dirty="0">
                <a:effectLst/>
                <a:latin typeface="Arial" panose="020B0604020202020204" pitchFamily="34" charset="0"/>
                <a:cs typeface="Arial" panose="020B0604020202020204" pitchFamily="34" charset="0"/>
                <a:hlinkClick r:id="rId3" tooltip="Salvador Allende">
                  <a:extLst>
                    <a:ext uri="{A12FA001-AC4F-418D-AE19-62706E023703}">
                      <ahyp:hlinkClr xmlns:ahyp="http://schemas.microsoft.com/office/drawing/2018/hyperlinkcolor" val="tx"/>
                    </a:ext>
                  </a:extLst>
                </a:hlinkClick>
              </a:rPr>
              <a:t>Salvador Allende</a:t>
            </a:r>
            <a:r>
              <a:rPr lang="es-MX" sz="2400" b="0" i="0" dirty="0">
                <a:effectLst/>
                <a:latin typeface="Arial" panose="020B0604020202020204" pitchFamily="34" charset="0"/>
                <a:cs typeface="Arial" panose="020B0604020202020204" pitchFamily="34" charset="0"/>
              </a:rPr>
              <a:t> en esos momentos; ingresó como profesor en la </a:t>
            </a:r>
            <a:r>
              <a:rPr lang="es-MX" sz="2400" b="0" i="0" u="none" strike="noStrike" dirty="0">
                <a:effectLst/>
                <a:latin typeface="Arial" panose="020B0604020202020204" pitchFamily="34" charset="0"/>
                <a:cs typeface="Arial" panose="020B0604020202020204" pitchFamily="34" charset="0"/>
                <a:hlinkClick r:id="rId4" tooltip="Universidad del Norte (Chile)">
                  <a:extLst>
                    <a:ext uri="{A12FA001-AC4F-418D-AE19-62706E023703}">
                      <ahyp:hlinkClr xmlns:ahyp="http://schemas.microsoft.com/office/drawing/2018/hyperlinkcolor" val="tx"/>
                    </a:ext>
                  </a:extLst>
                </a:hlinkClick>
              </a:rPr>
              <a:t>Universidad del Norte</a:t>
            </a:r>
            <a:r>
              <a:rPr lang="es-MX" sz="2400" b="0" i="0" dirty="0">
                <a:effectLst/>
                <a:latin typeface="Arial" panose="020B0604020202020204" pitchFamily="34" charset="0"/>
                <a:cs typeface="Arial" panose="020B0604020202020204" pitchFamily="34" charset="0"/>
              </a:rPr>
              <a:t>, en </a:t>
            </a:r>
            <a:r>
              <a:rPr lang="es-MX" sz="2400" b="0" i="0" u="none" strike="noStrike" dirty="0">
                <a:effectLst/>
                <a:latin typeface="Arial" panose="020B0604020202020204" pitchFamily="34" charset="0"/>
                <a:cs typeface="Arial" panose="020B0604020202020204" pitchFamily="34" charset="0"/>
                <a:hlinkClick r:id="rId5" tooltip="Arica">
                  <a:extLst>
                    <a:ext uri="{A12FA001-AC4F-418D-AE19-62706E023703}">
                      <ahyp:hlinkClr xmlns:ahyp="http://schemas.microsoft.com/office/drawing/2018/hyperlinkcolor" val="tx"/>
                    </a:ext>
                  </a:extLst>
                </a:hlinkClick>
              </a:rPr>
              <a:t>Arica</a:t>
            </a:r>
            <a:r>
              <a:rPr lang="es-MX" sz="2400" b="0" i="0" dirty="0">
                <a:effectLst/>
                <a:latin typeface="Arial" panose="020B0604020202020204" pitchFamily="34" charset="0"/>
                <a:cs typeface="Arial" panose="020B0604020202020204" pitchFamily="34" charset="0"/>
              </a:rPr>
              <a:t>. Durante su experiencia en Chile, obtuvo una especialización docente en el campo de la metodología de investigación que reforzaba conocimientos previamente obtenidos y rechazó profundamente el </a:t>
            </a:r>
            <a:r>
              <a:rPr lang="es-MX" sz="2400" b="0" i="0" u="none" strike="noStrike" dirty="0">
                <a:effectLst/>
                <a:latin typeface="Arial" panose="020B0604020202020204" pitchFamily="34" charset="0"/>
                <a:cs typeface="Arial" panose="020B0604020202020204" pitchFamily="34" charset="0"/>
                <a:hlinkClick r:id="rId6" tooltip="Socialismo">
                  <a:extLst>
                    <a:ext uri="{A12FA001-AC4F-418D-AE19-62706E023703}">
                      <ahyp:hlinkClr xmlns:ahyp="http://schemas.microsoft.com/office/drawing/2018/hyperlinkcolor" val="tx"/>
                    </a:ext>
                  </a:extLst>
                </a:hlinkClick>
              </a:rPr>
              <a:t>socialismo</a:t>
            </a:r>
            <a:r>
              <a:rPr lang="es-MX" sz="2400" b="0" i="0" dirty="0">
                <a:effectLst/>
                <a:latin typeface="Arial" panose="020B0604020202020204" pitchFamily="34" charset="0"/>
                <a:cs typeface="Arial" panose="020B0604020202020204" pitchFamily="34" charset="0"/>
              </a:rPr>
              <a:t>. Antes de que cayera Allende, prefirió salir del país y vivió un año en </a:t>
            </a:r>
            <a:r>
              <a:rPr lang="es-MX" sz="2400" b="0" i="0" u="none" strike="noStrike" dirty="0">
                <a:effectLst/>
                <a:latin typeface="Arial" panose="020B0604020202020204" pitchFamily="34" charset="0"/>
                <a:cs typeface="Arial" panose="020B0604020202020204" pitchFamily="34" charset="0"/>
                <a:hlinkClick r:id="rId7" tooltip="Perú">
                  <a:extLst>
                    <a:ext uri="{A12FA001-AC4F-418D-AE19-62706E023703}">
                      <ahyp:hlinkClr xmlns:ahyp="http://schemas.microsoft.com/office/drawing/2018/hyperlinkcolor" val="tx"/>
                    </a:ext>
                  </a:extLst>
                </a:hlinkClick>
              </a:rPr>
              <a:t>Perú</a:t>
            </a:r>
            <a:r>
              <a:rPr lang="es-MX" sz="2400" b="0" i="0" dirty="0">
                <a:effectLst/>
                <a:latin typeface="Arial" panose="020B0604020202020204" pitchFamily="34" charset="0"/>
                <a:cs typeface="Arial" panose="020B0604020202020204" pitchFamily="34" charset="0"/>
              </a:rPr>
              <a:t>, donde se desarrollaba otro experimento socializante, aunque más moderado, realizando también en ese país tareas de investigación y de docencia universitaria.</a:t>
            </a:r>
            <a:endParaRPr lang="es-C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10117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ppt_w</p:attrName>
                                        </p:attrNameLst>
                                      </p:cBhvr>
                                      <p:tavLst>
                                        <p:tav tm="0" fmla="#ppt_w*sin(2.5*pi*$)">
                                          <p:val>
                                            <p:fltVal val="0"/>
                                          </p:val>
                                        </p:tav>
                                        <p:tav tm="100000">
                                          <p:val>
                                            <p:fltVal val="1"/>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Antes de continuar  ve el siguiente video sobre la disciplina de la historia </a:t>
            </a:r>
          </a:p>
        </p:txBody>
      </p:sp>
      <p:pic>
        <p:nvPicPr>
          <p:cNvPr id="1026" name="Picture 2">
            <a:hlinkClick r:id="rId2"/>
          </p:cNvPr>
          <p:cNvPicPr>
            <a:picLocks noGrp="1" noChangeAspect="1" noChangeArrowheads="1"/>
          </p:cNvPicPr>
          <p:nvPr>
            <p:ph idx="1"/>
          </p:nvPr>
        </p:nvPicPr>
        <p:blipFill>
          <a:blip r:embed="rId3"/>
          <a:srcRect l="3634" t="19888" r="40135" b="28025"/>
          <a:stretch>
            <a:fillRect/>
          </a:stretch>
        </p:blipFill>
        <p:spPr bwMode="auto">
          <a:xfrm>
            <a:off x="4000496" y="3214686"/>
            <a:ext cx="4929222" cy="2853760"/>
          </a:xfrm>
          <a:prstGeom prst="rect">
            <a:avLst/>
          </a:prstGeom>
          <a:noFill/>
          <a:ln w="9525">
            <a:noFill/>
            <a:miter lim="800000"/>
            <a:headEnd/>
            <a:tailEnd/>
          </a:ln>
          <a:effectLst/>
        </p:spPr>
      </p:pic>
      <p:sp>
        <p:nvSpPr>
          <p:cNvPr id="1029" name="AutoShape 5" descr="Hace Click - Desconecta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1" name="AutoShape 7" descr="Hace Click - Desconecta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9" name="8 Imagen" descr="descarga1.jpg"/>
          <p:cNvPicPr>
            <a:picLocks noChangeAspect="1"/>
          </p:cNvPicPr>
          <p:nvPr/>
        </p:nvPicPr>
        <p:blipFill>
          <a:blip r:embed="rId4"/>
          <a:stretch>
            <a:fillRect/>
          </a:stretch>
        </p:blipFill>
        <p:spPr>
          <a:xfrm>
            <a:off x="2285984" y="1928802"/>
            <a:ext cx="1684020" cy="17373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CBE5A9-D0C7-1281-ABCD-6EEB82E498BF}"/>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8F67CC69-2C07-F8E7-CA24-C7C87967B76F}"/>
              </a:ext>
            </a:extLst>
          </p:cNvPr>
          <p:cNvSpPr>
            <a:spLocks noGrp="1"/>
          </p:cNvSpPr>
          <p:nvPr>
            <p:ph idx="1"/>
          </p:nvPr>
        </p:nvSpPr>
        <p:spPr/>
        <p:txBody>
          <a:bodyPr/>
          <a:lstStyle/>
          <a:p>
            <a:endParaRPr lang="es-CL"/>
          </a:p>
        </p:txBody>
      </p:sp>
      <p:pic>
        <p:nvPicPr>
          <p:cNvPr id="5" name="Imagen 4">
            <a:extLst>
              <a:ext uri="{FF2B5EF4-FFF2-40B4-BE49-F238E27FC236}">
                <a16:creationId xmlns:a16="http://schemas.microsoft.com/office/drawing/2014/main" id="{76FDD11F-EA4F-4593-093E-A35735EB9143}"/>
              </a:ext>
            </a:extLst>
          </p:cNvPr>
          <p:cNvPicPr>
            <a:picLocks noChangeAspect="1"/>
          </p:cNvPicPr>
          <p:nvPr/>
        </p:nvPicPr>
        <p:blipFill>
          <a:blip r:embed="rId2"/>
          <a:stretch>
            <a:fillRect/>
          </a:stretch>
        </p:blipFill>
        <p:spPr>
          <a:xfrm>
            <a:off x="28885" y="0"/>
            <a:ext cx="9115115" cy="6857999"/>
          </a:xfrm>
          <a:prstGeom prst="rect">
            <a:avLst/>
          </a:prstGeom>
        </p:spPr>
      </p:pic>
    </p:spTree>
    <p:extLst>
      <p:ext uri="{BB962C8B-B14F-4D97-AF65-F5344CB8AC3E}">
        <p14:creationId xmlns:p14="http://schemas.microsoft.com/office/powerpoint/2010/main" val="263180437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0C88E3-2B0B-6BD4-7F3B-B0D27ACF1D45}"/>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235E43B4-B12A-3E6E-8151-6860DCAC3259}"/>
              </a:ext>
            </a:extLst>
          </p:cNvPr>
          <p:cNvSpPr>
            <a:spLocks noGrp="1"/>
          </p:cNvSpPr>
          <p:nvPr>
            <p:ph idx="1"/>
          </p:nvPr>
        </p:nvSpPr>
        <p:spPr/>
        <p:txBody>
          <a:bodyPr/>
          <a:lstStyle/>
          <a:p>
            <a:endParaRPr lang="es-CL"/>
          </a:p>
        </p:txBody>
      </p:sp>
      <p:pic>
        <p:nvPicPr>
          <p:cNvPr id="5" name="Imagen 4">
            <a:extLst>
              <a:ext uri="{FF2B5EF4-FFF2-40B4-BE49-F238E27FC236}">
                <a16:creationId xmlns:a16="http://schemas.microsoft.com/office/drawing/2014/main" id="{CD71B791-F965-5C55-4ADE-EE97832CC18A}"/>
              </a:ext>
            </a:extLst>
          </p:cNvPr>
          <p:cNvPicPr>
            <a:picLocks noChangeAspect="1"/>
          </p:cNvPicPr>
          <p:nvPr/>
        </p:nvPicPr>
        <p:blipFill>
          <a:blip r:embed="rId2"/>
          <a:stretch>
            <a:fillRect/>
          </a:stretch>
        </p:blipFill>
        <p:spPr>
          <a:xfrm>
            <a:off x="0" y="0"/>
            <a:ext cx="9060882" cy="6858000"/>
          </a:xfrm>
          <a:prstGeom prst="rect">
            <a:avLst/>
          </a:prstGeom>
        </p:spPr>
      </p:pic>
    </p:spTree>
    <p:extLst>
      <p:ext uri="{BB962C8B-B14F-4D97-AF65-F5344CB8AC3E}">
        <p14:creationId xmlns:p14="http://schemas.microsoft.com/office/powerpoint/2010/main" val="218014713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BBECC6-5E02-91DB-56A2-61B6F1E673A4}"/>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AB649C42-FED3-2994-0143-E50331026D49}"/>
              </a:ext>
            </a:extLst>
          </p:cNvPr>
          <p:cNvSpPr>
            <a:spLocks noGrp="1"/>
          </p:cNvSpPr>
          <p:nvPr>
            <p:ph idx="1"/>
          </p:nvPr>
        </p:nvSpPr>
        <p:spPr/>
        <p:txBody>
          <a:bodyPr/>
          <a:lstStyle/>
          <a:p>
            <a:endParaRPr lang="es-CL"/>
          </a:p>
        </p:txBody>
      </p:sp>
      <p:pic>
        <p:nvPicPr>
          <p:cNvPr id="5" name="Imagen 4">
            <a:extLst>
              <a:ext uri="{FF2B5EF4-FFF2-40B4-BE49-F238E27FC236}">
                <a16:creationId xmlns:a16="http://schemas.microsoft.com/office/drawing/2014/main" id="{A36F8398-E4EE-9D7C-AA2C-D579955D0A84}"/>
              </a:ext>
            </a:extLst>
          </p:cNvPr>
          <p:cNvPicPr>
            <a:picLocks noChangeAspect="1"/>
          </p:cNvPicPr>
          <p:nvPr/>
        </p:nvPicPr>
        <p:blipFill>
          <a:blip r:embed="rId2"/>
          <a:stretch>
            <a:fillRect/>
          </a:stretch>
        </p:blipFill>
        <p:spPr>
          <a:xfrm>
            <a:off x="0" y="29586"/>
            <a:ext cx="9227086" cy="6828414"/>
          </a:xfrm>
          <a:prstGeom prst="rect">
            <a:avLst/>
          </a:prstGeom>
        </p:spPr>
      </p:pic>
    </p:spTree>
    <p:extLst>
      <p:ext uri="{BB962C8B-B14F-4D97-AF65-F5344CB8AC3E}">
        <p14:creationId xmlns:p14="http://schemas.microsoft.com/office/powerpoint/2010/main" val="435702930"/>
      </p:ext>
    </p:extLst>
  </p:cSld>
  <p:clrMapOvr>
    <a:masterClrMapping/>
  </p:clrMapOvr>
  <p:transition spd="slow">
    <p:push dir="u"/>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753</Words>
  <Application>Microsoft Office PowerPoint</Application>
  <PresentationFormat>Presentación en pantalla (4:3)</PresentationFormat>
  <Paragraphs>51</Paragraphs>
  <Slides>18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Aharoni</vt:lpstr>
      <vt:lpstr>Arial</vt:lpstr>
      <vt:lpstr>Bahnschrift Light</vt:lpstr>
      <vt:lpstr>Calibri</vt:lpstr>
      <vt:lpstr>Tema de Office</vt:lpstr>
      <vt:lpstr>CLASE 1: LA HISTORIA RECIENTE</vt:lpstr>
      <vt:lpstr>Presentación de PowerPoint</vt:lpstr>
      <vt:lpstr>LA HISTORIA RECIENTE</vt:lpstr>
      <vt:lpstr>CARLOS SABINO</vt:lpstr>
      <vt:lpstr>Presentación de PowerPoint</vt:lpstr>
      <vt:lpstr>Antes de continuar  ve el siguiente video sobre la disciplina de la historia </vt:lpstr>
      <vt:lpstr>Presentación de PowerPoint</vt:lpstr>
      <vt:lpstr>Presentación de PowerPoint</vt:lpstr>
      <vt:lpstr>Presentación de PowerPoint</vt:lpstr>
      <vt:lpstr>Actividad </vt:lpstr>
      <vt:lpstr>EJEMPLO</vt:lpstr>
      <vt:lpstr>ANALISIS DE FUENTES¡¡¡¡</vt:lpstr>
      <vt:lpstr>Presentación de PowerPoint</vt:lpstr>
      <vt:lpstr>Luego de haber leído los documentos 1,2 y 3 y completar la tabla, ahora estas en condiciones de respondes las tres preguntas de la diapositiva 2 </vt:lpstr>
      <vt:lpstr>Preguntas de cierre</vt:lpstr>
      <vt:lpstr>FIN DE LA CLASE 1</vt:lpstr>
      <vt:lpstr>Enlaces de youtube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Marta Montero</dc:creator>
  <cp:lastModifiedBy>Silvia Pérez Morales</cp:lastModifiedBy>
  <cp:revision>12</cp:revision>
  <dcterms:created xsi:type="dcterms:W3CDTF">2020-03-11T00:46:17Z</dcterms:created>
  <dcterms:modified xsi:type="dcterms:W3CDTF">2024-03-17T23:29:14Z</dcterms:modified>
</cp:coreProperties>
</file>